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A6EA8-C28B-4EA5-98CB-4CDC6C534443}" type="datetimeFigureOut">
              <a:rPr lang="en-GB" smtClean="0"/>
              <a:t>27/12/2020</a:t>
            </a:fld>
            <a:endParaRPr lang="en-GB"/>
          </a:p>
        </p:txBody>
      </p:sp>
      <p:sp>
        <p:nvSpPr>
          <p:cNvPr id="4" name="Slayt Görüntüsü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GB"/>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59421-1A36-4D2B-8C5F-E21AF7B47E69}" type="slidenum">
              <a:rPr lang="en-GB" smtClean="0"/>
              <a:t>‹#›</a:t>
            </a:fld>
            <a:endParaRPr lang="en-GB"/>
          </a:p>
        </p:txBody>
      </p:sp>
    </p:spTree>
    <p:extLst>
      <p:ext uri="{BB962C8B-B14F-4D97-AF65-F5344CB8AC3E}">
        <p14:creationId xmlns:p14="http://schemas.microsoft.com/office/powerpoint/2010/main" val="516416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01FF51BE-D94F-40BA-9E10-2BDC0DE01268}" type="slidenum">
              <a:rPr lang="de-DE" altLang="tr-TR" sz="1200">
                <a:solidFill>
                  <a:srgbClr val="000000"/>
                </a:solidFill>
              </a:rPr>
              <a:pPr algn="r" eaLnBrk="1" hangingPunct="1"/>
              <a:t>2</a:t>
            </a:fld>
            <a:endParaRPr lang="de-DE" altLang="tr-TR" sz="1200">
              <a:solidFill>
                <a:srgbClr val="000000"/>
              </a:solidFill>
            </a:endParaRPr>
          </a:p>
        </p:txBody>
      </p:sp>
      <p:sp>
        <p:nvSpPr>
          <p:cNvPr id="160771"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4CA26B58-01D8-41DC-A5F8-6C92BC865360}" type="slidenum">
              <a:rPr lang="en-GB" altLang="tr-TR" sz="1300">
                <a:solidFill>
                  <a:srgbClr val="000000"/>
                </a:solidFill>
              </a:rPr>
              <a:pPr algn="r" eaLnBrk="1" hangingPunct="1"/>
              <a:t>2</a:t>
            </a:fld>
            <a:endParaRPr lang="en-GB" altLang="tr-TR" sz="1300">
              <a:solidFill>
                <a:srgbClr val="000000"/>
              </a:solidFill>
            </a:endParaRPr>
          </a:p>
        </p:txBody>
      </p:sp>
      <p:sp>
        <p:nvSpPr>
          <p:cNvPr id="160772" name="Rectangle 2"/>
          <p:cNvSpPr>
            <a:spLocks noGrp="1" noRot="1" noChangeAspect="1" noChangeArrowheads="1" noTextEdit="1"/>
          </p:cNvSpPr>
          <p:nvPr>
            <p:ph type="sldImg"/>
          </p:nvPr>
        </p:nvSpPr>
        <p:spPr>
          <a:xfrm>
            <a:off x="1143000" y="685800"/>
            <a:ext cx="4573588" cy="3430588"/>
          </a:xfrm>
          <a:ln/>
        </p:spPr>
      </p:sp>
      <p:sp>
        <p:nvSpPr>
          <p:cNvPr id="1607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1648374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052AA4E1-499D-4FA8-B23E-28972FA748DB}" type="slidenum">
              <a:rPr lang="de-DE" altLang="tr-TR" sz="1200">
                <a:solidFill>
                  <a:srgbClr val="000000"/>
                </a:solidFill>
              </a:rPr>
              <a:pPr algn="r" eaLnBrk="1" hangingPunct="1"/>
              <a:t>11</a:t>
            </a:fld>
            <a:endParaRPr lang="de-DE" altLang="tr-TR" sz="1200">
              <a:solidFill>
                <a:srgbClr val="000000"/>
              </a:solidFill>
            </a:endParaRPr>
          </a:p>
        </p:txBody>
      </p:sp>
      <p:sp>
        <p:nvSpPr>
          <p:cNvPr id="171011"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3B22A1D8-873F-46AE-BB7B-2F438015DE85}" type="slidenum">
              <a:rPr lang="en-GB" altLang="tr-TR" sz="1300">
                <a:solidFill>
                  <a:srgbClr val="000000"/>
                </a:solidFill>
              </a:rPr>
              <a:pPr algn="r" eaLnBrk="1" hangingPunct="1"/>
              <a:t>11</a:t>
            </a:fld>
            <a:endParaRPr lang="en-GB" altLang="tr-TR" sz="1300">
              <a:solidFill>
                <a:srgbClr val="000000"/>
              </a:solidFill>
            </a:endParaRPr>
          </a:p>
        </p:txBody>
      </p:sp>
      <p:sp>
        <p:nvSpPr>
          <p:cNvPr id="171012" name="Rectangle 2"/>
          <p:cNvSpPr>
            <a:spLocks noGrp="1" noRot="1" noChangeAspect="1" noChangeArrowheads="1" noTextEdit="1"/>
          </p:cNvSpPr>
          <p:nvPr>
            <p:ph type="sldImg"/>
          </p:nvPr>
        </p:nvSpPr>
        <p:spPr>
          <a:xfrm>
            <a:off x="1143000" y="685800"/>
            <a:ext cx="4573588" cy="3430588"/>
          </a:xfrm>
          <a:ln/>
        </p:spPr>
      </p:sp>
      <p:sp>
        <p:nvSpPr>
          <p:cNvPr id="1710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25194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4DA9A5B3-8525-4EFD-AA09-4DD86A1C5AC5}" type="slidenum">
              <a:rPr lang="de-DE" altLang="tr-TR" sz="1200">
                <a:solidFill>
                  <a:srgbClr val="000000"/>
                </a:solidFill>
              </a:rPr>
              <a:pPr algn="r" eaLnBrk="1" hangingPunct="1"/>
              <a:t>12</a:t>
            </a:fld>
            <a:endParaRPr lang="de-DE" altLang="tr-TR" sz="1200">
              <a:solidFill>
                <a:srgbClr val="000000"/>
              </a:solidFill>
            </a:endParaRPr>
          </a:p>
        </p:txBody>
      </p:sp>
      <p:sp>
        <p:nvSpPr>
          <p:cNvPr id="172035"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EE0E6EC9-2CE8-46B1-A472-D5D187D5646C}" type="slidenum">
              <a:rPr lang="en-GB" altLang="tr-TR" sz="1300">
                <a:solidFill>
                  <a:srgbClr val="000000"/>
                </a:solidFill>
              </a:rPr>
              <a:pPr algn="r" eaLnBrk="1" hangingPunct="1"/>
              <a:t>12</a:t>
            </a:fld>
            <a:endParaRPr lang="en-GB" altLang="tr-TR" sz="1300">
              <a:solidFill>
                <a:srgbClr val="000000"/>
              </a:solidFill>
            </a:endParaRPr>
          </a:p>
        </p:txBody>
      </p:sp>
      <p:sp>
        <p:nvSpPr>
          <p:cNvPr id="172036" name="Rectangle 2"/>
          <p:cNvSpPr>
            <a:spLocks noGrp="1" noRot="1" noChangeAspect="1" noChangeArrowheads="1" noTextEdit="1"/>
          </p:cNvSpPr>
          <p:nvPr>
            <p:ph type="sldImg"/>
          </p:nvPr>
        </p:nvSpPr>
        <p:spPr>
          <a:xfrm>
            <a:off x="1143000" y="685800"/>
            <a:ext cx="4573588" cy="3430588"/>
          </a:xfrm>
          <a:ln/>
        </p:spPr>
      </p:sp>
      <p:sp>
        <p:nvSpPr>
          <p:cNvPr id="1720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4173671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FB4F05EA-E2D7-44BE-BAD7-BBF01E4C68AE}" type="slidenum">
              <a:rPr lang="de-DE" altLang="tr-TR" sz="1200">
                <a:solidFill>
                  <a:srgbClr val="000000"/>
                </a:solidFill>
              </a:rPr>
              <a:pPr algn="r" eaLnBrk="1" hangingPunct="1"/>
              <a:t>13</a:t>
            </a:fld>
            <a:endParaRPr lang="de-DE" altLang="tr-TR" sz="1200">
              <a:solidFill>
                <a:srgbClr val="000000"/>
              </a:solidFill>
            </a:endParaRPr>
          </a:p>
        </p:txBody>
      </p:sp>
      <p:sp>
        <p:nvSpPr>
          <p:cNvPr id="173059"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2AC9A0D7-51E1-4F39-9A63-4C19A87D90C6}" type="slidenum">
              <a:rPr lang="en-GB" altLang="tr-TR" sz="1300">
                <a:solidFill>
                  <a:srgbClr val="000000"/>
                </a:solidFill>
              </a:rPr>
              <a:pPr algn="r" eaLnBrk="1" hangingPunct="1"/>
              <a:t>13</a:t>
            </a:fld>
            <a:endParaRPr lang="en-GB" altLang="tr-TR" sz="1300">
              <a:solidFill>
                <a:srgbClr val="000000"/>
              </a:solidFill>
            </a:endParaRPr>
          </a:p>
        </p:txBody>
      </p:sp>
      <p:sp>
        <p:nvSpPr>
          <p:cNvPr id="173060" name="Rectangle 2"/>
          <p:cNvSpPr>
            <a:spLocks noGrp="1" noRot="1" noChangeAspect="1" noChangeArrowheads="1" noTextEdit="1"/>
          </p:cNvSpPr>
          <p:nvPr>
            <p:ph type="sldImg"/>
          </p:nvPr>
        </p:nvSpPr>
        <p:spPr>
          <a:xfrm>
            <a:off x="1143000" y="685800"/>
            <a:ext cx="4573588" cy="3430588"/>
          </a:xfrm>
          <a:ln/>
        </p:spPr>
      </p:sp>
      <p:sp>
        <p:nvSpPr>
          <p:cNvPr id="1730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711870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2CF97B4A-7C04-43EF-8FA3-5F9B0D1BAEE4}" type="slidenum">
              <a:rPr lang="de-DE" altLang="tr-TR" sz="1200">
                <a:solidFill>
                  <a:srgbClr val="000000"/>
                </a:solidFill>
              </a:rPr>
              <a:pPr algn="r" eaLnBrk="1" hangingPunct="1"/>
              <a:t>14</a:t>
            </a:fld>
            <a:endParaRPr lang="de-DE" altLang="tr-TR" sz="1200">
              <a:solidFill>
                <a:srgbClr val="000000"/>
              </a:solidFill>
            </a:endParaRPr>
          </a:p>
        </p:txBody>
      </p:sp>
      <p:sp>
        <p:nvSpPr>
          <p:cNvPr id="174083"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8BC00EA4-7BD9-4DFB-966B-107059878A40}" type="slidenum">
              <a:rPr lang="en-GB" altLang="tr-TR" sz="1300">
                <a:solidFill>
                  <a:srgbClr val="000000"/>
                </a:solidFill>
              </a:rPr>
              <a:pPr algn="r" eaLnBrk="1" hangingPunct="1"/>
              <a:t>14</a:t>
            </a:fld>
            <a:endParaRPr lang="en-GB" altLang="tr-TR" sz="1300">
              <a:solidFill>
                <a:srgbClr val="000000"/>
              </a:solidFill>
            </a:endParaRPr>
          </a:p>
        </p:txBody>
      </p:sp>
      <p:sp>
        <p:nvSpPr>
          <p:cNvPr id="174084" name="Rectangle 2"/>
          <p:cNvSpPr>
            <a:spLocks noGrp="1" noRot="1" noChangeAspect="1" noChangeArrowheads="1" noTextEdit="1"/>
          </p:cNvSpPr>
          <p:nvPr>
            <p:ph type="sldImg"/>
          </p:nvPr>
        </p:nvSpPr>
        <p:spPr>
          <a:xfrm>
            <a:off x="1143000" y="685800"/>
            <a:ext cx="4573588" cy="3430588"/>
          </a:xfrm>
          <a:ln/>
        </p:spPr>
      </p:sp>
      <p:sp>
        <p:nvSpPr>
          <p:cNvPr id="1740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448324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55F90C36-D723-43E3-AE51-707097C4D336}" type="slidenum">
              <a:rPr lang="de-DE" altLang="tr-TR" sz="1200">
                <a:solidFill>
                  <a:srgbClr val="000000"/>
                </a:solidFill>
              </a:rPr>
              <a:pPr algn="r" eaLnBrk="1" hangingPunct="1"/>
              <a:t>15</a:t>
            </a:fld>
            <a:endParaRPr lang="de-DE" altLang="tr-TR" sz="1200">
              <a:solidFill>
                <a:srgbClr val="000000"/>
              </a:solidFill>
            </a:endParaRPr>
          </a:p>
        </p:txBody>
      </p:sp>
      <p:sp>
        <p:nvSpPr>
          <p:cNvPr id="175107"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B7A7D18D-9D42-47F4-B969-08E5661B6369}" type="slidenum">
              <a:rPr lang="en-GB" altLang="tr-TR" sz="1300">
                <a:solidFill>
                  <a:srgbClr val="000000"/>
                </a:solidFill>
              </a:rPr>
              <a:pPr algn="r" eaLnBrk="1" hangingPunct="1"/>
              <a:t>15</a:t>
            </a:fld>
            <a:endParaRPr lang="en-GB" altLang="tr-TR" sz="1300">
              <a:solidFill>
                <a:srgbClr val="000000"/>
              </a:solidFill>
            </a:endParaRPr>
          </a:p>
        </p:txBody>
      </p:sp>
      <p:sp>
        <p:nvSpPr>
          <p:cNvPr id="175108" name="Rectangle 2"/>
          <p:cNvSpPr>
            <a:spLocks noGrp="1" noRot="1" noChangeAspect="1" noChangeArrowheads="1" noTextEdit="1"/>
          </p:cNvSpPr>
          <p:nvPr>
            <p:ph type="sldImg"/>
          </p:nvPr>
        </p:nvSpPr>
        <p:spPr>
          <a:xfrm>
            <a:off x="1143000" y="685800"/>
            <a:ext cx="4573588" cy="3430588"/>
          </a:xfrm>
          <a:ln/>
        </p:spPr>
      </p:sp>
      <p:sp>
        <p:nvSpPr>
          <p:cNvPr id="1751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287306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2598538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734F9340-1D12-47FD-A94B-D87EF6F5C854}" type="slidenum">
              <a:rPr lang="de-DE" altLang="tr-TR" sz="1200">
                <a:solidFill>
                  <a:srgbClr val="000000"/>
                </a:solidFill>
              </a:rPr>
              <a:pPr algn="r" eaLnBrk="1" hangingPunct="1"/>
              <a:t>17</a:t>
            </a:fld>
            <a:endParaRPr lang="de-DE" altLang="tr-TR" sz="1200">
              <a:solidFill>
                <a:srgbClr val="000000"/>
              </a:solidFill>
            </a:endParaRPr>
          </a:p>
        </p:txBody>
      </p:sp>
      <p:sp>
        <p:nvSpPr>
          <p:cNvPr id="177155"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1C63F386-F947-45E7-9FC2-6780529B7B59}" type="slidenum">
              <a:rPr lang="en-GB" altLang="tr-TR" sz="1300">
                <a:solidFill>
                  <a:srgbClr val="000000"/>
                </a:solidFill>
              </a:rPr>
              <a:pPr algn="r" eaLnBrk="1" hangingPunct="1"/>
              <a:t>17</a:t>
            </a:fld>
            <a:endParaRPr lang="en-GB" altLang="tr-TR" sz="1300">
              <a:solidFill>
                <a:srgbClr val="000000"/>
              </a:solidFill>
            </a:endParaRPr>
          </a:p>
        </p:txBody>
      </p:sp>
      <p:sp>
        <p:nvSpPr>
          <p:cNvPr id="177156" name="Rectangle 2"/>
          <p:cNvSpPr>
            <a:spLocks noGrp="1" noRot="1" noChangeAspect="1" noChangeArrowheads="1" noTextEdit="1"/>
          </p:cNvSpPr>
          <p:nvPr>
            <p:ph type="sldImg"/>
          </p:nvPr>
        </p:nvSpPr>
        <p:spPr>
          <a:xfrm>
            <a:off x="1143000" y="685800"/>
            <a:ext cx="4573588" cy="3430588"/>
          </a:xfrm>
          <a:ln/>
        </p:spPr>
      </p:sp>
      <p:sp>
        <p:nvSpPr>
          <p:cNvPr id="1771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797161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F6BDE128-71AC-4051-8EA3-252C5583869D}" type="slidenum">
              <a:rPr lang="de-DE" altLang="tr-TR" sz="1200">
                <a:solidFill>
                  <a:srgbClr val="000000"/>
                </a:solidFill>
              </a:rPr>
              <a:pPr algn="r" eaLnBrk="1" hangingPunct="1"/>
              <a:t>18</a:t>
            </a:fld>
            <a:endParaRPr lang="de-DE" altLang="tr-TR" sz="1200">
              <a:solidFill>
                <a:srgbClr val="000000"/>
              </a:solidFill>
            </a:endParaRPr>
          </a:p>
        </p:txBody>
      </p:sp>
      <p:sp>
        <p:nvSpPr>
          <p:cNvPr id="178179"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5CD97C39-2297-4D3D-816E-27D4895FE1AA}" type="slidenum">
              <a:rPr lang="en-GB" altLang="tr-TR" sz="1300">
                <a:solidFill>
                  <a:srgbClr val="000000"/>
                </a:solidFill>
              </a:rPr>
              <a:pPr algn="r" eaLnBrk="1" hangingPunct="1"/>
              <a:t>18</a:t>
            </a:fld>
            <a:endParaRPr lang="en-GB" altLang="tr-TR" sz="1300">
              <a:solidFill>
                <a:srgbClr val="000000"/>
              </a:solidFill>
            </a:endParaRPr>
          </a:p>
        </p:txBody>
      </p:sp>
      <p:sp>
        <p:nvSpPr>
          <p:cNvPr id="178180" name="Rectangle 2"/>
          <p:cNvSpPr>
            <a:spLocks noGrp="1" noRot="1" noChangeAspect="1" noChangeArrowheads="1" noTextEdit="1"/>
          </p:cNvSpPr>
          <p:nvPr>
            <p:ph type="sldImg"/>
          </p:nvPr>
        </p:nvSpPr>
        <p:spPr>
          <a:xfrm>
            <a:off x="1143000" y="685800"/>
            <a:ext cx="4573588" cy="3430588"/>
          </a:xfrm>
          <a:ln/>
        </p:spPr>
      </p:sp>
      <p:sp>
        <p:nvSpPr>
          <p:cNvPr id="1781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1366886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48639282-55AB-47C7-BB5D-DF8D4B712F7F}" type="slidenum">
              <a:rPr lang="de-DE" altLang="tr-TR" sz="1200">
                <a:solidFill>
                  <a:srgbClr val="000000"/>
                </a:solidFill>
              </a:rPr>
              <a:pPr algn="r" eaLnBrk="1" hangingPunct="1"/>
              <a:t>19</a:t>
            </a:fld>
            <a:endParaRPr lang="de-DE" altLang="tr-TR" sz="1200">
              <a:solidFill>
                <a:srgbClr val="000000"/>
              </a:solidFill>
            </a:endParaRPr>
          </a:p>
        </p:txBody>
      </p:sp>
      <p:sp>
        <p:nvSpPr>
          <p:cNvPr id="179203"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AFFE35A6-501C-4D9B-9427-362C49F92EF6}" type="slidenum">
              <a:rPr lang="en-GB" altLang="tr-TR" sz="1300">
                <a:solidFill>
                  <a:srgbClr val="000000"/>
                </a:solidFill>
              </a:rPr>
              <a:pPr algn="r" eaLnBrk="1" hangingPunct="1"/>
              <a:t>19</a:t>
            </a:fld>
            <a:endParaRPr lang="en-GB" altLang="tr-TR" sz="1300">
              <a:solidFill>
                <a:srgbClr val="000000"/>
              </a:solidFill>
            </a:endParaRPr>
          </a:p>
        </p:txBody>
      </p:sp>
      <p:sp>
        <p:nvSpPr>
          <p:cNvPr id="179204" name="Rectangle 2"/>
          <p:cNvSpPr>
            <a:spLocks noGrp="1" noRot="1" noChangeAspect="1" noChangeArrowheads="1" noTextEdit="1"/>
          </p:cNvSpPr>
          <p:nvPr>
            <p:ph type="sldImg"/>
          </p:nvPr>
        </p:nvSpPr>
        <p:spPr>
          <a:xfrm>
            <a:off x="1143000" y="685800"/>
            <a:ext cx="4573588" cy="3430588"/>
          </a:xfrm>
          <a:ln/>
        </p:spPr>
      </p:sp>
      <p:sp>
        <p:nvSpPr>
          <p:cNvPr id="1792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796019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3AE667C5-0772-465E-8FDD-F84F983FEEE9}" type="slidenum">
              <a:rPr lang="de-DE" altLang="tr-TR" sz="1200">
                <a:solidFill>
                  <a:srgbClr val="000000"/>
                </a:solidFill>
              </a:rPr>
              <a:pPr algn="r" eaLnBrk="1" hangingPunct="1"/>
              <a:t>20</a:t>
            </a:fld>
            <a:endParaRPr lang="de-DE" altLang="tr-TR" sz="1200">
              <a:solidFill>
                <a:srgbClr val="000000"/>
              </a:solidFill>
            </a:endParaRPr>
          </a:p>
        </p:txBody>
      </p:sp>
      <p:sp>
        <p:nvSpPr>
          <p:cNvPr id="180227"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DEB5E830-0BA2-49D6-A224-74CB8A7D0007}" type="slidenum">
              <a:rPr lang="en-GB" altLang="tr-TR" sz="1300">
                <a:solidFill>
                  <a:srgbClr val="000000"/>
                </a:solidFill>
              </a:rPr>
              <a:pPr algn="r" eaLnBrk="1" hangingPunct="1"/>
              <a:t>20</a:t>
            </a:fld>
            <a:endParaRPr lang="en-GB" altLang="tr-TR" sz="1300">
              <a:solidFill>
                <a:srgbClr val="000000"/>
              </a:solidFill>
            </a:endParaRPr>
          </a:p>
        </p:txBody>
      </p:sp>
      <p:sp>
        <p:nvSpPr>
          <p:cNvPr id="180228" name="Rectangle 2"/>
          <p:cNvSpPr>
            <a:spLocks noGrp="1" noRot="1" noChangeAspect="1" noChangeArrowheads="1" noTextEdit="1"/>
          </p:cNvSpPr>
          <p:nvPr>
            <p:ph type="sldImg"/>
          </p:nvPr>
        </p:nvSpPr>
        <p:spPr>
          <a:xfrm>
            <a:off x="1143000" y="685800"/>
            <a:ext cx="4573588" cy="3430588"/>
          </a:xfrm>
          <a:ln/>
        </p:spPr>
      </p:sp>
      <p:sp>
        <p:nvSpPr>
          <p:cNvPr id="1802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184314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1FD140C5-1C41-4832-A6C3-A613A6DE8ABC}" type="slidenum">
              <a:rPr lang="de-DE" altLang="tr-TR" sz="1200">
                <a:solidFill>
                  <a:srgbClr val="000000"/>
                </a:solidFill>
              </a:rPr>
              <a:pPr algn="r" eaLnBrk="1" hangingPunct="1"/>
              <a:t>3</a:t>
            </a:fld>
            <a:endParaRPr lang="de-DE" altLang="tr-TR" sz="1200">
              <a:solidFill>
                <a:srgbClr val="000000"/>
              </a:solidFill>
            </a:endParaRPr>
          </a:p>
        </p:txBody>
      </p:sp>
      <p:sp>
        <p:nvSpPr>
          <p:cNvPr id="162819"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372B3D64-5AB0-4005-B882-22F4A02AA19C}" type="slidenum">
              <a:rPr lang="en-GB" altLang="tr-TR" sz="1300">
                <a:solidFill>
                  <a:srgbClr val="000000"/>
                </a:solidFill>
              </a:rPr>
              <a:pPr algn="r" eaLnBrk="1" hangingPunct="1"/>
              <a:t>3</a:t>
            </a:fld>
            <a:endParaRPr lang="en-GB" altLang="tr-TR" sz="1300">
              <a:solidFill>
                <a:srgbClr val="000000"/>
              </a:solidFill>
            </a:endParaRPr>
          </a:p>
        </p:txBody>
      </p:sp>
      <p:sp>
        <p:nvSpPr>
          <p:cNvPr id="162820" name="Rectangle 2"/>
          <p:cNvSpPr>
            <a:spLocks noGrp="1" noRot="1" noChangeAspect="1" noChangeArrowheads="1" noTextEdit="1"/>
          </p:cNvSpPr>
          <p:nvPr>
            <p:ph type="sldImg"/>
          </p:nvPr>
        </p:nvSpPr>
        <p:spPr>
          <a:xfrm>
            <a:off x="1143000" y="685800"/>
            <a:ext cx="4573588" cy="3430588"/>
          </a:xfrm>
          <a:ln/>
        </p:spPr>
      </p:sp>
      <p:sp>
        <p:nvSpPr>
          <p:cNvPr id="1628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91388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9638099B-621E-41AB-B010-7E56650F4D60}" type="slidenum">
              <a:rPr lang="de-DE" altLang="tr-TR" sz="1200">
                <a:solidFill>
                  <a:srgbClr val="000000"/>
                </a:solidFill>
              </a:rPr>
              <a:pPr algn="r" eaLnBrk="1" hangingPunct="1"/>
              <a:t>21</a:t>
            </a:fld>
            <a:endParaRPr lang="de-DE" altLang="tr-TR" sz="1200">
              <a:solidFill>
                <a:srgbClr val="000000"/>
              </a:solidFill>
            </a:endParaRPr>
          </a:p>
        </p:txBody>
      </p:sp>
      <p:sp>
        <p:nvSpPr>
          <p:cNvPr id="181251"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AA6C979E-2291-4062-83DB-E8F0CA49B083}" type="slidenum">
              <a:rPr lang="en-GB" altLang="tr-TR" sz="1300">
                <a:solidFill>
                  <a:srgbClr val="000000"/>
                </a:solidFill>
              </a:rPr>
              <a:pPr algn="r" eaLnBrk="1" hangingPunct="1"/>
              <a:t>21</a:t>
            </a:fld>
            <a:endParaRPr lang="en-GB" altLang="tr-TR" sz="1300">
              <a:solidFill>
                <a:srgbClr val="000000"/>
              </a:solidFill>
            </a:endParaRPr>
          </a:p>
        </p:txBody>
      </p:sp>
      <p:sp>
        <p:nvSpPr>
          <p:cNvPr id="181252" name="Rectangle 2"/>
          <p:cNvSpPr>
            <a:spLocks noGrp="1" noRot="1" noChangeAspect="1" noChangeArrowheads="1" noTextEdit="1"/>
          </p:cNvSpPr>
          <p:nvPr>
            <p:ph type="sldImg"/>
          </p:nvPr>
        </p:nvSpPr>
        <p:spPr>
          <a:xfrm>
            <a:off x="1143000" y="685800"/>
            <a:ext cx="4573588" cy="3430588"/>
          </a:xfrm>
          <a:ln/>
        </p:spPr>
      </p:sp>
      <p:sp>
        <p:nvSpPr>
          <p:cNvPr id="1812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699522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4D7ED347-4732-4FF3-966F-ED818548DC90}" type="slidenum">
              <a:rPr lang="de-DE" altLang="tr-TR" sz="1200">
                <a:solidFill>
                  <a:srgbClr val="000000"/>
                </a:solidFill>
              </a:rPr>
              <a:pPr algn="r" eaLnBrk="1" hangingPunct="1"/>
              <a:t>22</a:t>
            </a:fld>
            <a:endParaRPr lang="de-DE" altLang="tr-TR" sz="1200">
              <a:solidFill>
                <a:srgbClr val="000000"/>
              </a:solidFill>
            </a:endParaRPr>
          </a:p>
        </p:txBody>
      </p:sp>
      <p:sp>
        <p:nvSpPr>
          <p:cNvPr id="182275"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76EEF118-6E60-424C-962C-6AE27A99CE28}" type="slidenum">
              <a:rPr lang="en-GB" altLang="tr-TR" sz="1300">
                <a:solidFill>
                  <a:srgbClr val="000000"/>
                </a:solidFill>
              </a:rPr>
              <a:pPr algn="r" eaLnBrk="1" hangingPunct="1"/>
              <a:t>22</a:t>
            </a:fld>
            <a:endParaRPr lang="en-GB" altLang="tr-TR" sz="1300">
              <a:solidFill>
                <a:srgbClr val="000000"/>
              </a:solidFill>
            </a:endParaRPr>
          </a:p>
        </p:txBody>
      </p:sp>
      <p:sp>
        <p:nvSpPr>
          <p:cNvPr id="182276" name="Rectangle 2"/>
          <p:cNvSpPr>
            <a:spLocks noGrp="1" noRot="1" noChangeAspect="1" noChangeArrowheads="1" noTextEdit="1"/>
          </p:cNvSpPr>
          <p:nvPr>
            <p:ph type="sldImg"/>
          </p:nvPr>
        </p:nvSpPr>
        <p:spPr>
          <a:xfrm>
            <a:off x="1143000" y="685800"/>
            <a:ext cx="4573588" cy="3430588"/>
          </a:xfrm>
          <a:ln/>
        </p:spPr>
      </p:sp>
      <p:sp>
        <p:nvSpPr>
          <p:cNvPr id="1822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2086527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3A8A7ED8-3FE2-48D7-9B2D-8AE2089EFEC9}" type="slidenum">
              <a:rPr lang="de-DE" altLang="tr-TR" sz="1200">
                <a:solidFill>
                  <a:srgbClr val="000000"/>
                </a:solidFill>
              </a:rPr>
              <a:pPr algn="r" eaLnBrk="1" hangingPunct="1"/>
              <a:t>23</a:t>
            </a:fld>
            <a:endParaRPr lang="de-DE" altLang="tr-TR" sz="1200">
              <a:solidFill>
                <a:srgbClr val="000000"/>
              </a:solidFill>
            </a:endParaRPr>
          </a:p>
        </p:txBody>
      </p:sp>
      <p:sp>
        <p:nvSpPr>
          <p:cNvPr id="183299"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95F84B0B-4FF3-43E2-A67F-B82BDD734084}" type="slidenum">
              <a:rPr lang="en-GB" altLang="tr-TR" sz="1300">
                <a:solidFill>
                  <a:srgbClr val="000000"/>
                </a:solidFill>
              </a:rPr>
              <a:pPr algn="r" eaLnBrk="1" hangingPunct="1"/>
              <a:t>23</a:t>
            </a:fld>
            <a:endParaRPr lang="en-GB" altLang="tr-TR" sz="1300">
              <a:solidFill>
                <a:srgbClr val="000000"/>
              </a:solidFill>
            </a:endParaRPr>
          </a:p>
        </p:txBody>
      </p:sp>
      <p:sp>
        <p:nvSpPr>
          <p:cNvPr id="183300" name="Rectangle 2"/>
          <p:cNvSpPr>
            <a:spLocks noGrp="1" noRot="1" noChangeAspect="1" noChangeArrowheads="1" noTextEdit="1"/>
          </p:cNvSpPr>
          <p:nvPr>
            <p:ph type="sldImg"/>
          </p:nvPr>
        </p:nvSpPr>
        <p:spPr>
          <a:xfrm>
            <a:off x="1143000" y="685800"/>
            <a:ext cx="4573588" cy="3430588"/>
          </a:xfrm>
          <a:ln/>
        </p:spPr>
      </p:sp>
      <p:sp>
        <p:nvSpPr>
          <p:cNvPr id="1833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76567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92E76A32-642D-45EF-B3F2-87FBCF560A31}" type="slidenum">
              <a:rPr lang="de-DE" altLang="tr-TR" sz="1200">
                <a:solidFill>
                  <a:srgbClr val="000000"/>
                </a:solidFill>
              </a:rPr>
              <a:pPr algn="r" eaLnBrk="1" hangingPunct="1"/>
              <a:t>24</a:t>
            </a:fld>
            <a:endParaRPr lang="de-DE" altLang="tr-TR" sz="1200">
              <a:solidFill>
                <a:srgbClr val="000000"/>
              </a:solidFill>
            </a:endParaRPr>
          </a:p>
        </p:txBody>
      </p:sp>
      <p:sp>
        <p:nvSpPr>
          <p:cNvPr id="184323"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7CF03B54-B8ED-4668-B7AD-E457B88E10C9}" type="slidenum">
              <a:rPr lang="en-GB" altLang="tr-TR" sz="1300">
                <a:solidFill>
                  <a:srgbClr val="000000"/>
                </a:solidFill>
              </a:rPr>
              <a:pPr algn="r" eaLnBrk="1" hangingPunct="1"/>
              <a:t>24</a:t>
            </a:fld>
            <a:endParaRPr lang="en-GB" altLang="tr-TR" sz="1300">
              <a:solidFill>
                <a:srgbClr val="000000"/>
              </a:solidFill>
            </a:endParaRPr>
          </a:p>
        </p:txBody>
      </p:sp>
      <p:sp>
        <p:nvSpPr>
          <p:cNvPr id="184324" name="Rectangle 2"/>
          <p:cNvSpPr>
            <a:spLocks noGrp="1" noRot="1" noChangeAspect="1" noChangeArrowheads="1" noTextEdit="1"/>
          </p:cNvSpPr>
          <p:nvPr>
            <p:ph type="sldImg"/>
          </p:nvPr>
        </p:nvSpPr>
        <p:spPr>
          <a:xfrm>
            <a:off x="1143000" y="685800"/>
            <a:ext cx="4573588" cy="3430588"/>
          </a:xfrm>
          <a:ln/>
        </p:spPr>
      </p:sp>
      <p:sp>
        <p:nvSpPr>
          <p:cNvPr id="18432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15073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AA90A71F-A23C-42E5-9D63-92399BC9C5B6}" type="slidenum">
              <a:rPr lang="de-DE" altLang="tr-TR" sz="1200">
                <a:solidFill>
                  <a:srgbClr val="000000"/>
                </a:solidFill>
              </a:rPr>
              <a:pPr algn="r" eaLnBrk="1" hangingPunct="1"/>
              <a:t>25</a:t>
            </a:fld>
            <a:endParaRPr lang="de-DE" altLang="tr-TR" sz="1200">
              <a:solidFill>
                <a:srgbClr val="000000"/>
              </a:solidFill>
            </a:endParaRPr>
          </a:p>
        </p:txBody>
      </p:sp>
      <p:sp>
        <p:nvSpPr>
          <p:cNvPr id="185347"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46DE680E-DBA4-4CDB-95EA-9007669AF8CC}" type="slidenum">
              <a:rPr lang="en-GB" altLang="tr-TR" sz="1300">
                <a:solidFill>
                  <a:srgbClr val="000000"/>
                </a:solidFill>
              </a:rPr>
              <a:pPr algn="r" eaLnBrk="1" hangingPunct="1"/>
              <a:t>25</a:t>
            </a:fld>
            <a:endParaRPr lang="en-GB" altLang="tr-TR" sz="1300">
              <a:solidFill>
                <a:srgbClr val="000000"/>
              </a:solidFill>
            </a:endParaRPr>
          </a:p>
        </p:txBody>
      </p:sp>
      <p:sp>
        <p:nvSpPr>
          <p:cNvPr id="185348" name="Rectangle 2"/>
          <p:cNvSpPr>
            <a:spLocks noGrp="1" noRot="1" noChangeAspect="1" noChangeArrowheads="1" noTextEdit="1"/>
          </p:cNvSpPr>
          <p:nvPr>
            <p:ph type="sldImg"/>
          </p:nvPr>
        </p:nvSpPr>
        <p:spPr>
          <a:xfrm>
            <a:off x="1143000" y="685800"/>
            <a:ext cx="4573588" cy="3430588"/>
          </a:xfrm>
          <a:ln/>
        </p:spPr>
      </p:sp>
      <p:sp>
        <p:nvSpPr>
          <p:cNvPr id="1853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464776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BCEEB7E0-9D00-4727-88D3-7FA501DD9F8E}" type="slidenum">
              <a:rPr lang="de-DE" altLang="tr-TR" sz="1200">
                <a:solidFill>
                  <a:srgbClr val="000000"/>
                </a:solidFill>
              </a:rPr>
              <a:pPr algn="r" eaLnBrk="1" hangingPunct="1"/>
              <a:t>26</a:t>
            </a:fld>
            <a:endParaRPr lang="de-DE" altLang="tr-TR" sz="1200">
              <a:solidFill>
                <a:srgbClr val="000000"/>
              </a:solidFill>
            </a:endParaRPr>
          </a:p>
        </p:txBody>
      </p:sp>
      <p:sp>
        <p:nvSpPr>
          <p:cNvPr id="186371"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DB10FD9C-B836-4E4F-AF54-9CCFB6BE31AF}" type="slidenum">
              <a:rPr lang="en-GB" altLang="tr-TR" sz="1300">
                <a:solidFill>
                  <a:srgbClr val="000000"/>
                </a:solidFill>
              </a:rPr>
              <a:pPr algn="r" eaLnBrk="1" hangingPunct="1"/>
              <a:t>26</a:t>
            </a:fld>
            <a:endParaRPr lang="en-GB" altLang="tr-TR" sz="1300">
              <a:solidFill>
                <a:srgbClr val="000000"/>
              </a:solidFill>
            </a:endParaRPr>
          </a:p>
        </p:txBody>
      </p:sp>
      <p:sp>
        <p:nvSpPr>
          <p:cNvPr id="186372" name="Rectangle 2"/>
          <p:cNvSpPr>
            <a:spLocks noGrp="1" noRot="1" noChangeAspect="1" noChangeArrowheads="1" noTextEdit="1"/>
          </p:cNvSpPr>
          <p:nvPr>
            <p:ph type="sldImg"/>
          </p:nvPr>
        </p:nvSpPr>
        <p:spPr>
          <a:xfrm>
            <a:off x="1143000" y="685800"/>
            <a:ext cx="4573588" cy="3430588"/>
          </a:xfrm>
          <a:ln/>
        </p:spPr>
      </p:sp>
      <p:sp>
        <p:nvSpPr>
          <p:cNvPr id="1863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4067070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A70721E9-464C-41D2-B58A-FA5583A39114}" type="slidenum">
              <a:rPr lang="de-DE" altLang="tr-TR" sz="1200">
                <a:solidFill>
                  <a:srgbClr val="000000"/>
                </a:solidFill>
              </a:rPr>
              <a:pPr algn="r" eaLnBrk="1" hangingPunct="1"/>
              <a:t>27</a:t>
            </a:fld>
            <a:endParaRPr lang="de-DE" altLang="tr-TR" sz="1200">
              <a:solidFill>
                <a:srgbClr val="000000"/>
              </a:solidFill>
            </a:endParaRPr>
          </a:p>
        </p:txBody>
      </p:sp>
      <p:sp>
        <p:nvSpPr>
          <p:cNvPr id="187395"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4FF4FD1B-8583-477F-ADD9-99ABDE7DDFF4}" type="slidenum">
              <a:rPr lang="en-GB" altLang="tr-TR" sz="1300">
                <a:solidFill>
                  <a:srgbClr val="000000"/>
                </a:solidFill>
              </a:rPr>
              <a:pPr algn="r" eaLnBrk="1" hangingPunct="1"/>
              <a:t>27</a:t>
            </a:fld>
            <a:endParaRPr lang="en-GB" altLang="tr-TR" sz="1300">
              <a:solidFill>
                <a:srgbClr val="000000"/>
              </a:solidFill>
            </a:endParaRPr>
          </a:p>
        </p:txBody>
      </p:sp>
      <p:sp>
        <p:nvSpPr>
          <p:cNvPr id="187396" name="Rectangle 2"/>
          <p:cNvSpPr>
            <a:spLocks noGrp="1" noRot="1" noChangeAspect="1" noChangeArrowheads="1" noTextEdit="1"/>
          </p:cNvSpPr>
          <p:nvPr>
            <p:ph type="sldImg"/>
          </p:nvPr>
        </p:nvSpPr>
        <p:spPr>
          <a:xfrm>
            <a:off x="1143000" y="685800"/>
            <a:ext cx="4573588" cy="3430588"/>
          </a:xfrm>
          <a:ln/>
        </p:spPr>
      </p:sp>
      <p:sp>
        <p:nvSpPr>
          <p:cNvPr id="1873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2084785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067BD161-6EA9-4157-A2F8-25BA6F10EDEE}" type="slidenum">
              <a:rPr lang="de-DE" altLang="tr-TR" sz="1200">
                <a:solidFill>
                  <a:srgbClr val="000000"/>
                </a:solidFill>
              </a:rPr>
              <a:pPr algn="r" eaLnBrk="1" hangingPunct="1"/>
              <a:t>28</a:t>
            </a:fld>
            <a:endParaRPr lang="de-DE" altLang="tr-TR" sz="1200">
              <a:solidFill>
                <a:srgbClr val="000000"/>
              </a:solidFill>
            </a:endParaRPr>
          </a:p>
        </p:txBody>
      </p:sp>
      <p:sp>
        <p:nvSpPr>
          <p:cNvPr id="188419"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BDC5B411-A068-4BE2-92D6-8F7428AAABB7}" type="slidenum">
              <a:rPr lang="en-GB" altLang="tr-TR" sz="1300">
                <a:solidFill>
                  <a:srgbClr val="000000"/>
                </a:solidFill>
              </a:rPr>
              <a:pPr algn="r" eaLnBrk="1" hangingPunct="1"/>
              <a:t>28</a:t>
            </a:fld>
            <a:endParaRPr lang="en-GB" altLang="tr-TR" sz="1300">
              <a:solidFill>
                <a:srgbClr val="000000"/>
              </a:solidFill>
            </a:endParaRPr>
          </a:p>
        </p:txBody>
      </p:sp>
      <p:sp>
        <p:nvSpPr>
          <p:cNvPr id="188420" name="Rectangle 2"/>
          <p:cNvSpPr>
            <a:spLocks noGrp="1" noRot="1" noChangeAspect="1" noChangeArrowheads="1" noTextEdit="1"/>
          </p:cNvSpPr>
          <p:nvPr>
            <p:ph type="sldImg"/>
          </p:nvPr>
        </p:nvSpPr>
        <p:spPr>
          <a:xfrm>
            <a:off x="1143000" y="685800"/>
            <a:ext cx="4573588" cy="3430588"/>
          </a:xfrm>
          <a:ln/>
        </p:spPr>
      </p:sp>
      <p:sp>
        <p:nvSpPr>
          <p:cNvPr id="1884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498942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0CD33447-A857-41A3-87F2-E728591866B3}" type="slidenum">
              <a:rPr lang="de-DE" altLang="tr-TR" sz="1200">
                <a:solidFill>
                  <a:srgbClr val="000000"/>
                </a:solidFill>
              </a:rPr>
              <a:pPr algn="r" eaLnBrk="1" hangingPunct="1"/>
              <a:t>29</a:t>
            </a:fld>
            <a:endParaRPr lang="de-DE" altLang="tr-TR" sz="1200">
              <a:solidFill>
                <a:srgbClr val="000000"/>
              </a:solidFill>
            </a:endParaRPr>
          </a:p>
        </p:txBody>
      </p:sp>
      <p:sp>
        <p:nvSpPr>
          <p:cNvPr id="189443"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1339C0AA-590F-4982-810B-13027E9E04F3}" type="slidenum">
              <a:rPr lang="en-GB" altLang="tr-TR" sz="1300">
                <a:solidFill>
                  <a:srgbClr val="000000"/>
                </a:solidFill>
              </a:rPr>
              <a:pPr algn="r" eaLnBrk="1" hangingPunct="1"/>
              <a:t>29</a:t>
            </a:fld>
            <a:endParaRPr lang="en-GB" altLang="tr-TR" sz="1300">
              <a:solidFill>
                <a:srgbClr val="000000"/>
              </a:solidFill>
            </a:endParaRPr>
          </a:p>
        </p:txBody>
      </p:sp>
      <p:sp>
        <p:nvSpPr>
          <p:cNvPr id="189444" name="Rectangle 2"/>
          <p:cNvSpPr>
            <a:spLocks noGrp="1" noRot="1" noChangeAspect="1" noChangeArrowheads="1" noTextEdit="1"/>
          </p:cNvSpPr>
          <p:nvPr>
            <p:ph type="sldImg"/>
          </p:nvPr>
        </p:nvSpPr>
        <p:spPr>
          <a:xfrm>
            <a:off x="1143000" y="685800"/>
            <a:ext cx="4573588" cy="3430588"/>
          </a:xfrm>
          <a:ln/>
        </p:spPr>
      </p:sp>
      <p:sp>
        <p:nvSpPr>
          <p:cNvPr id="1894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840273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DD55713F-7A56-49E8-A755-BA70951F8AAA}" type="slidenum">
              <a:rPr lang="de-DE" altLang="tr-TR" sz="1200">
                <a:solidFill>
                  <a:srgbClr val="000000"/>
                </a:solidFill>
              </a:rPr>
              <a:pPr algn="r" eaLnBrk="1" hangingPunct="1"/>
              <a:t>30</a:t>
            </a:fld>
            <a:endParaRPr lang="de-DE" altLang="tr-TR" sz="1200">
              <a:solidFill>
                <a:srgbClr val="000000"/>
              </a:solidFill>
            </a:endParaRPr>
          </a:p>
        </p:txBody>
      </p:sp>
      <p:sp>
        <p:nvSpPr>
          <p:cNvPr id="190467"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43071FA1-B384-4CC4-84A9-EEC5C1466437}" type="slidenum">
              <a:rPr lang="en-GB" altLang="tr-TR" sz="1300">
                <a:solidFill>
                  <a:srgbClr val="000000"/>
                </a:solidFill>
              </a:rPr>
              <a:pPr algn="r" eaLnBrk="1" hangingPunct="1"/>
              <a:t>30</a:t>
            </a:fld>
            <a:endParaRPr lang="en-GB" altLang="tr-TR" sz="1300">
              <a:solidFill>
                <a:srgbClr val="000000"/>
              </a:solidFill>
            </a:endParaRPr>
          </a:p>
        </p:txBody>
      </p:sp>
      <p:sp>
        <p:nvSpPr>
          <p:cNvPr id="190468" name="Rectangle 2"/>
          <p:cNvSpPr>
            <a:spLocks noGrp="1" noRot="1" noChangeAspect="1" noChangeArrowheads="1" noTextEdit="1"/>
          </p:cNvSpPr>
          <p:nvPr>
            <p:ph type="sldImg"/>
          </p:nvPr>
        </p:nvSpPr>
        <p:spPr>
          <a:xfrm>
            <a:off x="1143000" y="685800"/>
            <a:ext cx="4573588" cy="3430588"/>
          </a:xfrm>
          <a:ln/>
        </p:spPr>
      </p:sp>
      <p:sp>
        <p:nvSpPr>
          <p:cNvPr id="1904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936781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9910BF76-EA2C-445D-AED2-E5C082A40288}" type="slidenum">
              <a:rPr lang="de-DE" altLang="tr-TR" sz="1200">
                <a:solidFill>
                  <a:srgbClr val="000000"/>
                </a:solidFill>
              </a:rPr>
              <a:pPr algn="r" eaLnBrk="1" hangingPunct="1"/>
              <a:t>4</a:t>
            </a:fld>
            <a:endParaRPr lang="de-DE" altLang="tr-TR" sz="1200">
              <a:solidFill>
                <a:srgbClr val="000000"/>
              </a:solidFill>
            </a:endParaRPr>
          </a:p>
        </p:txBody>
      </p:sp>
      <p:sp>
        <p:nvSpPr>
          <p:cNvPr id="163843"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DCF5E389-75AD-4655-860B-658E77FAC941}" type="slidenum">
              <a:rPr lang="en-GB" altLang="tr-TR" sz="1300">
                <a:solidFill>
                  <a:srgbClr val="000000"/>
                </a:solidFill>
              </a:rPr>
              <a:pPr algn="r" eaLnBrk="1" hangingPunct="1"/>
              <a:t>4</a:t>
            </a:fld>
            <a:endParaRPr lang="en-GB" altLang="tr-TR" sz="1300">
              <a:solidFill>
                <a:srgbClr val="000000"/>
              </a:solidFill>
            </a:endParaRPr>
          </a:p>
        </p:txBody>
      </p:sp>
      <p:sp>
        <p:nvSpPr>
          <p:cNvPr id="163844" name="Rectangle 2"/>
          <p:cNvSpPr>
            <a:spLocks noGrp="1" noRot="1" noChangeAspect="1" noChangeArrowheads="1" noTextEdit="1"/>
          </p:cNvSpPr>
          <p:nvPr>
            <p:ph type="sldImg"/>
          </p:nvPr>
        </p:nvSpPr>
        <p:spPr>
          <a:xfrm>
            <a:off x="1143000" y="685800"/>
            <a:ext cx="4573588" cy="3430588"/>
          </a:xfrm>
          <a:ln/>
        </p:spPr>
      </p:sp>
      <p:sp>
        <p:nvSpPr>
          <p:cNvPr id="1638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201862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6F3C1EA7-BC21-47BA-A847-B7FD8E4B694F}" type="slidenum">
              <a:rPr lang="de-DE" altLang="tr-TR" sz="1200">
                <a:solidFill>
                  <a:srgbClr val="000000"/>
                </a:solidFill>
              </a:rPr>
              <a:pPr algn="r" eaLnBrk="1" hangingPunct="1"/>
              <a:t>31</a:t>
            </a:fld>
            <a:endParaRPr lang="de-DE" altLang="tr-TR" sz="1200">
              <a:solidFill>
                <a:srgbClr val="000000"/>
              </a:solidFill>
            </a:endParaRPr>
          </a:p>
        </p:txBody>
      </p:sp>
      <p:sp>
        <p:nvSpPr>
          <p:cNvPr id="191491"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AB76C066-6774-4ABF-9DAE-34ADF439EF8F}" type="slidenum">
              <a:rPr lang="en-GB" altLang="tr-TR" sz="1300">
                <a:solidFill>
                  <a:srgbClr val="000000"/>
                </a:solidFill>
              </a:rPr>
              <a:pPr algn="r" eaLnBrk="1" hangingPunct="1"/>
              <a:t>31</a:t>
            </a:fld>
            <a:endParaRPr lang="en-GB" altLang="tr-TR" sz="1300">
              <a:solidFill>
                <a:srgbClr val="000000"/>
              </a:solidFill>
            </a:endParaRPr>
          </a:p>
        </p:txBody>
      </p:sp>
      <p:sp>
        <p:nvSpPr>
          <p:cNvPr id="191492" name="Rectangle 2"/>
          <p:cNvSpPr>
            <a:spLocks noGrp="1" noRot="1" noChangeAspect="1" noChangeArrowheads="1" noTextEdit="1"/>
          </p:cNvSpPr>
          <p:nvPr>
            <p:ph type="sldImg"/>
          </p:nvPr>
        </p:nvSpPr>
        <p:spPr>
          <a:xfrm>
            <a:off x="1143000" y="685800"/>
            <a:ext cx="4573588" cy="3430588"/>
          </a:xfrm>
          <a:ln/>
        </p:spPr>
      </p:sp>
      <p:sp>
        <p:nvSpPr>
          <p:cNvPr id="1914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167226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280F1691-8940-4943-8BCB-20A1BD5AC631}" type="slidenum">
              <a:rPr lang="de-DE" altLang="tr-TR" sz="1200">
                <a:solidFill>
                  <a:srgbClr val="000000"/>
                </a:solidFill>
              </a:rPr>
              <a:pPr algn="r" eaLnBrk="1" hangingPunct="1"/>
              <a:t>32</a:t>
            </a:fld>
            <a:endParaRPr lang="de-DE" altLang="tr-TR" sz="1200">
              <a:solidFill>
                <a:srgbClr val="000000"/>
              </a:solidFill>
            </a:endParaRPr>
          </a:p>
        </p:txBody>
      </p:sp>
      <p:sp>
        <p:nvSpPr>
          <p:cNvPr id="192515"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E81615DA-1301-4E80-9788-BD651E414A1E}" type="slidenum">
              <a:rPr lang="en-GB" altLang="tr-TR" sz="1300">
                <a:solidFill>
                  <a:srgbClr val="000000"/>
                </a:solidFill>
              </a:rPr>
              <a:pPr algn="r" eaLnBrk="1" hangingPunct="1"/>
              <a:t>32</a:t>
            </a:fld>
            <a:endParaRPr lang="en-GB" altLang="tr-TR" sz="1300">
              <a:solidFill>
                <a:srgbClr val="000000"/>
              </a:solidFill>
            </a:endParaRPr>
          </a:p>
        </p:txBody>
      </p:sp>
      <p:sp>
        <p:nvSpPr>
          <p:cNvPr id="192516" name="Rectangle 2"/>
          <p:cNvSpPr>
            <a:spLocks noGrp="1" noRot="1" noChangeAspect="1" noChangeArrowheads="1" noTextEdit="1"/>
          </p:cNvSpPr>
          <p:nvPr>
            <p:ph type="sldImg"/>
          </p:nvPr>
        </p:nvSpPr>
        <p:spPr>
          <a:xfrm>
            <a:off x="1143000" y="685800"/>
            <a:ext cx="4573588" cy="3430588"/>
          </a:xfrm>
          <a:ln/>
        </p:spPr>
      </p:sp>
      <p:sp>
        <p:nvSpPr>
          <p:cNvPr id="1925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2091262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EF606EDC-3B29-41BB-A711-5694A92EB488}" type="slidenum">
              <a:rPr lang="de-DE" altLang="tr-TR" sz="1200">
                <a:solidFill>
                  <a:srgbClr val="000000"/>
                </a:solidFill>
              </a:rPr>
              <a:pPr algn="r" eaLnBrk="1" hangingPunct="1"/>
              <a:t>33</a:t>
            </a:fld>
            <a:endParaRPr lang="de-DE" altLang="tr-TR" sz="1200">
              <a:solidFill>
                <a:srgbClr val="000000"/>
              </a:solidFill>
            </a:endParaRPr>
          </a:p>
        </p:txBody>
      </p:sp>
      <p:sp>
        <p:nvSpPr>
          <p:cNvPr id="193539"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135298FE-E44C-436E-BBE6-DF612D27F309}" type="slidenum">
              <a:rPr lang="en-GB" altLang="tr-TR" sz="1300">
                <a:solidFill>
                  <a:srgbClr val="000000"/>
                </a:solidFill>
              </a:rPr>
              <a:pPr algn="r" eaLnBrk="1" hangingPunct="1"/>
              <a:t>33</a:t>
            </a:fld>
            <a:endParaRPr lang="en-GB" altLang="tr-TR" sz="1300">
              <a:solidFill>
                <a:srgbClr val="000000"/>
              </a:solidFill>
            </a:endParaRPr>
          </a:p>
        </p:txBody>
      </p:sp>
      <p:sp>
        <p:nvSpPr>
          <p:cNvPr id="193540" name="Rectangle 2"/>
          <p:cNvSpPr>
            <a:spLocks noGrp="1" noRot="1" noChangeAspect="1" noChangeArrowheads="1" noTextEdit="1"/>
          </p:cNvSpPr>
          <p:nvPr>
            <p:ph type="sldImg"/>
          </p:nvPr>
        </p:nvSpPr>
        <p:spPr>
          <a:xfrm>
            <a:off x="1143000" y="685800"/>
            <a:ext cx="4573588" cy="3430588"/>
          </a:xfrm>
          <a:ln/>
        </p:spPr>
      </p:sp>
      <p:sp>
        <p:nvSpPr>
          <p:cNvPr id="1935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15724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2886903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Times New Roman" charset="0"/>
              </a:defRPr>
            </a:lvl1pPr>
            <a:lvl2pPr marL="667169" indent="-256604">
              <a:defRPr sz="2900">
                <a:solidFill>
                  <a:schemeClr val="tx1"/>
                </a:solidFill>
                <a:latin typeface="Times New Roman" charset="0"/>
              </a:defRPr>
            </a:lvl2pPr>
            <a:lvl3pPr marL="1026414" indent="-205283">
              <a:defRPr sz="2900">
                <a:solidFill>
                  <a:schemeClr val="tx1"/>
                </a:solidFill>
                <a:latin typeface="Times New Roman" charset="0"/>
              </a:defRPr>
            </a:lvl3pPr>
            <a:lvl4pPr marL="1436980" indent="-205283">
              <a:defRPr sz="2900">
                <a:solidFill>
                  <a:schemeClr val="tx1"/>
                </a:solidFill>
                <a:latin typeface="Times New Roman" charset="0"/>
              </a:defRPr>
            </a:lvl4pPr>
            <a:lvl5pPr marL="1847545" indent="-205283">
              <a:defRPr sz="2900">
                <a:solidFill>
                  <a:schemeClr val="tx1"/>
                </a:solidFill>
                <a:latin typeface="Times New Roman" charset="0"/>
              </a:defRPr>
            </a:lvl5pPr>
            <a:lvl6pPr marL="2258111" indent="-205283" eaLnBrk="0" fontAlgn="base" hangingPunct="0">
              <a:spcBef>
                <a:spcPct val="0"/>
              </a:spcBef>
              <a:spcAft>
                <a:spcPct val="0"/>
              </a:spcAft>
              <a:defRPr sz="2900">
                <a:solidFill>
                  <a:schemeClr val="tx1"/>
                </a:solidFill>
                <a:latin typeface="Times New Roman" charset="0"/>
              </a:defRPr>
            </a:lvl6pPr>
            <a:lvl7pPr marL="2668676" indent="-205283" eaLnBrk="0" fontAlgn="base" hangingPunct="0">
              <a:spcBef>
                <a:spcPct val="0"/>
              </a:spcBef>
              <a:spcAft>
                <a:spcPct val="0"/>
              </a:spcAft>
              <a:defRPr sz="2900">
                <a:solidFill>
                  <a:schemeClr val="tx1"/>
                </a:solidFill>
                <a:latin typeface="Times New Roman" charset="0"/>
              </a:defRPr>
            </a:lvl7pPr>
            <a:lvl8pPr marL="3079242" indent="-205283" eaLnBrk="0" fontAlgn="base" hangingPunct="0">
              <a:spcBef>
                <a:spcPct val="0"/>
              </a:spcBef>
              <a:spcAft>
                <a:spcPct val="0"/>
              </a:spcAft>
              <a:defRPr sz="2900">
                <a:solidFill>
                  <a:schemeClr val="tx1"/>
                </a:solidFill>
                <a:latin typeface="Times New Roman" charset="0"/>
              </a:defRPr>
            </a:lvl8pPr>
            <a:lvl9pPr marL="3489808" indent="-205283" eaLnBrk="0" fontAlgn="base" hangingPunct="0">
              <a:spcBef>
                <a:spcPct val="0"/>
              </a:spcBef>
              <a:spcAft>
                <a:spcPct val="0"/>
              </a:spcAft>
              <a:defRPr sz="2900">
                <a:solidFill>
                  <a:schemeClr val="tx1"/>
                </a:solidFill>
                <a:latin typeface="Times New Roman" charset="0"/>
              </a:defRPr>
            </a:lvl9pPr>
          </a:lstStyle>
          <a:p>
            <a:fld id="{EEA6C84F-68C0-4CE3-894A-A82A9DA1E027}" type="slidenum">
              <a:rPr lang="tr-TR" altLang="tr-TR" sz="1100"/>
              <a:pPr/>
              <a:t>36</a:t>
            </a:fld>
            <a:endParaRPr lang="tr-TR" altLang="tr-TR" sz="1100"/>
          </a:p>
        </p:txBody>
      </p:sp>
      <p:sp>
        <p:nvSpPr>
          <p:cNvPr id="156675" name="Rectangle 2"/>
          <p:cNvSpPr>
            <a:spLocks noGrp="1" noRot="1" noChangeAspect="1" noChangeArrowheads="1" noTextEdit="1"/>
          </p:cNvSpPr>
          <p:nvPr>
            <p:ph type="sldImg"/>
          </p:nvPr>
        </p:nvSpPr>
        <p:spPr>
          <a:xfrm>
            <a:off x="1143000" y="685800"/>
            <a:ext cx="4572000" cy="3429000"/>
          </a:xfrm>
          <a:ln/>
        </p:spPr>
      </p:sp>
      <p:sp>
        <p:nvSpPr>
          <p:cNvPr id="156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Times New Roman" charset="0"/>
            </a:endParaRPr>
          </a:p>
        </p:txBody>
      </p:sp>
    </p:spTree>
    <p:extLst>
      <p:ext uri="{BB962C8B-B14F-4D97-AF65-F5344CB8AC3E}">
        <p14:creationId xmlns:p14="http://schemas.microsoft.com/office/powerpoint/2010/main" val="3233680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p>
            <a:pPr>
              <a:defRPr/>
            </a:pPr>
            <a:fld id="{9DAC7592-FDDF-4C9F-B2DC-C9C609CD11FA}" type="slidenum">
              <a:rPr lang="tr-TR" smtClean="0">
                <a:latin typeface="Arial" pitchFamily="34" charset="0"/>
              </a:rPr>
              <a:pPr>
                <a:defRPr/>
              </a:pPr>
              <a:t>37</a:t>
            </a:fld>
            <a:endParaRPr lang="tr-TR" smtClean="0">
              <a:latin typeface="Arial"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smtClean="0">
              <a:latin typeface="Arial" pitchFamily="34" charset="0"/>
            </a:endParaRPr>
          </a:p>
        </p:txBody>
      </p:sp>
    </p:spTree>
    <p:extLst>
      <p:ext uri="{BB962C8B-B14F-4D97-AF65-F5344CB8AC3E}">
        <p14:creationId xmlns:p14="http://schemas.microsoft.com/office/powerpoint/2010/main" val="577106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2FA7D2D9-32DA-4E3E-9E8F-927AE2D11FAA}" type="slidenum">
              <a:rPr lang="en-US" smtClean="0"/>
              <a:pPr>
                <a:defRPr/>
              </a:pPr>
              <a:t>40</a:t>
            </a:fld>
            <a:endParaRPr lang="en-US"/>
          </a:p>
        </p:txBody>
      </p:sp>
    </p:spTree>
    <p:extLst>
      <p:ext uri="{BB962C8B-B14F-4D97-AF65-F5344CB8AC3E}">
        <p14:creationId xmlns:p14="http://schemas.microsoft.com/office/powerpoint/2010/main" val="97387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6C7C2EFB-7C19-4497-9F8C-234EDFAE4D3A}" type="slidenum">
              <a:rPr lang="en-US" smtClean="0"/>
              <a:pPr>
                <a:defRPr/>
              </a:pPr>
              <a:t>41</a:t>
            </a:fld>
            <a:endParaRPr lang="en-US"/>
          </a:p>
        </p:txBody>
      </p:sp>
    </p:spTree>
    <p:extLst>
      <p:ext uri="{BB962C8B-B14F-4D97-AF65-F5344CB8AC3E}">
        <p14:creationId xmlns:p14="http://schemas.microsoft.com/office/powerpoint/2010/main" val="823237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F30B28F1-9DEA-40D7-842E-03D2064A4835}" type="slidenum">
              <a:rPr lang="en-US" smtClean="0"/>
              <a:pPr>
                <a:defRPr/>
              </a:pPr>
              <a:t>46</a:t>
            </a:fld>
            <a:endParaRPr lang="en-US"/>
          </a:p>
        </p:txBody>
      </p:sp>
    </p:spTree>
    <p:extLst>
      <p:ext uri="{BB962C8B-B14F-4D97-AF65-F5344CB8AC3E}">
        <p14:creationId xmlns:p14="http://schemas.microsoft.com/office/powerpoint/2010/main" val="2746791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p>
            <a:pPr>
              <a:defRPr/>
            </a:pPr>
            <a:fld id="{98C48856-2E7F-4D61-93D3-4C0ABCC544D3}" type="slidenum">
              <a:rPr lang="tr-TR" smtClean="0">
                <a:latin typeface="Arial" pitchFamily="34" charset="0"/>
              </a:rPr>
              <a:pPr>
                <a:defRPr/>
              </a:pPr>
              <a:t>52</a:t>
            </a:fld>
            <a:endParaRPr lang="tr-TR" smtClean="0">
              <a:latin typeface="Arial" pitchFamily="34" charset="0"/>
            </a:endParaRPr>
          </a:p>
        </p:txBody>
      </p:sp>
      <p:sp>
        <p:nvSpPr>
          <p:cNvPr id="61443" name="Rectangle 1026"/>
          <p:cNvSpPr>
            <a:spLocks noGrp="1" noRot="1" noChangeAspect="1" noChangeArrowheads="1" noTextEdit="1"/>
          </p:cNvSpPr>
          <p:nvPr>
            <p:ph type="sldImg"/>
          </p:nvPr>
        </p:nvSpPr>
        <p:spPr>
          <a:ln/>
        </p:spPr>
      </p:sp>
      <p:sp>
        <p:nvSpPr>
          <p:cNvPr id="614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smtClean="0">
              <a:latin typeface="Arial" pitchFamily="34" charset="0"/>
            </a:endParaRPr>
          </a:p>
        </p:txBody>
      </p:sp>
    </p:spTree>
    <p:extLst>
      <p:ext uri="{BB962C8B-B14F-4D97-AF65-F5344CB8AC3E}">
        <p14:creationId xmlns:p14="http://schemas.microsoft.com/office/powerpoint/2010/main" val="40413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CFF63275-C8E3-4A27-937E-AB4D12F964FF}" type="slidenum">
              <a:rPr lang="de-DE" altLang="tr-TR" sz="1200">
                <a:solidFill>
                  <a:srgbClr val="000000"/>
                </a:solidFill>
              </a:rPr>
              <a:pPr algn="r" eaLnBrk="1" hangingPunct="1"/>
              <a:t>5</a:t>
            </a:fld>
            <a:endParaRPr lang="de-DE" altLang="tr-TR" sz="1200">
              <a:solidFill>
                <a:srgbClr val="000000"/>
              </a:solidFill>
            </a:endParaRPr>
          </a:p>
        </p:txBody>
      </p:sp>
      <p:sp>
        <p:nvSpPr>
          <p:cNvPr id="164867"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3223EF61-C90C-4893-8FB9-A88E6EC72F40}" type="slidenum">
              <a:rPr lang="en-GB" altLang="tr-TR" sz="1300">
                <a:solidFill>
                  <a:srgbClr val="000000"/>
                </a:solidFill>
              </a:rPr>
              <a:pPr algn="r" eaLnBrk="1" hangingPunct="1"/>
              <a:t>5</a:t>
            </a:fld>
            <a:endParaRPr lang="en-GB" altLang="tr-TR" sz="1300">
              <a:solidFill>
                <a:srgbClr val="000000"/>
              </a:solidFill>
            </a:endParaRPr>
          </a:p>
        </p:txBody>
      </p:sp>
      <p:sp>
        <p:nvSpPr>
          <p:cNvPr id="164868" name="Rectangle 2"/>
          <p:cNvSpPr>
            <a:spLocks noGrp="1" noRot="1" noChangeAspect="1" noChangeArrowheads="1" noTextEdit="1"/>
          </p:cNvSpPr>
          <p:nvPr>
            <p:ph type="sldImg"/>
          </p:nvPr>
        </p:nvSpPr>
        <p:spPr>
          <a:xfrm>
            <a:off x="1143000" y="685800"/>
            <a:ext cx="4573588" cy="3430588"/>
          </a:xfrm>
          <a:ln/>
        </p:spPr>
      </p:sp>
      <p:sp>
        <p:nvSpPr>
          <p:cNvPr id="1648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592436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pPr>
              <a:defRPr/>
            </a:pPr>
            <a:fld id="{E785C3C8-C0AB-46EB-A729-C4319181B74B}" type="slidenum">
              <a:rPr lang="tr-TR" smtClean="0">
                <a:latin typeface="Arial" pitchFamily="34" charset="0"/>
              </a:rPr>
              <a:pPr>
                <a:defRPr/>
              </a:pPr>
              <a:t>53</a:t>
            </a:fld>
            <a:endParaRPr lang="tr-TR" smtClean="0">
              <a:latin typeface="Arial" pitchFamily="34" charset="0"/>
            </a:endParaRPr>
          </a:p>
        </p:txBody>
      </p:sp>
      <p:sp>
        <p:nvSpPr>
          <p:cNvPr id="62467" name="Rectangle 1026"/>
          <p:cNvSpPr>
            <a:spLocks noGrp="1" noRot="1" noChangeAspect="1" noChangeArrowheads="1" noTextEdit="1"/>
          </p:cNvSpPr>
          <p:nvPr>
            <p:ph type="sldImg"/>
          </p:nvPr>
        </p:nvSpPr>
        <p:spPr>
          <a:ln/>
        </p:spPr>
      </p:sp>
      <p:sp>
        <p:nvSpPr>
          <p:cNvPr id="6246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r-TR" altLang="tr-TR" smtClean="0">
              <a:latin typeface="Arial" pitchFamily="34" charset="0"/>
            </a:endParaRPr>
          </a:p>
        </p:txBody>
      </p:sp>
    </p:spTree>
    <p:extLst>
      <p:ext uri="{BB962C8B-B14F-4D97-AF65-F5344CB8AC3E}">
        <p14:creationId xmlns:p14="http://schemas.microsoft.com/office/powerpoint/2010/main" val="5537219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55BBC37E-ECF1-4572-BF69-EF3290472DDA}" type="slidenum">
              <a:rPr lang="en-US" smtClean="0"/>
              <a:pPr>
                <a:defRPr/>
              </a:pPr>
              <a:t>56</a:t>
            </a:fld>
            <a:endParaRPr lang="en-US"/>
          </a:p>
        </p:txBody>
      </p:sp>
    </p:spTree>
    <p:extLst>
      <p:ext uri="{BB962C8B-B14F-4D97-AF65-F5344CB8AC3E}">
        <p14:creationId xmlns:p14="http://schemas.microsoft.com/office/powerpoint/2010/main" val="3238218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73F73961-F3AA-4AE8-A773-6D1312807349}" type="slidenum">
              <a:rPr lang="en-US" smtClean="0"/>
              <a:pPr>
                <a:defRPr/>
              </a:pPr>
              <a:t>57</a:t>
            </a:fld>
            <a:endParaRPr lang="en-US"/>
          </a:p>
        </p:txBody>
      </p:sp>
    </p:spTree>
    <p:extLst>
      <p:ext uri="{BB962C8B-B14F-4D97-AF65-F5344CB8AC3E}">
        <p14:creationId xmlns:p14="http://schemas.microsoft.com/office/powerpoint/2010/main" val="3598480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Times New Roman" charset="0"/>
              </a:defRPr>
            </a:lvl1pPr>
            <a:lvl2pPr marL="667169" indent="-256604">
              <a:defRPr sz="2900">
                <a:solidFill>
                  <a:schemeClr val="tx1"/>
                </a:solidFill>
                <a:latin typeface="Times New Roman" charset="0"/>
              </a:defRPr>
            </a:lvl2pPr>
            <a:lvl3pPr marL="1026414" indent="-205283">
              <a:defRPr sz="2900">
                <a:solidFill>
                  <a:schemeClr val="tx1"/>
                </a:solidFill>
                <a:latin typeface="Times New Roman" charset="0"/>
              </a:defRPr>
            </a:lvl3pPr>
            <a:lvl4pPr marL="1436980" indent="-205283">
              <a:defRPr sz="2900">
                <a:solidFill>
                  <a:schemeClr val="tx1"/>
                </a:solidFill>
                <a:latin typeface="Times New Roman" charset="0"/>
              </a:defRPr>
            </a:lvl4pPr>
            <a:lvl5pPr marL="1847545" indent="-205283">
              <a:defRPr sz="2900">
                <a:solidFill>
                  <a:schemeClr val="tx1"/>
                </a:solidFill>
                <a:latin typeface="Times New Roman" charset="0"/>
              </a:defRPr>
            </a:lvl5pPr>
            <a:lvl6pPr marL="2258111" indent="-205283" eaLnBrk="0" fontAlgn="base" hangingPunct="0">
              <a:spcBef>
                <a:spcPct val="0"/>
              </a:spcBef>
              <a:spcAft>
                <a:spcPct val="0"/>
              </a:spcAft>
              <a:defRPr sz="2900">
                <a:solidFill>
                  <a:schemeClr val="tx1"/>
                </a:solidFill>
                <a:latin typeface="Times New Roman" charset="0"/>
              </a:defRPr>
            </a:lvl6pPr>
            <a:lvl7pPr marL="2668676" indent="-205283" eaLnBrk="0" fontAlgn="base" hangingPunct="0">
              <a:spcBef>
                <a:spcPct val="0"/>
              </a:spcBef>
              <a:spcAft>
                <a:spcPct val="0"/>
              </a:spcAft>
              <a:defRPr sz="2900">
                <a:solidFill>
                  <a:schemeClr val="tx1"/>
                </a:solidFill>
                <a:latin typeface="Times New Roman" charset="0"/>
              </a:defRPr>
            </a:lvl7pPr>
            <a:lvl8pPr marL="3079242" indent="-205283" eaLnBrk="0" fontAlgn="base" hangingPunct="0">
              <a:spcBef>
                <a:spcPct val="0"/>
              </a:spcBef>
              <a:spcAft>
                <a:spcPct val="0"/>
              </a:spcAft>
              <a:defRPr sz="2900">
                <a:solidFill>
                  <a:schemeClr val="tx1"/>
                </a:solidFill>
                <a:latin typeface="Times New Roman" charset="0"/>
              </a:defRPr>
            </a:lvl8pPr>
            <a:lvl9pPr marL="3489808" indent="-205283" eaLnBrk="0" fontAlgn="base" hangingPunct="0">
              <a:spcBef>
                <a:spcPct val="0"/>
              </a:spcBef>
              <a:spcAft>
                <a:spcPct val="0"/>
              </a:spcAft>
              <a:defRPr sz="2900">
                <a:solidFill>
                  <a:schemeClr val="tx1"/>
                </a:solidFill>
                <a:latin typeface="Times New Roman" charset="0"/>
              </a:defRPr>
            </a:lvl9pPr>
          </a:lstStyle>
          <a:p>
            <a:fld id="{FDFECB12-52B4-42C0-ABDD-C5BD802FB638}" type="slidenum">
              <a:rPr lang="tr-TR" altLang="tr-TR" sz="1100"/>
              <a:pPr/>
              <a:t>77</a:t>
            </a:fld>
            <a:endParaRPr lang="tr-TR" altLang="tr-TR" sz="1100"/>
          </a:p>
        </p:txBody>
      </p:sp>
      <p:sp>
        <p:nvSpPr>
          <p:cNvPr id="168963" name="Rectangle 2"/>
          <p:cNvSpPr>
            <a:spLocks noGrp="1" noRot="1" noChangeAspect="1" noChangeArrowheads="1" noTextEdit="1"/>
          </p:cNvSpPr>
          <p:nvPr>
            <p:ph type="sldImg"/>
          </p:nvPr>
        </p:nvSpPr>
        <p:spPr>
          <a:xfrm>
            <a:off x="1143000" y="685800"/>
            <a:ext cx="4572000" cy="3429000"/>
          </a:xfrm>
          <a:ln/>
        </p:spPr>
      </p:sp>
      <p:sp>
        <p:nvSpPr>
          <p:cNvPr id="168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tr-TR" smtClean="0">
                <a:latin typeface="Times New Roman" charset="0"/>
              </a:rPr>
              <a:t>Ergonomik tasarım kullanıcıya uygun olmalı, kullanımı kolay olmalı, ve rahatlığı artırmalı, sağlığı ve güvenliği artırmalı. Bunlara ilaveten, hızlı, doğru ve hassaas çalışmayı sağlayarak performansı artırmalıdır. </a:t>
            </a:r>
          </a:p>
          <a:p>
            <a:endParaRPr lang="tr-TR" altLang="tr-TR" smtClean="0">
              <a:latin typeface="Times New Roman" charset="0"/>
            </a:endParaRPr>
          </a:p>
        </p:txBody>
      </p:sp>
    </p:spTree>
    <p:extLst>
      <p:ext uri="{BB962C8B-B14F-4D97-AF65-F5344CB8AC3E}">
        <p14:creationId xmlns:p14="http://schemas.microsoft.com/office/powerpoint/2010/main" val="1972151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xfrm>
            <a:off x="1143000" y="685800"/>
            <a:ext cx="4572000" cy="3429000"/>
          </a:xfrm>
          <a:ln/>
        </p:spPr>
      </p:sp>
      <p:sp>
        <p:nvSpPr>
          <p:cNvPr id="1761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Times New Roman" charset="0"/>
            </a:endParaRPr>
          </a:p>
        </p:txBody>
      </p:sp>
      <p:sp>
        <p:nvSpPr>
          <p:cNvPr id="1761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Times New Roman" charset="0"/>
              </a:defRPr>
            </a:lvl1pPr>
            <a:lvl2pPr marL="667169" indent="-256604">
              <a:defRPr sz="2900">
                <a:solidFill>
                  <a:schemeClr val="tx1"/>
                </a:solidFill>
                <a:latin typeface="Times New Roman" charset="0"/>
              </a:defRPr>
            </a:lvl2pPr>
            <a:lvl3pPr marL="1026414" indent="-205283">
              <a:defRPr sz="2900">
                <a:solidFill>
                  <a:schemeClr val="tx1"/>
                </a:solidFill>
                <a:latin typeface="Times New Roman" charset="0"/>
              </a:defRPr>
            </a:lvl3pPr>
            <a:lvl4pPr marL="1436980" indent="-205283">
              <a:defRPr sz="2900">
                <a:solidFill>
                  <a:schemeClr val="tx1"/>
                </a:solidFill>
                <a:latin typeface="Times New Roman" charset="0"/>
              </a:defRPr>
            </a:lvl4pPr>
            <a:lvl5pPr marL="1847545" indent="-205283">
              <a:defRPr sz="2900">
                <a:solidFill>
                  <a:schemeClr val="tx1"/>
                </a:solidFill>
                <a:latin typeface="Times New Roman" charset="0"/>
              </a:defRPr>
            </a:lvl5pPr>
            <a:lvl6pPr marL="2258111" indent="-205283" eaLnBrk="0" fontAlgn="base" hangingPunct="0">
              <a:spcBef>
                <a:spcPct val="0"/>
              </a:spcBef>
              <a:spcAft>
                <a:spcPct val="0"/>
              </a:spcAft>
              <a:defRPr sz="2900">
                <a:solidFill>
                  <a:schemeClr val="tx1"/>
                </a:solidFill>
                <a:latin typeface="Times New Roman" charset="0"/>
              </a:defRPr>
            </a:lvl6pPr>
            <a:lvl7pPr marL="2668676" indent="-205283" eaLnBrk="0" fontAlgn="base" hangingPunct="0">
              <a:spcBef>
                <a:spcPct val="0"/>
              </a:spcBef>
              <a:spcAft>
                <a:spcPct val="0"/>
              </a:spcAft>
              <a:defRPr sz="2900">
                <a:solidFill>
                  <a:schemeClr val="tx1"/>
                </a:solidFill>
                <a:latin typeface="Times New Roman" charset="0"/>
              </a:defRPr>
            </a:lvl7pPr>
            <a:lvl8pPr marL="3079242" indent="-205283" eaLnBrk="0" fontAlgn="base" hangingPunct="0">
              <a:spcBef>
                <a:spcPct val="0"/>
              </a:spcBef>
              <a:spcAft>
                <a:spcPct val="0"/>
              </a:spcAft>
              <a:defRPr sz="2900">
                <a:solidFill>
                  <a:schemeClr val="tx1"/>
                </a:solidFill>
                <a:latin typeface="Times New Roman" charset="0"/>
              </a:defRPr>
            </a:lvl8pPr>
            <a:lvl9pPr marL="3489808" indent="-205283" eaLnBrk="0" fontAlgn="base" hangingPunct="0">
              <a:spcBef>
                <a:spcPct val="0"/>
              </a:spcBef>
              <a:spcAft>
                <a:spcPct val="0"/>
              </a:spcAft>
              <a:defRPr sz="2900">
                <a:solidFill>
                  <a:schemeClr val="tx1"/>
                </a:solidFill>
                <a:latin typeface="Times New Roman" charset="0"/>
              </a:defRPr>
            </a:lvl9pPr>
          </a:lstStyle>
          <a:p>
            <a:pPr eaLnBrk="1" hangingPunct="1"/>
            <a:fld id="{B7075DD9-51A4-4303-8414-D3BE147304FD}" type="slidenum">
              <a:rPr lang="tr-TR" altLang="tr-TR" sz="1100">
                <a:solidFill>
                  <a:srgbClr val="000000"/>
                </a:solidFill>
                <a:latin typeface="Arial" charset="0"/>
                <a:cs typeface="Arial" charset="0"/>
              </a:rPr>
              <a:pPr eaLnBrk="1" hangingPunct="1"/>
              <a:t>79</a:t>
            </a:fld>
            <a:endParaRPr lang="tr-TR" altLang="tr-TR" sz="1100">
              <a:solidFill>
                <a:srgbClr val="000000"/>
              </a:solidFill>
              <a:latin typeface="Arial" charset="0"/>
              <a:cs typeface="Arial" charset="0"/>
            </a:endParaRPr>
          </a:p>
        </p:txBody>
      </p:sp>
    </p:spTree>
    <p:extLst>
      <p:ext uri="{BB962C8B-B14F-4D97-AF65-F5344CB8AC3E}">
        <p14:creationId xmlns:p14="http://schemas.microsoft.com/office/powerpoint/2010/main" val="18028937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xfrm>
            <a:off x="1143000" y="685800"/>
            <a:ext cx="4572000" cy="3429000"/>
          </a:xfrm>
          <a:ln/>
        </p:spPr>
      </p:sp>
      <p:sp>
        <p:nvSpPr>
          <p:cNvPr id="1771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Times New Roman" charset="0"/>
            </a:endParaRPr>
          </a:p>
        </p:txBody>
      </p:sp>
      <p:sp>
        <p:nvSpPr>
          <p:cNvPr id="1771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Times New Roman" charset="0"/>
              </a:defRPr>
            </a:lvl1pPr>
            <a:lvl2pPr marL="667169" indent="-256604">
              <a:defRPr sz="2900">
                <a:solidFill>
                  <a:schemeClr val="tx1"/>
                </a:solidFill>
                <a:latin typeface="Times New Roman" charset="0"/>
              </a:defRPr>
            </a:lvl2pPr>
            <a:lvl3pPr marL="1026414" indent="-205283">
              <a:defRPr sz="2900">
                <a:solidFill>
                  <a:schemeClr val="tx1"/>
                </a:solidFill>
                <a:latin typeface="Times New Roman" charset="0"/>
              </a:defRPr>
            </a:lvl3pPr>
            <a:lvl4pPr marL="1436980" indent="-205283">
              <a:defRPr sz="2900">
                <a:solidFill>
                  <a:schemeClr val="tx1"/>
                </a:solidFill>
                <a:latin typeface="Times New Roman" charset="0"/>
              </a:defRPr>
            </a:lvl4pPr>
            <a:lvl5pPr marL="1847545" indent="-205283">
              <a:defRPr sz="2900">
                <a:solidFill>
                  <a:schemeClr val="tx1"/>
                </a:solidFill>
                <a:latin typeface="Times New Roman" charset="0"/>
              </a:defRPr>
            </a:lvl5pPr>
            <a:lvl6pPr marL="2258111" indent="-205283" eaLnBrk="0" fontAlgn="base" hangingPunct="0">
              <a:spcBef>
                <a:spcPct val="0"/>
              </a:spcBef>
              <a:spcAft>
                <a:spcPct val="0"/>
              </a:spcAft>
              <a:defRPr sz="2900">
                <a:solidFill>
                  <a:schemeClr val="tx1"/>
                </a:solidFill>
                <a:latin typeface="Times New Roman" charset="0"/>
              </a:defRPr>
            </a:lvl6pPr>
            <a:lvl7pPr marL="2668676" indent="-205283" eaLnBrk="0" fontAlgn="base" hangingPunct="0">
              <a:spcBef>
                <a:spcPct val="0"/>
              </a:spcBef>
              <a:spcAft>
                <a:spcPct val="0"/>
              </a:spcAft>
              <a:defRPr sz="2900">
                <a:solidFill>
                  <a:schemeClr val="tx1"/>
                </a:solidFill>
                <a:latin typeface="Times New Roman" charset="0"/>
              </a:defRPr>
            </a:lvl7pPr>
            <a:lvl8pPr marL="3079242" indent="-205283" eaLnBrk="0" fontAlgn="base" hangingPunct="0">
              <a:spcBef>
                <a:spcPct val="0"/>
              </a:spcBef>
              <a:spcAft>
                <a:spcPct val="0"/>
              </a:spcAft>
              <a:defRPr sz="2900">
                <a:solidFill>
                  <a:schemeClr val="tx1"/>
                </a:solidFill>
                <a:latin typeface="Times New Roman" charset="0"/>
              </a:defRPr>
            </a:lvl8pPr>
            <a:lvl9pPr marL="3489808" indent="-205283" eaLnBrk="0" fontAlgn="base" hangingPunct="0">
              <a:spcBef>
                <a:spcPct val="0"/>
              </a:spcBef>
              <a:spcAft>
                <a:spcPct val="0"/>
              </a:spcAft>
              <a:defRPr sz="2900">
                <a:solidFill>
                  <a:schemeClr val="tx1"/>
                </a:solidFill>
                <a:latin typeface="Times New Roman" charset="0"/>
              </a:defRPr>
            </a:lvl9pPr>
          </a:lstStyle>
          <a:p>
            <a:pPr eaLnBrk="1" hangingPunct="1"/>
            <a:fld id="{381DCC48-D786-403B-956C-94F5F62D10AE}" type="slidenum">
              <a:rPr lang="tr-TR" altLang="tr-TR" sz="1100">
                <a:solidFill>
                  <a:srgbClr val="000000"/>
                </a:solidFill>
                <a:latin typeface="Arial" charset="0"/>
                <a:cs typeface="Arial" charset="0"/>
              </a:rPr>
              <a:pPr eaLnBrk="1" hangingPunct="1"/>
              <a:t>80</a:t>
            </a:fld>
            <a:endParaRPr lang="tr-TR" altLang="tr-TR" sz="1100">
              <a:solidFill>
                <a:srgbClr val="000000"/>
              </a:solidFill>
              <a:latin typeface="Arial" charset="0"/>
              <a:cs typeface="Arial" charset="0"/>
            </a:endParaRPr>
          </a:p>
        </p:txBody>
      </p:sp>
    </p:spTree>
    <p:extLst>
      <p:ext uri="{BB962C8B-B14F-4D97-AF65-F5344CB8AC3E}">
        <p14:creationId xmlns:p14="http://schemas.microsoft.com/office/powerpoint/2010/main" val="36264236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xfrm>
            <a:off x="1143000" y="685800"/>
            <a:ext cx="4572000" cy="3429000"/>
          </a:xfrm>
          <a:ln/>
        </p:spPr>
      </p:sp>
      <p:sp>
        <p:nvSpPr>
          <p:cNvPr id="178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Times New Roman" charset="0"/>
            </a:endParaRPr>
          </a:p>
        </p:txBody>
      </p:sp>
      <p:sp>
        <p:nvSpPr>
          <p:cNvPr id="1781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Times New Roman" charset="0"/>
              </a:defRPr>
            </a:lvl1pPr>
            <a:lvl2pPr marL="667169" indent="-256604">
              <a:defRPr sz="2900">
                <a:solidFill>
                  <a:schemeClr val="tx1"/>
                </a:solidFill>
                <a:latin typeface="Times New Roman" charset="0"/>
              </a:defRPr>
            </a:lvl2pPr>
            <a:lvl3pPr marL="1026414" indent="-205283">
              <a:defRPr sz="2900">
                <a:solidFill>
                  <a:schemeClr val="tx1"/>
                </a:solidFill>
                <a:latin typeface="Times New Roman" charset="0"/>
              </a:defRPr>
            </a:lvl3pPr>
            <a:lvl4pPr marL="1436980" indent="-205283">
              <a:defRPr sz="2900">
                <a:solidFill>
                  <a:schemeClr val="tx1"/>
                </a:solidFill>
                <a:latin typeface="Times New Roman" charset="0"/>
              </a:defRPr>
            </a:lvl4pPr>
            <a:lvl5pPr marL="1847545" indent="-205283">
              <a:defRPr sz="2900">
                <a:solidFill>
                  <a:schemeClr val="tx1"/>
                </a:solidFill>
                <a:latin typeface="Times New Roman" charset="0"/>
              </a:defRPr>
            </a:lvl5pPr>
            <a:lvl6pPr marL="2258111" indent="-205283" eaLnBrk="0" fontAlgn="base" hangingPunct="0">
              <a:spcBef>
                <a:spcPct val="0"/>
              </a:spcBef>
              <a:spcAft>
                <a:spcPct val="0"/>
              </a:spcAft>
              <a:defRPr sz="2900">
                <a:solidFill>
                  <a:schemeClr val="tx1"/>
                </a:solidFill>
                <a:latin typeface="Times New Roman" charset="0"/>
              </a:defRPr>
            </a:lvl6pPr>
            <a:lvl7pPr marL="2668676" indent="-205283" eaLnBrk="0" fontAlgn="base" hangingPunct="0">
              <a:spcBef>
                <a:spcPct val="0"/>
              </a:spcBef>
              <a:spcAft>
                <a:spcPct val="0"/>
              </a:spcAft>
              <a:defRPr sz="2900">
                <a:solidFill>
                  <a:schemeClr val="tx1"/>
                </a:solidFill>
                <a:latin typeface="Times New Roman" charset="0"/>
              </a:defRPr>
            </a:lvl7pPr>
            <a:lvl8pPr marL="3079242" indent="-205283" eaLnBrk="0" fontAlgn="base" hangingPunct="0">
              <a:spcBef>
                <a:spcPct val="0"/>
              </a:spcBef>
              <a:spcAft>
                <a:spcPct val="0"/>
              </a:spcAft>
              <a:defRPr sz="2900">
                <a:solidFill>
                  <a:schemeClr val="tx1"/>
                </a:solidFill>
                <a:latin typeface="Times New Roman" charset="0"/>
              </a:defRPr>
            </a:lvl8pPr>
            <a:lvl9pPr marL="3489808" indent="-205283" eaLnBrk="0" fontAlgn="base" hangingPunct="0">
              <a:spcBef>
                <a:spcPct val="0"/>
              </a:spcBef>
              <a:spcAft>
                <a:spcPct val="0"/>
              </a:spcAft>
              <a:defRPr sz="2900">
                <a:solidFill>
                  <a:schemeClr val="tx1"/>
                </a:solidFill>
                <a:latin typeface="Times New Roman" charset="0"/>
              </a:defRPr>
            </a:lvl9pPr>
          </a:lstStyle>
          <a:p>
            <a:pPr eaLnBrk="1" hangingPunct="1"/>
            <a:fld id="{BC2CD0E3-B768-4EAA-BBDE-D305C53C29ED}" type="slidenum">
              <a:rPr lang="tr-TR" altLang="tr-TR" sz="1100">
                <a:solidFill>
                  <a:srgbClr val="000000"/>
                </a:solidFill>
                <a:latin typeface="Arial" charset="0"/>
                <a:cs typeface="Arial" charset="0"/>
              </a:rPr>
              <a:pPr eaLnBrk="1" hangingPunct="1"/>
              <a:t>81</a:t>
            </a:fld>
            <a:endParaRPr lang="tr-TR" altLang="tr-TR" sz="1100">
              <a:solidFill>
                <a:srgbClr val="000000"/>
              </a:solidFill>
              <a:latin typeface="Arial" charset="0"/>
              <a:cs typeface="Arial" charset="0"/>
            </a:endParaRPr>
          </a:p>
        </p:txBody>
      </p:sp>
    </p:spTree>
    <p:extLst>
      <p:ext uri="{BB962C8B-B14F-4D97-AF65-F5344CB8AC3E}">
        <p14:creationId xmlns:p14="http://schemas.microsoft.com/office/powerpoint/2010/main" val="1646039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xfrm>
            <a:off x="1143000" y="685800"/>
            <a:ext cx="4572000" cy="3429000"/>
          </a:xfrm>
          <a:ln/>
        </p:spPr>
      </p:sp>
      <p:sp>
        <p:nvSpPr>
          <p:cNvPr id="1802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Times New Roman" charset="0"/>
            </a:endParaRPr>
          </a:p>
        </p:txBody>
      </p:sp>
      <p:sp>
        <p:nvSpPr>
          <p:cNvPr id="1802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Times New Roman" charset="0"/>
              </a:defRPr>
            </a:lvl1pPr>
            <a:lvl2pPr marL="667169" indent="-256604">
              <a:defRPr sz="2900">
                <a:solidFill>
                  <a:schemeClr val="tx1"/>
                </a:solidFill>
                <a:latin typeface="Times New Roman" charset="0"/>
              </a:defRPr>
            </a:lvl2pPr>
            <a:lvl3pPr marL="1026414" indent="-205283">
              <a:defRPr sz="2900">
                <a:solidFill>
                  <a:schemeClr val="tx1"/>
                </a:solidFill>
                <a:latin typeface="Times New Roman" charset="0"/>
              </a:defRPr>
            </a:lvl3pPr>
            <a:lvl4pPr marL="1436980" indent="-205283">
              <a:defRPr sz="2900">
                <a:solidFill>
                  <a:schemeClr val="tx1"/>
                </a:solidFill>
                <a:latin typeface="Times New Roman" charset="0"/>
              </a:defRPr>
            </a:lvl4pPr>
            <a:lvl5pPr marL="1847545" indent="-205283">
              <a:defRPr sz="2900">
                <a:solidFill>
                  <a:schemeClr val="tx1"/>
                </a:solidFill>
                <a:latin typeface="Times New Roman" charset="0"/>
              </a:defRPr>
            </a:lvl5pPr>
            <a:lvl6pPr marL="2258111" indent="-205283" eaLnBrk="0" fontAlgn="base" hangingPunct="0">
              <a:spcBef>
                <a:spcPct val="0"/>
              </a:spcBef>
              <a:spcAft>
                <a:spcPct val="0"/>
              </a:spcAft>
              <a:defRPr sz="2900">
                <a:solidFill>
                  <a:schemeClr val="tx1"/>
                </a:solidFill>
                <a:latin typeface="Times New Roman" charset="0"/>
              </a:defRPr>
            </a:lvl6pPr>
            <a:lvl7pPr marL="2668676" indent="-205283" eaLnBrk="0" fontAlgn="base" hangingPunct="0">
              <a:spcBef>
                <a:spcPct val="0"/>
              </a:spcBef>
              <a:spcAft>
                <a:spcPct val="0"/>
              </a:spcAft>
              <a:defRPr sz="2900">
                <a:solidFill>
                  <a:schemeClr val="tx1"/>
                </a:solidFill>
                <a:latin typeface="Times New Roman" charset="0"/>
              </a:defRPr>
            </a:lvl7pPr>
            <a:lvl8pPr marL="3079242" indent="-205283" eaLnBrk="0" fontAlgn="base" hangingPunct="0">
              <a:spcBef>
                <a:spcPct val="0"/>
              </a:spcBef>
              <a:spcAft>
                <a:spcPct val="0"/>
              </a:spcAft>
              <a:defRPr sz="2900">
                <a:solidFill>
                  <a:schemeClr val="tx1"/>
                </a:solidFill>
                <a:latin typeface="Times New Roman" charset="0"/>
              </a:defRPr>
            </a:lvl8pPr>
            <a:lvl9pPr marL="3489808" indent="-205283" eaLnBrk="0" fontAlgn="base" hangingPunct="0">
              <a:spcBef>
                <a:spcPct val="0"/>
              </a:spcBef>
              <a:spcAft>
                <a:spcPct val="0"/>
              </a:spcAft>
              <a:defRPr sz="2900">
                <a:solidFill>
                  <a:schemeClr val="tx1"/>
                </a:solidFill>
                <a:latin typeface="Times New Roman" charset="0"/>
              </a:defRPr>
            </a:lvl9pPr>
          </a:lstStyle>
          <a:p>
            <a:pPr eaLnBrk="1" hangingPunct="1"/>
            <a:fld id="{6727D0A3-ECE0-4C8F-A9F2-BC3BEA12AAD2}" type="slidenum">
              <a:rPr lang="tr-TR" altLang="tr-TR" sz="1100">
                <a:solidFill>
                  <a:srgbClr val="000000"/>
                </a:solidFill>
                <a:latin typeface="Arial" charset="0"/>
                <a:cs typeface="Arial" charset="0"/>
              </a:rPr>
              <a:pPr eaLnBrk="1" hangingPunct="1"/>
              <a:t>82</a:t>
            </a:fld>
            <a:endParaRPr lang="tr-TR" altLang="tr-TR" sz="1100">
              <a:solidFill>
                <a:srgbClr val="000000"/>
              </a:solidFill>
              <a:latin typeface="Arial" charset="0"/>
              <a:cs typeface="Arial" charset="0"/>
            </a:endParaRPr>
          </a:p>
        </p:txBody>
      </p:sp>
    </p:spTree>
    <p:extLst>
      <p:ext uri="{BB962C8B-B14F-4D97-AF65-F5344CB8AC3E}">
        <p14:creationId xmlns:p14="http://schemas.microsoft.com/office/powerpoint/2010/main" val="3405577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xfrm>
            <a:off x="1143000" y="685800"/>
            <a:ext cx="4572000" cy="3429000"/>
          </a:xfrm>
          <a:ln/>
        </p:spPr>
      </p:sp>
      <p:sp>
        <p:nvSpPr>
          <p:cNvPr id="181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tr-TR" smtClean="0">
              <a:latin typeface="Times New Roman" charset="0"/>
            </a:endParaRPr>
          </a:p>
        </p:txBody>
      </p:sp>
      <p:sp>
        <p:nvSpPr>
          <p:cNvPr id="181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Times New Roman" charset="0"/>
              </a:defRPr>
            </a:lvl1pPr>
            <a:lvl2pPr marL="667169" indent="-256604">
              <a:defRPr sz="2900">
                <a:solidFill>
                  <a:schemeClr val="tx1"/>
                </a:solidFill>
                <a:latin typeface="Times New Roman" charset="0"/>
              </a:defRPr>
            </a:lvl2pPr>
            <a:lvl3pPr marL="1026414" indent="-205283">
              <a:defRPr sz="2900">
                <a:solidFill>
                  <a:schemeClr val="tx1"/>
                </a:solidFill>
                <a:latin typeface="Times New Roman" charset="0"/>
              </a:defRPr>
            </a:lvl3pPr>
            <a:lvl4pPr marL="1436980" indent="-205283">
              <a:defRPr sz="2900">
                <a:solidFill>
                  <a:schemeClr val="tx1"/>
                </a:solidFill>
                <a:latin typeface="Times New Roman" charset="0"/>
              </a:defRPr>
            </a:lvl4pPr>
            <a:lvl5pPr marL="1847545" indent="-205283">
              <a:defRPr sz="2900">
                <a:solidFill>
                  <a:schemeClr val="tx1"/>
                </a:solidFill>
                <a:latin typeface="Times New Roman" charset="0"/>
              </a:defRPr>
            </a:lvl5pPr>
            <a:lvl6pPr marL="2258111" indent="-205283" eaLnBrk="0" fontAlgn="base" hangingPunct="0">
              <a:spcBef>
                <a:spcPct val="0"/>
              </a:spcBef>
              <a:spcAft>
                <a:spcPct val="0"/>
              </a:spcAft>
              <a:defRPr sz="2900">
                <a:solidFill>
                  <a:schemeClr val="tx1"/>
                </a:solidFill>
                <a:latin typeface="Times New Roman" charset="0"/>
              </a:defRPr>
            </a:lvl6pPr>
            <a:lvl7pPr marL="2668676" indent="-205283" eaLnBrk="0" fontAlgn="base" hangingPunct="0">
              <a:spcBef>
                <a:spcPct val="0"/>
              </a:spcBef>
              <a:spcAft>
                <a:spcPct val="0"/>
              </a:spcAft>
              <a:defRPr sz="2900">
                <a:solidFill>
                  <a:schemeClr val="tx1"/>
                </a:solidFill>
                <a:latin typeface="Times New Roman" charset="0"/>
              </a:defRPr>
            </a:lvl7pPr>
            <a:lvl8pPr marL="3079242" indent="-205283" eaLnBrk="0" fontAlgn="base" hangingPunct="0">
              <a:spcBef>
                <a:spcPct val="0"/>
              </a:spcBef>
              <a:spcAft>
                <a:spcPct val="0"/>
              </a:spcAft>
              <a:defRPr sz="2900">
                <a:solidFill>
                  <a:schemeClr val="tx1"/>
                </a:solidFill>
                <a:latin typeface="Times New Roman" charset="0"/>
              </a:defRPr>
            </a:lvl8pPr>
            <a:lvl9pPr marL="3489808" indent="-205283" eaLnBrk="0" fontAlgn="base" hangingPunct="0">
              <a:spcBef>
                <a:spcPct val="0"/>
              </a:spcBef>
              <a:spcAft>
                <a:spcPct val="0"/>
              </a:spcAft>
              <a:defRPr sz="2900">
                <a:solidFill>
                  <a:schemeClr val="tx1"/>
                </a:solidFill>
                <a:latin typeface="Times New Roman" charset="0"/>
              </a:defRPr>
            </a:lvl9pPr>
          </a:lstStyle>
          <a:p>
            <a:pPr eaLnBrk="1" hangingPunct="1"/>
            <a:fld id="{3046B981-A735-4AD5-B449-9D342E427097}" type="slidenum">
              <a:rPr lang="tr-TR" altLang="tr-TR" sz="1100">
                <a:solidFill>
                  <a:srgbClr val="000000"/>
                </a:solidFill>
                <a:latin typeface="Arial" charset="0"/>
                <a:cs typeface="Arial" charset="0"/>
              </a:rPr>
              <a:pPr eaLnBrk="1" hangingPunct="1"/>
              <a:t>83</a:t>
            </a:fld>
            <a:endParaRPr lang="tr-TR" altLang="tr-TR" sz="1100">
              <a:solidFill>
                <a:srgbClr val="000000"/>
              </a:solidFill>
              <a:latin typeface="Arial" charset="0"/>
              <a:cs typeface="Arial" charset="0"/>
            </a:endParaRPr>
          </a:p>
        </p:txBody>
      </p:sp>
    </p:spTree>
    <p:extLst>
      <p:ext uri="{BB962C8B-B14F-4D97-AF65-F5344CB8AC3E}">
        <p14:creationId xmlns:p14="http://schemas.microsoft.com/office/powerpoint/2010/main" val="1453825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Times New Roman" charset="0"/>
              </a:defRPr>
            </a:lvl1pPr>
            <a:lvl2pPr marL="667169" indent="-256604">
              <a:defRPr sz="2900">
                <a:solidFill>
                  <a:schemeClr val="tx1"/>
                </a:solidFill>
                <a:latin typeface="Times New Roman" charset="0"/>
              </a:defRPr>
            </a:lvl2pPr>
            <a:lvl3pPr marL="1026414" indent="-205283">
              <a:defRPr sz="2900">
                <a:solidFill>
                  <a:schemeClr val="tx1"/>
                </a:solidFill>
                <a:latin typeface="Times New Roman" charset="0"/>
              </a:defRPr>
            </a:lvl3pPr>
            <a:lvl4pPr marL="1436980" indent="-205283">
              <a:defRPr sz="2900">
                <a:solidFill>
                  <a:schemeClr val="tx1"/>
                </a:solidFill>
                <a:latin typeface="Times New Roman" charset="0"/>
              </a:defRPr>
            </a:lvl4pPr>
            <a:lvl5pPr marL="1847545" indent="-205283">
              <a:defRPr sz="2900">
                <a:solidFill>
                  <a:schemeClr val="tx1"/>
                </a:solidFill>
                <a:latin typeface="Times New Roman" charset="0"/>
              </a:defRPr>
            </a:lvl5pPr>
            <a:lvl6pPr marL="2258111" indent="-205283" eaLnBrk="0" fontAlgn="base" hangingPunct="0">
              <a:spcBef>
                <a:spcPct val="0"/>
              </a:spcBef>
              <a:spcAft>
                <a:spcPct val="0"/>
              </a:spcAft>
              <a:defRPr sz="2900">
                <a:solidFill>
                  <a:schemeClr val="tx1"/>
                </a:solidFill>
                <a:latin typeface="Times New Roman" charset="0"/>
              </a:defRPr>
            </a:lvl6pPr>
            <a:lvl7pPr marL="2668676" indent="-205283" eaLnBrk="0" fontAlgn="base" hangingPunct="0">
              <a:spcBef>
                <a:spcPct val="0"/>
              </a:spcBef>
              <a:spcAft>
                <a:spcPct val="0"/>
              </a:spcAft>
              <a:defRPr sz="2900">
                <a:solidFill>
                  <a:schemeClr val="tx1"/>
                </a:solidFill>
                <a:latin typeface="Times New Roman" charset="0"/>
              </a:defRPr>
            </a:lvl7pPr>
            <a:lvl8pPr marL="3079242" indent="-205283" eaLnBrk="0" fontAlgn="base" hangingPunct="0">
              <a:spcBef>
                <a:spcPct val="0"/>
              </a:spcBef>
              <a:spcAft>
                <a:spcPct val="0"/>
              </a:spcAft>
              <a:defRPr sz="2900">
                <a:solidFill>
                  <a:schemeClr val="tx1"/>
                </a:solidFill>
                <a:latin typeface="Times New Roman" charset="0"/>
              </a:defRPr>
            </a:lvl8pPr>
            <a:lvl9pPr marL="3489808" indent="-205283" eaLnBrk="0" fontAlgn="base" hangingPunct="0">
              <a:spcBef>
                <a:spcPct val="0"/>
              </a:spcBef>
              <a:spcAft>
                <a:spcPct val="0"/>
              </a:spcAft>
              <a:defRPr sz="2900">
                <a:solidFill>
                  <a:schemeClr val="tx1"/>
                </a:solidFill>
                <a:latin typeface="Times New Roman" charset="0"/>
              </a:defRPr>
            </a:lvl9pPr>
          </a:lstStyle>
          <a:p>
            <a:fld id="{DA9A5B07-06AF-40AD-A49C-380271A3BBFC}" type="slidenum">
              <a:rPr lang="tr-TR" altLang="tr-TR" sz="1100"/>
              <a:pPr/>
              <a:t>87</a:t>
            </a:fld>
            <a:endParaRPr lang="tr-TR" altLang="tr-TR" sz="1100"/>
          </a:p>
        </p:txBody>
      </p:sp>
      <p:sp>
        <p:nvSpPr>
          <p:cNvPr id="188419" name="Rectangle 2"/>
          <p:cNvSpPr>
            <a:spLocks noGrp="1" noRot="1" noChangeAspect="1" noChangeArrowheads="1" noTextEdit="1"/>
          </p:cNvSpPr>
          <p:nvPr>
            <p:ph type="sldImg"/>
          </p:nvPr>
        </p:nvSpPr>
        <p:spPr>
          <a:xfrm>
            <a:off x="1146175" y="687388"/>
            <a:ext cx="4567238" cy="3427412"/>
          </a:xfrm>
          <a:ln/>
        </p:spPr>
      </p:sp>
      <p:sp>
        <p:nvSpPr>
          <p:cNvPr id="188420" name="Rectangle 3"/>
          <p:cNvSpPr>
            <a:spLocks noGrp="1" noChangeArrowheads="1"/>
          </p:cNvSpPr>
          <p:nvPr>
            <p:ph type="body" idx="1"/>
          </p:nvPr>
        </p:nvSpPr>
        <p:spPr>
          <a:xfrm>
            <a:off x="914307" y="4343618"/>
            <a:ext cx="5029387" cy="4113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tr-TR" dirty="0" smtClean="0">
              <a:latin typeface="Times New Roman" charset="0"/>
            </a:endParaRPr>
          </a:p>
        </p:txBody>
      </p:sp>
    </p:spTree>
    <p:extLst>
      <p:ext uri="{BB962C8B-B14F-4D97-AF65-F5344CB8AC3E}">
        <p14:creationId xmlns:p14="http://schemas.microsoft.com/office/powerpoint/2010/main" val="290865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0237D0E4-A6B6-4999-A4EF-3728B8FF4A7E}" type="slidenum">
              <a:rPr lang="de-DE" altLang="tr-TR" sz="1200">
                <a:solidFill>
                  <a:srgbClr val="000000"/>
                </a:solidFill>
              </a:rPr>
              <a:pPr algn="r" eaLnBrk="1" hangingPunct="1"/>
              <a:t>6</a:t>
            </a:fld>
            <a:endParaRPr lang="de-DE" altLang="tr-TR" sz="1200">
              <a:solidFill>
                <a:srgbClr val="000000"/>
              </a:solidFill>
            </a:endParaRPr>
          </a:p>
        </p:txBody>
      </p:sp>
      <p:sp>
        <p:nvSpPr>
          <p:cNvPr id="165891"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18EF8EB0-61C8-4A94-92CA-A3607DDAFCAF}" type="slidenum">
              <a:rPr lang="en-GB" altLang="tr-TR" sz="1300">
                <a:solidFill>
                  <a:srgbClr val="000000"/>
                </a:solidFill>
              </a:rPr>
              <a:pPr algn="r" eaLnBrk="1" hangingPunct="1"/>
              <a:t>6</a:t>
            </a:fld>
            <a:endParaRPr lang="en-GB" altLang="tr-TR" sz="1300">
              <a:solidFill>
                <a:srgbClr val="000000"/>
              </a:solidFill>
            </a:endParaRPr>
          </a:p>
        </p:txBody>
      </p:sp>
      <p:sp>
        <p:nvSpPr>
          <p:cNvPr id="165892" name="Rectangle 2"/>
          <p:cNvSpPr>
            <a:spLocks noGrp="1" noRot="1" noChangeAspect="1" noChangeArrowheads="1" noTextEdit="1"/>
          </p:cNvSpPr>
          <p:nvPr>
            <p:ph type="sldImg"/>
          </p:nvPr>
        </p:nvSpPr>
        <p:spPr>
          <a:xfrm>
            <a:off x="1143000" y="685800"/>
            <a:ext cx="4573588" cy="3430588"/>
          </a:xfrm>
          <a:ln/>
        </p:spPr>
      </p:sp>
      <p:sp>
        <p:nvSpPr>
          <p:cNvPr id="1658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1506978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FB786760-D8B9-4A35-8C4B-18705AAD96F0}" type="slidenum">
              <a:rPr lang="de-DE" altLang="tr-TR" sz="1200">
                <a:solidFill>
                  <a:srgbClr val="000000"/>
                </a:solidFill>
              </a:rPr>
              <a:pPr algn="r" eaLnBrk="1" hangingPunct="1"/>
              <a:t>7</a:t>
            </a:fld>
            <a:endParaRPr lang="de-DE" altLang="tr-TR" sz="1200">
              <a:solidFill>
                <a:srgbClr val="000000"/>
              </a:solidFill>
            </a:endParaRPr>
          </a:p>
        </p:txBody>
      </p:sp>
      <p:sp>
        <p:nvSpPr>
          <p:cNvPr id="166915"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8C86ACBF-63D1-4432-94D5-6709BB8094F5}" type="slidenum">
              <a:rPr lang="en-GB" altLang="tr-TR" sz="1300">
                <a:solidFill>
                  <a:srgbClr val="000000"/>
                </a:solidFill>
              </a:rPr>
              <a:pPr algn="r" eaLnBrk="1" hangingPunct="1"/>
              <a:t>7</a:t>
            </a:fld>
            <a:endParaRPr lang="en-GB" altLang="tr-TR" sz="1300">
              <a:solidFill>
                <a:srgbClr val="000000"/>
              </a:solidFill>
            </a:endParaRPr>
          </a:p>
        </p:txBody>
      </p:sp>
      <p:sp>
        <p:nvSpPr>
          <p:cNvPr id="166916" name="Rectangle 2"/>
          <p:cNvSpPr>
            <a:spLocks noGrp="1" noRot="1" noChangeAspect="1" noChangeArrowheads="1" noTextEdit="1"/>
          </p:cNvSpPr>
          <p:nvPr>
            <p:ph type="sldImg"/>
          </p:nvPr>
        </p:nvSpPr>
        <p:spPr>
          <a:xfrm>
            <a:off x="1143000" y="685800"/>
            <a:ext cx="4573588" cy="3430588"/>
          </a:xfrm>
          <a:ln/>
        </p:spPr>
      </p:sp>
      <p:sp>
        <p:nvSpPr>
          <p:cNvPr id="166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3732059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2367900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91C62F9C-DF63-4345-A52D-F19A9EB1B049}" type="slidenum">
              <a:rPr lang="de-DE" altLang="tr-TR" sz="1200">
                <a:solidFill>
                  <a:srgbClr val="000000"/>
                </a:solidFill>
              </a:rPr>
              <a:pPr algn="r" eaLnBrk="1" hangingPunct="1"/>
              <a:t>9</a:t>
            </a:fld>
            <a:endParaRPr lang="de-DE" altLang="tr-TR" sz="1200">
              <a:solidFill>
                <a:srgbClr val="000000"/>
              </a:solidFill>
            </a:endParaRPr>
          </a:p>
        </p:txBody>
      </p:sp>
      <p:sp>
        <p:nvSpPr>
          <p:cNvPr id="168963" name="Text Box 3"/>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eaLnBrk="0" hangingPunct="0">
              <a:defRPr>
                <a:solidFill>
                  <a:schemeClr val="tx1"/>
                </a:solidFill>
                <a:latin typeface="Arial" pitchFamily="34" charset="0"/>
                <a:cs typeface="Arial" pitchFamily="34" charset="0"/>
              </a:defRPr>
            </a:lvl1pPr>
            <a:lvl2pPr marL="742950" indent="-285750" defTabSz="947738" eaLnBrk="0" hangingPunct="0">
              <a:defRPr>
                <a:solidFill>
                  <a:schemeClr val="tx1"/>
                </a:solidFill>
                <a:latin typeface="Arial" pitchFamily="34" charset="0"/>
                <a:cs typeface="Arial" pitchFamily="34" charset="0"/>
              </a:defRPr>
            </a:lvl2pPr>
            <a:lvl3pPr marL="1143000" indent="-228600" defTabSz="947738" eaLnBrk="0" hangingPunct="0">
              <a:defRPr>
                <a:solidFill>
                  <a:schemeClr val="tx1"/>
                </a:solidFill>
                <a:latin typeface="Arial" pitchFamily="34" charset="0"/>
                <a:cs typeface="Arial" pitchFamily="34" charset="0"/>
              </a:defRPr>
            </a:lvl3pPr>
            <a:lvl4pPr marL="1600200" indent="-228600" defTabSz="947738" eaLnBrk="0" hangingPunct="0">
              <a:defRPr>
                <a:solidFill>
                  <a:schemeClr val="tx1"/>
                </a:solidFill>
                <a:latin typeface="Arial" pitchFamily="34" charset="0"/>
                <a:cs typeface="Arial" pitchFamily="34" charset="0"/>
              </a:defRPr>
            </a:lvl4pPr>
            <a:lvl5pPr marL="2057400" indent="-228600" defTabSz="947738" eaLnBrk="0" hangingPunct="0">
              <a:defRPr>
                <a:solidFill>
                  <a:schemeClr val="tx1"/>
                </a:solidFill>
                <a:latin typeface="Arial" pitchFamily="34" charset="0"/>
                <a:cs typeface="Arial" pitchFamily="34" charset="0"/>
              </a:defRPr>
            </a:lvl5pPr>
            <a:lvl6pPr marL="2514600" indent="-228600" defTabSz="9477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477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477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477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4A111E50-743E-441C-8BA4-FC2CEC849099}" type="slidenum">
              <a:rPr lang="en-GB" altLang="tr-TR" sz="1300">
                <a:solidFill>
                  <a:srgbClr val="000000"/>
                </a:solidFill>
              </a:rPr>
              <a:pPr algn="r" eaLnBrk="1" hangingPunct="1"/>
              <a:t>9</a:t>
            </a:fld>
            <a:endParaRPr lang="en-GB" altLang="tr-TR" sz="1300">
              <a:solidFill>
                <a:srgbClr val="000000"/>
              </a:solidFill>
            </a:endParaRPr>
          </a:p>
        </p:txBody>
      </p:sp>
      <p:sp>
        <p:nvSpPr>
          <p:cNvPr id="168964" name="Rectangle 2"/>
          <p:cNvSpPr>
            <a:spLocks noGrp="1" noRot="1" noChangeAspect="1" noChangeArrowheads="1" noTextEdit="1"/>
          </p:cNvSpPr>
          <p:nvPr>
            <p:ph type="sldImg"/>
          </p:nvPr>
        </p:nvSpPr>
        <p:spPr>
          <a:xfrm>
            <a:off x="1143000" y="685800"/>
            <a:ext cx="4573588" cy="3430588"/>
          </a:xfrm>
          <a:ln/>
        </p:spPr>
      </p:sp>
      <p:sp>
        <p:nvSpPr>
          <p:cNvPr id="1689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402435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tr-TR" smtClean="0">
              <a:latin typeface="Arial" pitchFamily="34" charset="0"/>
              <a:cs typeface="Arial" pitchFamily="34" charset="0"/>
            </a:endParaRPr>
          </a:p>
        </p:txBody>
      </p:sp>
    </p:spTree>
    <p:extLst>
      <p:ext uri="{BB962C8B-B14F-4D97-AF65-F5344CB8AC3E}">
        <p14:creationId xmlns:p14="http://schemas.microsoft.com/office/powerpoint/2010/main" val="4173848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tr-TR" smtClean="0"/>
              <a:t>Asıl başlık stili için tıklatın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p:txBody>
          <a:bodyPr/>
          <a:lstStyle/>
          <a:p>
            <a:fld id="{74133943-0A02-4044-AA55-9FF90036C2EC}" type="datetimeFigureOut">
              <a:rPr lang="en-GB" smtClean="0"/>
              <a:t>27/12/2020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B5E4E9-ACF6-49E1-9EC0-6FF32D776842}" type="slidenum">
              <a:rPr lang="en-GB" smtClean="0"/>
              <a:t>‹#›</a:t>
            </a:fld>
            <a:endParaRPr lang="en-GB"/>
          </a:p>
        </p:txBody>
      </p:sp>
    </p:spTree>
    <p:extLst>
      <p:ext uri="{BB962C8B-B14F-4D97-AF65-F5344CB8AC3E}">
        <p14:creationId xmlns:p14="http://schemas.microsoft.com/office/powerpoint/2010/main" val="321081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4133943-0A02-4044-AA55-9FF90036C2EC}" type="datetimeFigureOut">
              <a:rPr lang="en-GB" smtClean="0"/>
              <a:t>27/12/2020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B5E4E9-ACF6-49E1-9EC0-6FF32D776842}" type="slidenum">
              <a:rPr lang="en-GB" smtClean="0"/>
              <a:t>‹#›</a:t>
            </a:fld>
            <a:endParaRPr lang="en-GB"/>
          </a:p>
        </p:txBody>
      </p:sp>
    </p:spTree>
    <p:extLst>
      <p:ext uri="{BB962C8B-B14F-4D97-AF65-F5344CB8AC3E}">
        <p14:creationId xmlns:p14="http://schemas.microsoft.com/office/powerpoint/2010/main" val="253083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4133943-0A02-4044-AA55-9FF90036C2EC}" type="datetimeFigureOut">
              <a:rPr lang="en-GB" smtClean="0"/>
              <a:t>27/12/2020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B5E4E9-ACF6-49E1-9EC0-6FF32D776842}" type="slidenum">
              <a:rPr lang="en-GB" smtClean="0"/>
              <a:t>‹#›</a:t>
            </a:fld>
            <a:endParaRPr lang="en-GB"/>
          </a:p>
        </p:txBody>
      </p:sp>
    </p:spTree>
    <p:extLst>
      <p:ext uri="{BB962C8B-B14F-4D97-AF65-F5344CB8AC3E}">
        <p14:creationId xmlns:p14="http://schemas.microsoft.com/office/powerpoint/2010/main" val="183911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Başlık, 4 İçerik">
    <p:spTree>
      <p:nvGrpSpPr>
        <p:cNvPr id="1" name=""/>
        <p:cNvGrpSpPr/>
        <p:nvPr/>
      </p:nvGrpSpPr>
      <p:grpSpPr>
        <a:xfrm>
          <a:off x="0" y="0"/>
          <a:ext cx="0" cy="0"/>
          <a:chOff x="0" y="0"/>
          <a:chExt cx="0" cy="0"/>
        </a:xfrm>
      </p:grpSpPr>
      <p:sp>
        <p:nvSpPr>
          <p:cNvPr id="2" name="Başlık 1"/>
          <p:cNvSpPr>
            <a:spLocks noGrp="1"/>
          </p:cNvSpPr>
          <p:nvPr>
            <p:ph type="title" sz="quarter"/>
          </p:nvPr>
        </p:nvSpPr>
        <p:spPr>
          <a:xfrm>
            <a:off x="685800" y="609600"/>
            <a:ext cx="7772400" cy="1143000"/>
          </a:xfrm>
        </p:spPr>
        <p:txBody>
          <a:bodyPr/>
          <a:lstStyle/>
          <a:p>
            <a:r>
              <a:rPr lang="tr-TR" smtClean="0"/>
              <a:t>Asıl başlık stili için tıklatın</a:t>
            </a:r>
            <a:endParaRPr lang="tr-TR"/>
          </a:p>
        </p:txBody>
      </p:sp>
      <p:sp>
        <p:nvSpPr>
          <p:cNvPr id="3" name="İçerik Yer Tutucusu 2"/>
          <p:cNvSpPr>
            <a:spLocks noGrp="1"/>
          </p:cNvSpPr>
          <p:nvPr>
            <p:ph sz="quarter" idx="1"/>
          </p:nvPr>
        </p:nvSpPr>
        <p:spPr>
          <a:xfrm>
            <a:off x="685800" y="1981200"/>
            <a:ext cx="3815862" cy="1981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quarter" idx="2"/>
          </p:nvPr>
        </p:nvSpPr>
        <p:spPr>
          <a:xfrm>
            <a:off x="4642338" y="1981200"/>
            <a:ext cx="3815862" cy="1981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İçerik Yer Tutucusu 4"/>
          <p:cNvSpPr>
            <a:spLocks noGrp="1"/>
          </p:cNvSpPr>
          <p:nvPr>
            <p:ph sz="quarter" idx="3"/>
          </p:nvPr>
        </p:nvSpPr>
        <p:spPr>
          <a:xfrm>
            <a:off x="685800" y="4114800"/>
            <a:ext cx="3815862" cy="1981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İçerik Yer Tutucusu 5"/>
          <p:cNvSpPr>
            <a:spLocks noGrp="1"/>
          </p:cNvSpPr>
          <p:nvPr>
            <p:ph sz="quarter" idx="4"/>
          </p:nvPr>
        </p:nvSpPr>
        <p:spPr>
          <a:xfrm>
            <a:off x="4642338" y="4114800"/>
            <a:ext cx="3815862" cy="1981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a:xfrm>
            <a:off x="685800" y="6248400"/>
            <a:ext cx="1905000" cy="457200"/>
          </a:xfrm>
        </p:spPr>
        <p:txBody>
          <a:bodyPr/>
          <a:lstStyle>
            <a:lvl1pPr>
              <a:defRPr/>
            </a:lvl1pPr>
          </a:lstStyle>
          <a:p>
            <a:pPr>
              <a:defRPr/>
            </a:pPr>
            <a:fld id="{09AD503A-174E-426F-9E0D-64672C12B930}" type="datetime8">
              <a:rPr lang="tr-TR" smtClean="0"/>
              <a:t>27.12.2020 19:58</a:t>
            </a:fld>
            <a:endParaRPr lang="en-GB"/>
          </a:p>
        </p:txBody>
      </p:sp>
      <p:sp>
        <p:nvSpPr>
          <p:cNvPr id="8" name="Altbilgi Yer Tutucusu 7"/>
          <p:cNvSpPr>
            <a:spLocks noGrp="1"/>
          </p:cNvSpPr>
          <p:nvPr>
            <p:ph type="ftr" sz="quarter" idx="11"/>
          </p:nvPr>
        </p:nvSpPr>
        <p:spPr>
          <a:xfrm>
            <a:off x="3124200" y="6248400"/>
            <a:ext cx="2895600" cy="457200"/>
          </a:xfrm>
        </p:spPr>
        <p:txBody>
          <a:bodyPr/>
          <a:lstStyle>
            <a:lvl1pPr>
              <a:defRPr/>
            </a:lvl1pPr>
          </a:lstStyle>
          <a:p>
            <a:pPr>
              <a:defRPr/>
            </a:pPr>
            <a:r>
              <a:rPr lang="en-GB"/>
              <a:t>Kişisel Koruyucu Donanımlar</a:t>
            </a:r>
          </a:p>
        </p:txBody>
      </p:sp>
      <p:sp>
        <p:nvSpPr>
          <p:cNvPr id="9" name="Slayt Numarası Yer Tutucusu 8"/>
          <p:cNvSpPr>
            <a:spLocks noGrp="1"/>
          </p:cNvSpPr>
          <p:nvPr>
            <p:ph type="sldNum" sz="quarter" idx="12"/>
          </p:nvPr>
        </p:nvSpPr>
        <p:spPr>
          <a:xfrm>
            <a:off x="6553200" y="6248400"/>
            <a:ext cx="1905000" cy="457200"/>
          </a:xfrm>
        </p:spPr>
        <p:txBody>
          <a:bodyPr/>
          <a:lstStyle>
            <a:lvl1pPr>
              <a:defRPr/>
            </a:lvl1pPr>
          </a:lstStyle>
          <a:p>
            <a:pPr>
              <a:defRPr/>
            </a:pPr>
            <a:fld id="{06C8A7A1-A8D1-4BF2-AE01-66965B1344A8}" type="slidenum">
              <a:rPr lang="en-GB"/>
              <a:pPr>
                <a:defRPr/>
              </a:pPr>
              <a:t>‹#›</a:t>
            </a:fld>
            <a:r>
              <a:rPr lang="tr-TR" dirty="0"/>
              <a:t>/46</a:t>
            </a:r>
            <a:endParaRPr lang="en-GB" dirty="0"/>
          </a:p>
        </p:txBody>
      </p:sp>
    </p:spTree>
    <p:extLst>
      <p:ext uri="{BB962C8B-B14F-4D97-AF65-F5344CB8AC3E}">
        <p14:creationId xmlns:p14="http://schemas.microsoft.com/office/powerpoint/2010/main" val="3523733236"/>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4133943-0A02-4044-AA55-9FF90036C2EC}" type="datetimeFigureOut">
              <a:rPr lang="en-GB" smtClean="0"/>
              <a:t>27/12/2020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B5E4E9-ACF6-49E1-9EC0-6FF32D776842}" type="slidenum">
              <a:rPr lang="en-GB" smtClean="0"/>
              <a:t>‹#›</a:t>
            </a:fld>
            <a:endParaRPr lang="en-GB"/>
          </a:p>
        </p:txBody>
      </p:sp>
    </p:spTree>
    <p:extLst>
      <p:ext uri="{BB962C8B-B14F-4D97-AF65-F5344CB8AC3E}">
        <p14:creationId xmlns:p14="http://schemas.microsoft.com/office/powerpoint/2010/main" val="3142296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tr-TR" smtClean="0"/>
              <a:t>Asıl başlık stili için tıklatın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4133943-0A02-4044-AA55-9FF90036C2EC}" type="datetimeFigureOut">
              <a:rPr lang="en-GB" smtClean="0"/>
              <a:t>27/12/2020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B5E4E9-ACF6-49E1-9EC0-6FF32D776842}" type="slidenum">
              <a:rPr lang="en-GB" smtClean="0"/>
              <a:t>‹#›</a:t>
            </a:fld>
            <a:endParaRPr lang="en-GB"/>
          </a:p>
        </p:txBody>
      </p:sp>
    </p:spTree>
    <p:extLst>
      <p:ext uri="{BB962C8B-B14F-4D97-AF65-F5344CB8AC3E}">
        <p14:creationId xmlns:p14="http://schemas.microsoft.com/office/powerpoint/2010/main" val="118138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74133943-0A02-4044-AA55-9FF90036C2EC}" type="datetimeFigureOut">
              <a:rPr lang="en-GB" smtClean="0"/>
              <a:t>27/12/2020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B5E4E9-ACF6-49E1-9EC0-6FF32D776842}" type="slidenum">
              <a:rPr lang="en-GB" smtClean="0"/>
              <a:t>‹#›</a:t>
            </a:fld>
            <a:endParaRPr lang="en-GB"/>
          </a:p>
        </p:txBody>
      </p:sp>
    </p:spTree>
    <p:extLst>
      <p:ext uri="{BB962C8B-B14F-4D97-AF65-F5344CB8AC3E}">
        <p14:creationId xmlns:p14="http://schemas.microsoft.com/office/powerpoint/2010/main" val="425436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629842" y="2505075"/>
            <a:ext cx="3868340"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4629150" y="2505075"/>
            <a:ext cx="3887391"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74133943-0A02-4044-AA55-9FF90036C2EC}" type="datetimeFigureOut">
              <a:rPr lang="en-GB" smtClean="0"/>
              <a:t>27/12/2020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B5E4E9-ACF6-49E1-9EC0-6FF32D776842}" type="slidenum">
              <a:rPr lang="en-GB" smtClean="0"/>
              <a:t>‹#›</a:t>
            </a:fld>
            <a:endParaRPr lang="en-GB"/>
          </a:p>
        </p:txBody>
      </p:sp>
    </p:spTree>
    <p:extLst>
      <p:ext uri="{BB962C8B-B14F-4D97-AF65-F5344CB8AC3E}">
        <p14:creationId xmlns:p14="http://schemas.microsoft.com/office/powerpoint/2010/main" val="948239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74133943-0A02-4044-AA55-9FF90036C2EC}" type="datetimeFigureOut">
              <a:rPr lang="en-GB" smtClean="0"/>
              <a:t>27/12/2020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B5E4E9-ACF6-49E1-9EC0-6FF32D776842}" type="slidenum">
              <a:rPr lang="en-GB" smtClean="0"/>
              <a:t>‹#›</a:t>
            </a:fld>
            <a:endParaRPr lang="en-GB"/>
          </a:p>
        </p:txBody>
      </p:sp>
    </p:spTree>
    <p:extLst>
      <p:ext uri="{BB962C8B-B14F-4D97-AF65-F5344CB8AC3E}">
        <p14:creationId xmlns:p14="http://schemas.microsoft.com/office/powerpoint/2010/main" val="774929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133943-0A02-4044-AA55-9FF90036C2EC}" type="datetimeFigureOut">
              <a:rPr lang="en-GB" smtClean="0"/>
              <a:t>27/12/2020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B5E4E9-ACF6-49E1-9EC0-6FF32D776842}" type="slidenum">
              <a:rPr lang="en-GB" smtClean="0"/>
              <a:t>‹#›</a:t>
            </a:fld>
            <a:endParaRPr lang="en-GB"/>
          </a:p>
        </p:txBody>
      </p:sp>
    </p:spTree>
    <p:extLst>
      <p:ext uri="{BB962C8B-B14F-4D97-AF65-F5344CB8AC3E}">
        <p14:creationId xmlns:p14="http://schemas.microsoft.com/office/powerpoint/2010/main" val="4279702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74133943-0A02-4044-AA55-9FF90036C2EC}" type="datetimeFigureOut">
              <a:rPr lang="en-GB" smtClean="0"/>
              <a:t>27/12/2020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B5E4E9-ACF6-49E1-9EC0-6FF32D776842}" type="slidenum">
              <a:rPr lang="en-GB" smtClean="0"/>
              <a:t>‹#›</a:t>
            </a:fld>
            <a:endParaRPr lang="en-GB"/>
          </a:p>
        </p:txBody>
      </p:sp>
    </p:spTree>
    <p:extLst>
      <p:ext uri="{BB962C8B-B14F-4D97-AF65-F5344CB8AC3E}">
        <p14:creationId xmlns:p14="http://schemas.microsoft.com/office/powerpoint/2010/main" val="114636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74133943-0A02-4044-AA55-9FF90036C2EC}" type="datetimeFigureOut">
              <a:rPr lang="en-GB" smtClean="0"/>
              <a:t>27/12/2020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B5E4E9-ACF6-49E1-9EC0-6FF32D776842}" type="slidenum">
              <a:rPr lang="en-GB" smtClean="0"/>
              <a:t>‹#›</a:t>
            </a:fld>
            <a:endParaRPr lang="en-GB"/>
          </a:p>
        </p:txBody>
      </p:sp>
    </p:spTree>
    <p:extLst>
      <p:ext uri="{BB962C8B-B14F-4D97-AF65-F5344CB8AC3E}">
        <p14:creationId xmlns:p14="http://schemas.microsoft.com/office/powerpoint/2010/main" val="84209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133943-0A02-4044-AA55-9FF90036C2EC}" type="datetimeFigureOut">
              <a:rPr lang="en-GB" smtClean="0"/>
              <a:t>27/12/2020</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B5E4E9-ACF6-49E1-9EC0-6FF32D776842}" type="slidenum">
              <a:rPr lang="en-GB" smtClean="0"/>
              <a:t>‹#›</a:t>
            </a:fld>
            <a:endParaRPr lang="en-GB"/>
          </a:p>
        </p:txBody>
      </p:sp>
    </p:spTree>
    <p:extLst>
      <p:ext uri="{BB962C8B-B14F-4D97-AF65-F5344CB8AC3E}">
        <p14:creationId xmlns:p14="http://schemas.microsoft.com/office/powerpoint/2010/main" val="3634584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images.google.com.tr/imgres?imgurl=http://www.komikmekan.com/resim/resim/resimler/1024-20050922-18.jpg&amp;imgrefurl=http://www.komikmekan.com/resim/kategori.asp?kategori%3Dyurdum_insani%26sayfa%3D42&amp;usg=__p2KAsbb5sVwQr22t6EF2ttvITk8=&amp;h=299&amp;w=450&amp;sz=21&amp;hl=tr&amp;start=83&amp;um=1&amp;itbs=1&amp;tbnid=SMPoMIQhUR10zM:&amp;tbnh=84&amp;tbnw=127&amp;prev=/images?q%3Dyorgun%2Binsan%2Bfoto%C4%9Fraflar%C4%B1%26start%3D72%26um%3D1%26hl%3Dtr%26sa%3DN%26rlz%3D1T4SNYK_enTR321%26ndsp%3D18%26tbs%3Disch:1"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images.google.com.tr/imgres?imgurl=http://www.karadenizolay.com/resimler/giresun/tireboludacaylar/P1015544%20tirebolu.jpg&amp;imgrefurl=http://mkaycicek.bloggum.com/yazilar/2009/10/&amp;usg=__avRMtW3XWdIjeNwDPDWddrFimYI=&amp;h=906&amp;w=680&amp;sz=51&amp;hl=tr&amp;start=52&amp;um=1&amp;itbs=1&amp;tbnid=zoDuUi8cBckLBM:&amp;tbnh=147&amp;tbnw=110&amp;prev=/images?q%3Di%C5%9Fyeri%2Bmola%2Bfoto%C4%9Fraflar%C4%B1%26start%3D36%26um%3D1%26hl%3Dtr%26sa%3DN%26rlz%3D1T4SNYK_enTR321%26ndsp%3D18%26tbs%3Disch:1"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http://www.ccohs.ca/images/e-j06-1.gif" TargetMode="External"/><Relationship Id="rId2" Type="http://schemas.openxmlformats.org/officeDocument/2006/relationships/image" Target="../media/image80.gif"/><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http://www.ccohs.ca/images/e-j06-3.gif" TargetMode="External"/><Relationship Id="rId4" Type="http://schemas.openxmlformats.org/officeDocument/2006/relationships/image" Target="../media/image81.gif"/></Relationships>
</file>

<file path=ppt/slides/_rels/slide8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84.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2"/>
          <p:cNvSpPr txBox="1">
            <a:spLocks/>
          </p:cNvSpPr>
          <p:nvPr/>
        </p:nvSpPr>
        <p:spPr>
          <a:xfrm>
            <a:off x="1254316" y="1957596"/>
            <a:ext cx="6712525" cy="2467259"/>
          </a:xfrm>
          <a:prstGeom prst="rect">
            <a:avLst/>
          </a:prstGeom>
        </p:spPr>
        <p:txBody>
          <a:bodyPr vert="horz">
            <a:norm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pPr algn="ctr"/>
            <a:r>
              <a:rPr lang="tr-TR" sz="6600" dirty="0" err="1">
                <a:solidFill>
                  <a:schemeClr val="accent3"/>
                </a:solidFill>
              </a:rPr>
              <a:t>Psikososyal</a:t>
            </a:r>
            <a:r>
              <a:rPr lang="tr-TR" sz="6600" dirty="0">
                <a:solidFill>
                  <a:schemeClr val="accent3"/>
                </a:solidFill>
              </a:rPr>
              <a:t> Risk Etmenleri</a:t>
            </a:r>
          </a:p>
        </p:txBody>
      </p:sp>
      <p:sp>
        <p:nvSpPr>
          <p:cNvPr id="2" name="Slayt Numarası Yer Tutucusu 1"/>
          <p:cNvSpPr>
            <a:spLocks noGrp="1"/>
          </p:cNvSpPr>
          <p:nvPr>
            <p:ph type="sldNum" sz="quarter" idx="12"/>
          </p:nvPr>
        </p:nvSpPr>
        <p:spPr/>
        <p:txBody>
          <a:bodyPr/>
          <a:lstStyle/>
          <a:p>
            <a:fld id="{A427530A-A503-4F46-BAEC-AA74D2EFDD5B}" type="slidenum">
              <a:rPr lang="tr-TR" smtClean="0"/>
              <a:t>1</a:t>
            </a:fld>
            <a:endParaRPr lang="tr-TR"/>
          </a:p>
        </p:txBody>
      </p:sp>
    </p:spTree>
    <p:extLst>
      <p:ext uri="{BB962C8B-B14F-4D97-AF65-F5344CB8AC3E}">
        <p14:creationId xmlns:p14="http://schemas.microsoft.com/office/powerpoint/2010/main" val="237248342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295097" y="483476"/>
            <a:ext cx="8226264" cy="6001814"/>
          </a:xfrm>
          <a:prstGeom prst="rect">
            <a:avLst/>
          </a:prstGeom>
        </p:spPr>
      </p:pic>
    </p:spTree>
    <p:extLst>
      <p:ext uri="{BB962C8B-B14F-4D97-AF65-F5344CB8AC3E}">
        <p14:creationId xmlns:p14="http://schemas.microsoft.com/office/powerpoint/2010/main" val="204198894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1286902" y="672663"/>
            <a:ext cx="7310956" cy="5366242"/>
          </a:xfrm>
          <a:prstGeom prst="rect">
            <a:avLst/>
          </a:prstGeom>
        </p:spPr>
      </p:pic>
    </p:spTree>
    <p:extLst>
      <p:ext uri="{BB962C8B-B14F-4D97-AF65-F5344CB8AC3E}">
        <p14:creationId xmlns:p14="http://schemas.microsoft.com/office/powerpoint/2010/main" val="148357566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690653" y="441434"/>
            <a:ext cx="8049935" cy="5831111"/>
          </a:xfrm>
          <a:prstGeom prst="rect">
            <a:avLst/>
          </a:prstGeom>
        </p:spPr>
      </p:pic>
    </p:spTree>
    <p:extLst>
      <p:ext uri="{BB962C8B-B14F-4D97-AF65-F5344CB8AC3E}">
        <p14:creationId xmlns:p14="http://schemas.microsoft.com/office/powerpoint/2010/main" val="127700665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 name="Rechteck 4"/>
          <p:cNvSpPr>
            <a:spLocks noChangeArrowheads="1"/>
          </p:cNvSpPr>
          <p:nvPr/>
        </p:nvSpPr>
        <p:spPr bwMode="auto">
          <a:xfrm>
            <a:off x="172005" y="3326513"/>
            <a:ext cx="8782476" cy="2921887"/>
          </a:xfrm>
          <a:prstGeom prst="rect">
            <a:avLst/>
          </a:prstGeom>
          <a:noFill/>
          <a:ln w="9525" algn="ctr">
            <a:noFill/>
            <a:round/>
            <a:headEnd/>
            <a:tailEnd/>
          </a:ln>
        </p:spPr>
        <p:txBody>
          <a:bodyPr wrap="none" anchor="ctr"/>
          <a:lstStyle/>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Kronik Stres</a:t>
            </a:r>
          </a:p>
        </p:txBody>
      </p:sp>
      <p:pic>
        <p:nvPicPr>
          <p:cNvPr id="125957" name="Picture 2" descr="D:\DOKTOR\1-ISTANBULUZMAN\1-EĞİTİM KURUMU\1. İstanbuluzman\2-RESİMLER\Meslekler\Professor_Farnswort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314325"/>
            <a:ext cx="3914775"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12"/>
          </p:nvPr>
        </p:nvSpPr>
        <p:spPr/>
        <p:txBody>
          <a:bodyPr/>
          <a:lstStyle/>
          <a:p>
            <a:fld id="{A427530A-A503-4F46-BAEC-AA74D2EFDD5B}" type="slidenum">
              <a:rPr lang="tr-TR" smtClean="0"/>
              <a:t>13</a:t>
            </a:fld>
            <a:endParaRPr lang="tr-TR"/>
          </a:p>
        </p:txBody>
      </p:sp>
    </p:spTree>
    <p:extLst>
      <p:ext uri="{BB962C8B-B14F-4D97-AF65-F5344CB8AC3E}">
        <p14:creationId xmlns:p14="http://schemas.microsoft.com/office/powerpoint/2010/main" val="37916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708603" y="599090"/>
            <a:ext cx="7832290" cy="5673456"/>
          </a:xfrm>
          <a:prstGeom prst="rect">
            <a:avLst/>
          </a:prstGeom>
        </p:spPr>
      </p:pic>
    </p:spTree>
    <p:extLst>
      <p:ext uri="{BB962C8B-B14F-4D97-AF65-F5344CB8AC3E}">
        <p14:creationId xmlns:p14="http://schemas.microsoft.com/office/powerpoint/2010/main" val="330714612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Freeform 2"/>
          <p:cNvSpPr>
            <a:spLocks/>
          </p:cNvSpPr>
          <p:nvPr/>
        </p:nvSpPr>
        <p:spPr bwMode="auto">
          <a:xfrm>
            <a:off x="412750" y="1546225"/>
            <a:ext cx="2244725" cy="3825875"/>
          </a:xfrm>
          <a:custGeom>
            <a:avLst/>
            <a:gdLst>
              <a:gd name="T0" fmla="*/ 0 w 1414"/>
              <a:gd name="T1" fmla="*/ 1120775 h 2410"/>
              <a:gd name="T2" fmla="*/ 649288 w 1414"/>
              <a:gd name="T3" fmla="*/ 0 h 2410"/>
              <a:gd name="T4" fmla="*/ 2244725 w 1414"/>
              <a:gd name="T5" fmla="*/ 3175 h 2410"/>
              <a:gd name="T6" fmla="*/ 2239963 w 1414"/>
              <a:gd name="T7" fmla="*/ 3825875 h 2410"/>
              <a:gd name="T8" fmla="*/ 0 w 1414"/>
              <a:gd name="T9" fmla="*/ 1120775 h 2410"/>
              <a:gd name="T10" fmla="*/ 0 60000 65536"/>
              <a:gd name="T11" fmla="*/ 0 60000 65536"/>
              <a:gd name="T12" fmla="*/ 0 60000 65536"/>
              <a:gd name="T13" fmla="*/ 0 60000 65536"/>
              <a:gd name="T14" fmla="*/ 0 60000 65536"/>
              <a:gd name="T15" fmla="*/ 0 w 1414"/>
              <a:gd name="T16" fmla="*/ 0 h 2410"/>
              <a:gd name="T17" fmla="*/ 1414 w 1414"/>
              <a:gd name="T18" fmla="*/ 2410 h 2410"/>
            </a:gdLst>
            <a:ahLst/>
            <a:cxnLst>
              <a:cxn ang="T10">
                <a:pos x="T0" y="T1"/>
              </a:cxn>
              <a:cxn ang="T11">
                <a:pos x="T2" y="T3"/>
              </a:cxn>
              <a:cxn ang="T12">
                <a:pos x="T4" y="T5"/>
              </a:cxn>
              <a:cxn ang="T13">
                <a:pos x="T6" y="T7"/>
              </a:cxn>
              <a:cxn ang="T14">
                <a:pos x="T8" y="T9"/>
              </a:cxn>
            </a:cxnLst>
            <a:rect l="T15" t="T16" r="T17" b="T18"/>
            <a:pathLst>
              <a:path w="1414" h="2410">
                <a:moveTo>
                  <a:pt x="0" y="706"/>
                </a:moveTo>
                <a:lnTo>
                  <a:pt x="409" y="0"/>
                </a:lnTo>
                <a:lnTo>
                  <a:pt x="1414" y="2"/>
                </a:lnTo>
                <a:lnTo>
                  <a:pt x="1411" y="2410"/>
                </a:lnTo>
                <a:lnTo>
                  <a:pt x="0" y="706"/>
                </a:lnTo>
                <a:close/>
              </a:path>
            </a:pathLst>
          </a:custGeom>
          <a:solidFill>
            <a:srgbClr val="C0C0C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28003" name="Rectangle 11"/>
          <p:cNvSpPr>
            <a:spLocks noChangeArrowheads="1"/>
          </p:cNvSpPr>
          <p:nvPr/>
        </p:nvSpPr>
        <p:spPr bwMode="gray">
          <a:xfrm>
            <a:off x="2657475" y="1555750"/>
            <a:ext cx="6143625" cy="36036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28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r>
              <a:rPr lang="tr-TR" altLang="tr-TR" sz="2000" b="1" noProof="1">
                <a:solidFill>
                  <a:srgbClr val="FFFFFF"/>
                </a:solidFill>
                <a:latin typeface="Calibri" pitchFamily="34" charset="0"/>
              </a:rPr>
              <a:t>STRES</a:t>
            </a:r>
          </a:p>
        </p:txBody>
      </p:sp>
      <p:sp>
        <p:nvSpPr>
          <p:cNvPr id="128004" name="Rectangle 5"/>
          <p:cNvSpPr>
            <a:spLocks noChangeArrowheads="1"/>
          </p:cNvSpPr>
          <p:nvPr/>
        </p:nvSpPr>
        <p:spPr bwMode="gray">
          <a:xfrm>
            <a:off x="2657475" y="1916113"/>
            <a:ext cx="6143625" cy="3449637"/>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2000">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«Dış ve iç ortamdan kaynaklanan zararlı etkenlerin, organizmada meydana getirdiği değişikliktir.”</a:t>
            </a:r>
            <a:endParaRPr lang="tr-TR" altLang="tr-TR" sz="2000" i="1">
              <a:solidFill>
                <a:srgbClr val="000000"/>
              </a:solidFill>
              <a:latin typeface="Calibri" pitchFamily="34" charset="0"/>
            </a:endParaRPr>
          </a:p>
          <a:p>
            <a:pPr algn="ctr" eaLnBrk="1" hangingPunct="1">
              <a:lnSpc>
                <a:spcPct val="90000"/>
              </a:lnSpc>
              <a:spcAft>
                <a:spcPct val="20000"/>
              </a:spcAft>
              <a:buClr>
                <a:srgbClr val="292929"/>
              </a:buClr>
            </a:pPr>
            <a:endParaRPr lang="tr-TR" altLang="tr-TR" sz="2000">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Zararlı etken</a:t>
            </a:r>
            <a:r>
              <a:rPr lang="tr-TR" altLang="tr-TR" sz="2000" i="1">
                <a:solidFill>
                  <a:srgbClr val="000000"/>
                </a:solidFill>
                <a:latin typeface="Calibri" pitchFamily="34" charset="0"/>
              </a:rPr>
              <a:t>; «Organizmaya </a:t>
            </a:r>
            <a:r>
              <a:rPr lang="tr-TR" altLang="tr-TR" sz="2000" b="1" i="1">
                <a:solidFill>
                  <a:srgbClr val="000000"/>
                </a:solidFill>
                <a:latin typeface="Calibri" pitchFamily="34" charset="0"/>
              </a:rPr>
              <a:t>zarar veren, zorlanma yapan, uyumu bozan, tüm fizyolojik, ruhsal ve toplumsal uyarıları </a:t>
            </a:r>
            <a:r>
              <a:rPr lang="tr-TR" altLang="tr-TR" sz="2000" i="1">
                <a:solidFill>
                  <a:srgbClr val="000000"/>
                </a:solidFill>
                <a:latin typeface="Calibri" pitchFamily="34" charset="0"/>
              </a:rPr>
              <a:t>kapsar.»</a:t>
            </a:r>
          </a:p>
        </p:txBody>
      </p:sp>
      <p:sp>
        <p:nvSpPr>
          <p:cNvPr id="128005"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sz="2000" b="1" noProof="1">
              <a:solidFill>
                <a:srgbClr val="000000"/>
              </a:solidFill>
            </a:endParaRPr>
          </a:p>
        </p:txBody>
      </p:sp>
      <p:grpSp>
        <p:nvGrpSpPr>
          <p:cNvPr id="128006" name="Group 8"/>
          <p:cNvGrpSpPr>
            <a:grpSpLocks/>
          </p:cNvGrpSpPr>
          <p:nvPr/>
        </p:nvGrpSpPr>
        <p:grpSpPr bwMode="auto">
          <a:xfrm>
            <a:off x="323850" y="1555750"/>
            <a:ext cx="1482725" cy="1482725"/>
            <a:chOff x="1166" y="1342"/>
            <a:chExt cx="934" cy="934"/>
          </a:xfrm>
        </p:grpSpPr>
        <p:grpSp>
          <p:nvGrpSpPr>
            <p:cNvPr id="128026" name="Group 9"/>
            <p:cNvGrpSpPr>
              <a:grpSpLocks/>
            </p:cNvGrpSpPr>
            <p:nvPr/>
          </p:nvGrpSpPr>
          <p:grpSpPr bwMode="auto">
            <a:xfrm>
              <a:off x="1166" y="1342"/>
              <a:ext cx="934" cy="934"/>
              <a:chOff x="1710" y="1035"/>
              <a:chExt cx="2316" cy="2316"/>
            </a:xfrm>
          </p:grpSpPr>
          <p:grpSp>
            <p:nvGrpSpPr>
              <p:cNvPr id="128028" name="Group 10"/>
              <p:cNvGrpSpPr>
                <a:grpSpLocks/>
              </p:cNvGrpSpPr>
              <p:nvPr/>
            </p:nvGrpSpPr>
            <p:grpSpPr bwMode="auto">
              <a:xfrm rot="3600000">
                <a:off x="1710" y="1035"/>
                <a:ext cx="2316" cy="2316"/>
                <a:chOff x="1710" y="1035"/>
                <a:chExt cx="2316" cy="2316"/>
              </a:xfrm>
            </p:grpSpPr>
            <p:sp>
              <p:nvSpPr>
                <p:cNvPr id="128033" name="Freeform 11"/>
                <p:cNvSpPr>
                  <a:spLocks/>
                </p:cNvSpPr>
                <p:nvPr/>
              </p:nvSpPr>
              <p:spPr bwMode="gray">
                <a:xfrm>
                  <a:off x="2866" y="1599"/>
                  <a:ext cx="1160" cy="1752"/>
                </a:xfrm>
                <a:custGeom>
                  <a:avLst/>
                  <a:gdLst>
                    <a:gd name="T0" fmla="*/ 1005 w 794"/>
                    <a:gd name="T1" fmla="*/ 13 h 1200"/>
                    <a:gd name="T2" fmla="*/ 879 w 794"/>
                    <a:gd name="T3" fmla="*/ 86 h 1200"/>
                    <a:gd name="T4" fmla="*/ 874 w 794"/>
                    <a:gd name="T5" fmla="*/ 83 h 1200"/>
                    <a:gd name="T6" fmla="*/ 865 w 794"/>
                    <a:gd name="T7" fmla="*/ 58 h 1200"/>
                    <a:gd name="T8" fmla="*/ 861 w 794"/>
                    <a:gd name="T9" fmla="*/ 28 h 1200"/>
                    <a:gd name="T10" fmla="*/ 801 w 794"/>
                    <a:gd name="T11" fmla="*/ 12 h 1200"/>
                    <a:gd name="T12" fmla="*/ 785 w 794"/>
                    <a:gd name="T13" fmla="*/ 72 h 1200"/>
                    <a:gd name="T14" fmla="*/ 808 w 794"/>
                    <a:gd name="T15" fmla="*/ 91 h 1200"/>
                    <a:gd name="T16" fmla="*/ 808 w 794"/>
                    <a:gd name="T17" fmla="*/ 91 h 1200"/>
                    <a:gd name="T18" fmla="*/ 825 w 794"/>
                    <a:gd name="T19" fmla="*/ 111 h 1200"/>
                    <a:gd name="T20" fmla="*/ 825 w 794"/>
                    <a:gd name="T21" fmla="*/ 117 h 1200"/>
                    <a:gd name="T22" fmla="*/ 697 w 794"/>
                    <a:gd name="T23" fmla="*/ 191 h 1200"/>
                    <a:gd name="T24" fmla="*/ 805 w 794"/>
                    <a:gd name="T25" fmla="*/ 593 h 1200"/>
                    <a:gd name="T26" fmla="*/ 697 w 794"/>
                    <a:gd name="T27" fmla="*/ 994 h 1200"/>
                    <a:gd name="T28" fmla="*/ 0 w 794"/>
                    <a:gd name="T29" fmla="*/ 1397 h 1200"/>
                    <a:gd name="T30" fmla="*/ 0 w 794"/>
                    <a:gd name="T31" fmla="*/ 1529 h 1200"/>
                    <a:gd name="T32" fmla="*/ 0 w 794"/>
                    <a:gd name="T33" fmla="*/ 1545 h 1200"/>
                    <a:gd name="T34" fmla="*/ 6 w 794"/>
                    <a:gd name="T35" fmla="*/ 1548 h 1200"/>
                    <a:gd name="T36" fmla="*/ 32 w 794"/>
                    <a:gd name="T37" fmla="*/ 1542 h 1200"/>
                    <a:gd name="T38" fmla="*/ 32 w 794"/>
                    <a:gd name="T39" fmla="*/ 1542 h 1200"/>
                    <a:gd name="T40" fmla="*/ 61 w 794"/>
                    <a:gd name="T41" fmla="*/ 1532 h 1200"/>
                    <a:gd name="T42" fmla="*/ 104 w 794"/>
                    <a:gd name="T43" fmla="*/ 1575 h 1200"/>
                    <a:gd name="T44" fmla="*/ 61 w 794"/>
                    <a:gd name="T45" fmla="*/ 1621 h 1200"/>
                    <a:gd name="T46" fmla="*/ 32 w 794"/>
                    <a:gd name="T47" fmla="*/ 1609 h 1200"/>
                    <a:gd name="T48" fmla="*/ 6 w 794"/>
                    <a:gd name="T49" fmla="*/ 1605 h 1200"/>
                    <a:gd name="T50" fmla="*/ 0 w 794"/>
                    <a:gd name="T51" fmla="*/ 1607 h 1200"/>
                    <a:gd name="T52" fmla="*/ 0 w 794"/>
                    <a:gd name="T53" fmla="*/ 1618 h 1200"/>
                    <a:gd name="T54" fmla="*/ 0 w 794"/>
                    <a:gd name="T55" fmla="*/ 1752 h 1200"/>
                    <a:gd name="T56" fmla="*/ 1005 w 794"/>
                    <a:gd name="T57" fmla="*/ 1172 h 1200"/>
                    <a:gd name="T58" fmla="*/ 1160 w 794"/>
                    <a:gd name="T59" fmla="*/ 593 h 1200"/>
                    <a:gd name="T60" fmla="*/ 1005 w 794"/>
                    <a:gd name="T61" fmla="*/ 13 h 12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94"/>
                    <a:gd name="T94" fmla="*/ 0 h 1200"/>
                    <a:gd name="T95" fmla="*/ 794 w 794"/>
                    <a:gd name="T96" fmla="*/ 1200 h 12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94" h="1200">
                      <a:moveTo>
                        <a:pt x="688" y="9"/>
                      </a:moveTo>
                      <a:cubicBezTo>
                        <a:pt x="602" y="59"/>
                        <a:pt x="602" y="59"/>
                        <a:pt x="602" y="59"/>
                      </a:cubicBezTo>
                      <a:cubicBezTo>
                        <a:pt x="601" y="58"/>
                        <a:pt x="600" y="58"/>
                        <a:pt x="598" y="57"/>
                      </a:cubicBezTo>
                      <a:cubicBezTo>
                        <a:pt x="593" y="53"/>
                        <a:pt x="590" y="45"/>
                        <a:pt x="592" y="40"/>
                      </a:cubicBezTo>
                      <a:cubicBezTo>
                        <a:pt x="594" y="33"/>
                        <a:pt x="593" y="25"/>
                        <a:pt x="589" y="19"/>
                      </a:cubicBezTo>
                      <a:cubicBezTo>
                        <a:pt x="581" y="5"/>
                        <a:pt x="563" y="0"/>
                        <a:pt x="548" y="8"/>
                      </a:cubicBezTo>
                      <a:cubicBezTo>
                        <a:pt x="534" y="17"/>
                        <a:pt x="529" y="35"/>
                        <a:pt x="537" y="49"/>
                      </a:cubicBezTo>
                      <a:cubicBezTo>
                        <a:pt x="540" y="56"/>
                        <a:pt x="546" y="60"/>
                        <a:pt x="553" y="62"/>
                      </a:cubicBezTo>
                      <a:cubicBezTo>
                        <a:pt x="553" y="62"/>
                        <a:pt x="553" y="62"/>
                        <a:pt x="553" y="62"/>
                      </a:cubicBezTo>
                      <a:cubicBezTo>
                        <a:pt x="559" y="63"/>
                        <a:pt x="564" y="69"/>
                        <a:pt x="565" y="76"/>
                      </a:cubicBezTo>
                      <a:cubicBezTo>
                        <a:pt x="565" y="78"/>
                        <a:pt x="565" y="79"/>
                        <a:pt x="565" y="80"/>
                      </a:cubicBezTo>
                      <a:cubicBezTo>
                        <a:pt x="477" y="131"/>
                        <a:pt x="477" y="131"/>
                        <a:pt x="477" y="131"/>
                      </a:cubicBezTo>
                      <a:cubicBezTo>
                        <a:pt x="524" y="212"/>
                        <a:pt x="551" y="306"/>
                        <a:pt x="551" y="406"/>
                      </a:cubicBezTo>
                      <a:cubicBezTo>
                        <a:pt x="551" y="507"/>
                        <a:pt x="524" y="601"/>
                        <a:pt x="477" y="681"/>
                      </a:cubicBezTo>
                      <a:cubicBezTo>
                        <a:pt x="382" y="846"/>
                        <a:pt x="204" y="957"/>
                        <a:pt x="0" y="957"/>
                      </a:cubicBezTo>
                      <a:cubicBezTo>
                        <a:pt x="0" y="1047"/>
                        <a:pt x="0" y="1047"/>
                        <a:pt x="0" y="1047"/>
                      </a:cubicBezTo>
                      <a:cubicBezTo>
                        <a:pt x="0" y="1058"/>
                        <a:pt x="0" y="1058"/>
                        <a:pt x="0" y="1058"/>
                      </a:cubicBezTo>
                      <a:cubicBezTo>
                        <a:pt x="2" y="1058"/>
                        <a:pt x="3" y="1059"/>
                        <a:pt x="4" y="1060"/>
                      </a:cubicBezTo>
                      <a:cubicBezTo>
                        <a:pt x="10" y="1063"/>
                        <a:pt x="18" y="1061"/>
                        <a:pt x="22" y="1056"/>
                      </a:cubicBezTo>
                      <a:cubicBezTo>
                        <a:pt x="22" y="1056"/>
                        <a:pt x="22" y="1056"/>
                        <a:pt x="22" y="1056"/>
                      </a:cubicBezTo>
                      <a:cubicBezTo>
                        <a:pt x="27" y="1052"/>
                        <a:pt x="34" y="1049"/>
                        <a:pt x="42" y="1049"/>
                      </a:cubicBezTo>
                      <a:cubicBezTo>
                        <a:pt x="58" y="1049"/>
                        <a:pt x="71" y="1063"/>
                        <a:pt x="71" y="1079"/>
                      </a:cubicBezTo>
                      <a:cubicBezTo>
                        <a:pt x="71" y="1096"/>
                        <a:pt x="58" y="1110"/>
                        <a:pt x="42" y="1110"/>
                      </a:cubicBezTo>
                      <a:cubicBezTo>
                        <a:pt x="34" y="1110"/>
                        <a:pt x="27" y="1107"/>
                        <a:pt x="22" y="1102"/>
                      </a:cubicBezTo>
                      <a:cubicBezTo>
                        <a:pt x="18" y="1097"/>
                        <a:pt x="10" y="1096"/>
                        <a:pt x="4" y="1099"/>
                      </a:cubicBezTo>
                      <a:cubicBezTo>
                        <a:pt x="3" y="1099"/>
                        <a:pt x="2" y="1100"/>
                        <a:pt x="0" y="1101"/>
                      </a:cubicBezTo>
                      <a:cubicBezTo>
                        <a:pt x="0" y="1108"/>
                        <a:pt x="0" y="1108"/>
                        <a:pt x="0" y="1108"/>
                      </a:cubicBezTo>
                      <a:cubicBezTo>
                        <a:pt x="0" y="1200"/>
                        <a:pt x="0" y="1200"/>
                        <a:pt x="0" y="1200"/>
                      </a:cubicBezTo>
                      <a:cubicBezTo>
                        <a:pt x="294" y="1200"/>
                        <a:pt x="551" y="1040"/>
                        <a:pt x="688" y="803"/>
                      </a:cubicBezTo>
                      <a:cubicBezTo>
                        <a:pt x="755" y="686"/>
                        <a:pt x="794" y="551"/>
                        <a:pt x="794" y="406"/>
                      </a:cubicBezTo>
                      <a:cubicBezTo>
                        <a:pt x="794" y="262"/>
                        <a:pt x="755" y="126"/>
                        <a:pt x="688" y="9"/>
                      </a:cubicBezTo>
                      <a:close/>
                    </a:path>
                  </a:pathLst>
                </a:custGeom>
                <a:solidFill>
                  <a:srgbClr val="A90404"/>
                </a:solidFill>
                <a:ln w="12700">
                  <a:solidFill>
                    <a:srgbClr val="FFFFFF"/>
                  </a:solidFill>
                  <a:round/>
                  <a:headEnd/>
                  <a:tailEnd/>
                </a:ln>
              </p:spPr>
              <p:txBody>
                <a:bodyPr/>
                <a:lstStyle/>
                <a:p>
                  <a:endParaRPr lang="tr-TR"/>
                </a:p>
              </p:txBody>
            </p:sp>
            <p:sp>
              <p:nvSpPr>
                <p:cNvPr id="128034" name="Freeform 12"/>
                <p:cNvSpPr>
                  <a:spLocks/>
                </p:cNvSpPr>
                <p:nvPr/>
              </p:nvSpPr>
              <p:spPr bwMode="gray">
                <a:xfrm>
                  <a:off x="1710" y="1612"/>
                  <a:ext cx="1262" cy="1739"/>
                </a:xfrm>
                <a:custGeom>
                  <a:avLst/>
                  <a:gdLst>
                    <a:gd name="T0" fmla="*/ 1220 w 864"/>
                    <a:gd name="T1" fmla="*/ 1519 h 1191"/>
                    <a:gd name="T2" fmla="*/ 1190 w 864"/>
                    <a:gd name="T3" fmla="*/ 1529 h 1191"/>
                    <a:gd name="T4" fmla="*/ 1190 w 864"/>
                    <a:gd name="T5" fmla="*/ 1529 h 1191"/>
                    <a:gd name="T6" fmla="*/ 1164 w 864"/>
                    <a:gd name="T7" fmla="*/ 1535 h 1191"/>
                    <a:gd name="T8" fmla="*/ 1158 w 864"/>
                    <a:gd name="T9" fmla="*/ 1532 h 1191"/>
                    <a:gd name="T10" fmla="*/ 1158 w 864"/>
                    <a:gd name="T11" fmla="*/ 1516 h 1191"/>
                    <a:gd name="T12" fmla="*/ 1158 w 864"/>
                    <a:gd name="T13" fmla="*/ 1384 h 1191"/>
                    <a:gd name="T14" fmla="*/ 463 w 864"/>
                    <a:gd name="T15" fmla="*/ 981 h 1191"/>
                    <a:gd name="T16" fmla="*/ 355 w 864"/>
                    <a:gd name="T17" fmla="*/ 580 h 1191"/>
                    <a:gd name="T18" fmla="*/ 463 w 864"/>
                    <a:gd name="T19" fmla="*/ 178 h 1191"/>
                    <a:gd name="T20" fmla="*/ 337 w 864"/>
                    <a:gd name="T21" fmla="*/ 107 h 1191"/>
                    <a:gd name="T22" fmla="*/ 333 w 864"/>
                    <a:gd name="T23" fmla="*/ 110 h 1191"/>
                    <a:gd name="T24" fmla="*/ 323 w 864"/>
                    <a:gd name="T25" fmla="*/ 134 h 1191"/>
                    <a:gd name="T26" fmla="*/ 323 w 864"/>
                    <a:gd name="T27" fmla="*/ 134 h 1191"/>
                    <a:gd name="T28" fmla="*/ 318 w 864"/>
                    <a:gd name="T29" fmla="*/ 165 h 1191"/>
                    <a:gd name="T30" fmla="*/ 259 w 864"/>
                    <a:gd name="T31" fmla="*/ 180 h 1191"/>
                    <a:gd name="T32" fmla="*/ 242 w 864"/>
                    <a:gd name="T33" fmla="*/ 120 h 1191"/>
                    <a:gd name="T34" fmla="*/ 266 w 864"/>
                    <a:gd name="T35" fmla="*/ 101 h 1191"/>
                    <a:gd name="T36" fmla="*/ 283 w 864"/>
                    <a:gd name="T37" fmla="*/ 80 h 1191"/>
                    <a:gd name="T38" fmla="*/ 283 w 864"/>
                    <a:gd name="T39" fmla="*/ 74 h 1191"/>
                    <a:gd name="T40" fmla="*/ 155 w 864"/>
                    <a:gd name="T41" fmla="*/ 0 h 1191"/>
                    <a:gd name="T42" fmla="*/ 0 w 864"/>
                    <a:gd name="T43" fmla="*/ 580 h 1191"/>
                    <a:gd name="T44" fmla="*/ 155 w 864"/>
                    <a:gd name="T45" fmla="*/ 1159 h 1191"/>
                    <a:gd name="T46" fmla="*/ 1158 w 864"/>
                    <a:gd name="T47" fmla="*/ 1739 h 1191"/>
                    <a:gd name="T48" fmla="*/ 1158 w 864"/>
                    <a:gd name="T49" fmla="*/ 1605 h 1191"/>
                    <a:gd name="T50" fmla="*/ 1158 w 864"/>
                    <a:gd name="T51" fmla="*/ 1594 h 1191"/>
                    <a:gd name="T52" fmla="*/ 1164 w 864"/>
                    <a:gd name="T53" fmla="*/ 1592 h 1191"/>
                    <a:gd name="T54" fmla="*/ 1190 w 864"/>
                    <a:gd name="T55" fmla="*/ 1596 h 1191"/>
                    <a:gd name="T56" fmla="*/ 1220 w 864"/>
                    <a:gd name="T57" fmla="*/ 1608 h 1191"/>
                    <a:gd name="T58" fmla="*/ 1262 w 864"/>
                    <a:gd name="T59" fmla="*/ 1562 h 1191"/>
                    <a:gd name="T60" fmla="*/ 1220 w 864"/>
                    <a:gd name="T61" fmla="*/ 1519 h 119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64"/>
                    <a:gd name="T94" fmla="*/ 0 h 1191"/>
                    <a:gd name="T95" fmla="*/ 864 w 864"/>
                    <a:gd name="T96" fmla="*/ 1191 h 119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64" h="1191">
                      <a:moveTo>
                        <a:pt x="835" y="1040"/>
                      </a:moveTo>
                      <a:cubicBezTo>
                        <a:pt x="827" y="1040"/>
                        <a:pt x="820" y="1043"/>
                        <a:pt x="815" y="1047"/>
                      </a:cubicBezTo>
                      <a:cubicBezTo>
                        <a:pt x="815" y="1047"/>
                        <a:pt x="815" y="1047"/>
                        <a:pt x="815" y="1047"/>
                      </a:cubicBezTo>
                      <a:cubicBezTo>
                        <a:pt x="811" y="1052"/>
                        <a:pt x="803" y="1054"/>
                        <a:pt x="797" y="1051"/>
                      </a:cubicBezTo>
                      <a:cubicBezTo>
                        <a:pt x="796" y="1050"/>
                        <a:pt x="795" y="1049"/>
                        <a:pt x="793" y="1049"/>
                      </a:cubicBezTo>
                      <a:cubicBezTo>
                        <a:pt x="793" y="1038"/>
                        <a:pt x="793" y="1038"/>
                        <a:pt x="793" y="1038"/>
                      </a:cubicBezTo>
                      <a:cubicBezTo>
                        <a:pt x="793" y="948"/>
                        <a:pt x="793" y="948"/>
                        <a:pt x="793" y="948"/>
                      </a:cubicBezTo>
                      <a:cubicBezTo>
                        <a:pt x="590" y="948"/>
                        <a:pt x="412" y="837"/>
                        <a:pt x="317" y="672"/>
                      </a:cubicBezTo>
                      <a:cubicBezTo>
                        <a:pt x="270" y="592"/>
                        <a:pt x="243" y="498"/>
                        <a:pt x="243" y="397"/>
                      </a:cubicBezTo>
                      <a:cubicBezTo>
                        <a:pt x="243" y="297"/>
                        <a:pt x="270" y="203"/>
                        <a:pt x="317" y="122"/>
                      </a:cubicBezTo>
                      <a:cubicBezTo>
                        <a:pt x="231" y="73"/>
                        <a:pt x="231" y="73"/>
                        <a:pt x="231" y="73"/>
                      </a:cubicBezTo>
                      <a:cubicBezTo>
                        <a:pt x="230" y="73"/>
                        <a:pt x="229" y="74"/>
                        <a:pt x="228" y="75"/>
                      </a:cubicBezTo>
                      <a:cubicBezTo>
                        <a:pt x="222" y="79"/>
                        <a:pt x="219" y="86"/>
                        <a:pt x="221" y="92"/>
                      </a:cubicBezTo>
                      <a:cubicBezTo>
                        <a:pt x="221" y="92"/>
                        <a:pt x="221" y="92"/>
                        <a:pt x="221" y="92"/>
                      </a:cubicBezTo>
                      <a:cubicBezTo>
                        <a:pt x="223" y="99"/>
                        <a:pt x="222" y="106"/>
                        <a:pt x="218" y="113"/>
                      </a:cubicBezTo>
                      <a:cubicBezTo>
                        <a:pt x="210" y="127"/>
                        <a:pt x="192" y="131"/>
                        <a:pt x="177" y="123"/>
                      </a:cubicBezTo>
                      <a:cubicBezTo>
                        <a:pt x="163" y="115"/>
                        <a:pt x="158" y="96"/>
                        <a:pt x="166" y="82"/>
                      </a:cubicBezTo>
                      <a:cubicBezTo>
                        <a:pt x="169" y="76"/>
                        <a:pt x="175" y="71"/>
                        <a:pt x="182" y="69"/>
                      </a:cubicBezTo>
                      <a:cubicBezTo>
                        <a:pt x="188" y="68"/>
                        <a:pt x="193" y="62"/>
                        <a:pt x="194" y="55"/>
                      </a:cubicBezTo>
                      <a:cubicBezTo>
                        <a:pt x="194" y="54"/>
                        <a:pt x="194" y="52"/>
                        <a:pt x="194" y="51"/>
                      </a:cubicBezTo>
                      <a:cubicBezTo>
                        <a:pt x="106" y="0"/>
                        <a:pt x="106" y="0"/>
                        <a:pt x="106" y="0"/>
                      </a:cubicBezTo>
                      <a:cubicBezTo>
                        <a:pt x="38" y="117"/>
                        <a:pt x="0" y="253"/>
                        <a:pt x="0" y="397"/>
                      </a:cubicBezTo>
                      <a:cubicBezTo>
                        <a:pt x="0" y="542"/>
                        <a:pt x="38" y="677"/>
                        <a:pt x="106" y="794"/>
                      </a:cubicBezTo>
                      <a:cubicBezTo>
                        <a:pt x="243" y="1031"/>
                        <a:pt x="500" y="1191"/>
                        <a:pt x="793" y="1191"/>
                      </a:cubicBezTo>
                      <a:cubicBezTo>
                        <a:pt x="793" y="1099"/>
                        <a:pt x="793" y="1099"/>
                        <a:pt x="793" y="1099"/>
                      </a:cubicBezTo>
                      <a:cubicBezTo>
                        <a:pt x="793" y="1092"/>
                        <a:pt x="793" y="1092"/>
                        <a:pt x="793" y="1092"/>
                      </a:cubicBezTo>
                      <a:cubicBezTo>
                        <a:pt x="795" y="1091"/>
                        <a:pt x="796" y="1090"/>
                        <a:pt x="797" y="1090"/>
                      </a:cubicBezTo>
                      <a:cubicBezTo>
                        <a:pt x="803" y="1087"/>
                        <a:pt x="811" y="1088"/>
                        <a:pt x="815" y="1093"/>
                      </a:cubicBezTo>
                      <a:cubicBezTo>
                        <a:pt x="820" y="1098"/>
                        <a:pt x="827" y="1101"/>
                        <a:pt x="835" y="1101"/>
                      </a:cubicBezTo>
                      <a:cubicBezTo>
                        <a:pt x="851" y="1101"/>
                        <a:pt x="864" y="1087"/>
                        <a:pt x="864" y="1070"/>
                      </a:cubicBezTo>
                      <a:cubicBezTo>
                        <a:pt x="864" y="1054"/>
                        <a:pt x="851" y="1040"/>
                        <a:pt x="835" y="1040"/>
                      </a:cubicBezTo>
                      <a:close/>
                    </a:path>
                  </a:pathLst>
                </a:custGeom>
                <a:solidFill>
                  <a:srgbClr val="9F9F9F"/>
                </a:solidFill>
                <a:ln w="12700">
                  <a:solidFill>
                    <a:srgbClr val="FFFFFF"/>
                  </a:solidFill>
                  <a:round/>
                  <a:headEnd/>
                  <a:tailEnd/>
                </a:ln>
              </p:spPr>
              <p:txBody>
                <a:bodyPr/>
                <a:lstStyle/>
                <a:p>
                  <a:endParaRPr lang="tr-TR"/>
                </a:p>
              </p:txBody>
            </p:sp>
            <p:sp>
              <p:nvSpPr>
                <p:cNvPr id="128035" name="Freeform 13"/>
                <p:cNvSpPr>
                  <a:spLocks/>
                </p:cNvSpPr>
                <p:nvPr/>
              </p:nvSpPr>
              <p:spPr bwMode="gray">
                <a:xfrm>
                  <a:off x="1862" y="1035"/>
                  <a:ext cx="2010" cy="768"/>
                </a:xfrm>
                <a:custGeom>
                  <a:avLst/>
                  <a:gdLst>
                    <a:gd name="T0" fmla="*/ 1702 w 1375"/>
                    <a:gd name="T1" fmla="*/ 755 h 527"/>
                    <a:gd name="T2" fmla="*/ 1830 w 1375"/>
                    <a:gd name="T3" fmla="*/ 681 h 527"/>
                    <a:gd name="T4" fmla="*/ 1830 w 1375"/>
                    <a:gd name="T5" fmla="*/ 675 h 527"/>
                    <a:gd name="T6" fmla="*/ 1813 w 1375"/>
                    <a:gd name="T7" fmla="*/ 654 h 527"/>
                    <a:gd name="T8" fmla="*/ 1813 w 1375"/>
                    <a:gd name="T9" fmla="*/ 654 h 527"/>
                    <a:gd name="T10" fmla="*/ 1789 w 1375"/>
                    <a:gd name="T11" fmla="*/ 635 h 527"/>
                    <a:gd name="T12" fmla="*/ 1805 w 1375"/>
                    <a:gd name="T13" fmla="*/ 576 h 527"/>
                    <a:gd name="T14" fmla="*/ 1865 w 1375"/>
                    <a:gd name="T15" fmla="*/ 592 h 527"/>
                    <a:gd name="T16" fmla="*/ 1870 w 1375"/>
                    <a:gd name="T17" fmla="*/ 622 h 527"/>
                    <a:gd name="T18" fmla="*/ 1878 w 1375"/>
                    <a:gd name="T19" fmla="*/ 647 h 527"/>
                    <a:gd name="T20" fmla="*/ 1884 w 1375"/>
                    <a:gd name="T21" fmla="*/ 650 h 527"/>
                    <a:gd name="T22" fmla="*/ 2010 w 1375"/>
                    <a:gd name="T23" fmla="*/ 577 h 527"/>
                    <a:gd name="T24" fmla="*/ 1004 w 1375"/>
                    <a:gd name="T25" fmla="*/ 0 h 527"/>
                    <a:gd name="T26" fmla="*/ 0 w 1375"/>
                    <a:gd name="T27" fmla="*/ 577 h 527"/>
                    <a:gd name="T28" fmla="*/ 129 w 1375"/>
                    <a:gd name="T29" fmla="*/ 651 h 527"/>
                    <a:gd name="T30" fmla="*/ 129 w 1375"/>
                    <a:gd name="T31" fmla="*/ 657 h 527"/>
                    <a:gd name="T32" fmla="*/ 111 w 1375"/>
                    <a:gd name="T33" fmla="*/ 678 h 527"/>
                    <a:gd name="T34" fmla="*/ 88 w 1375"/>
                    <a:gd name="T35" fmla="*/ 697 h 527"/>
                    <a:gd name="T36" fmla="*/ 104 w 1375"/>
                    <a:gd name="T37" fmla="*/ 756 h 527"/>
                    <a:gd name="T38" fmla="*/ 164 w 1375"/>
                    <a:gd name="T39" fmla="*/ 742 h 527"/>
                    <a:gd name="T40" fmla="*/ 168 w 1375"/>
                    <a:gd name="T41" fmla="*/ 711 h 527"/>
                    <a:gd name="T42" fmla="*/ 168 w 1375"/>
                    <a:gd name="T43" fmla="*/ 711 h 527"/>
                    <a:gd name="T44" fmla="*/ 178 w 1375"/>
                    <a:gd name="T45" fmla="*/ 686 h 527"/>
                    <a:gd name="T46" fmla="*/ 183 w 1375"/>
                    <a:gd name="T47" fmla="*/ 683 h 527"/>
                    <a:gd name="T48" fmla="*/ 308 w 1375"/>
                    <a:gd name="T49" fmla="*/ 755 h 527"/>
                    <a:gd name="T50" fmla="*/ 1004 w 1375"/>
                    <a:gd name="T51" fmla="*/ 354 h 527"/>
                    <a:gd name="T52" fmla="*/ 1702 w 1375"/>
                    <a:gd name="T53" fmla="*/ 755 h 5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75"/>
                    <a:gd name="T82" fmla="*/ 0 h 527"/>
                    <a:gd name="T83" fmla="*/ 1375 w 1375"/>
                    <a:gd name="T84" fmla="*/ 527 h 5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75" h="527">
                      <a:moveTo>
                        <a:pt x="1164" y="518"/>
                      </a:moveTo>
                      <a:cubicBezTo>
                        <a:pt x="1252" y="467"/>
                        <a:pt x="1252" y="467"/>
                        <a:pt x="1252" y="467"/>
                      </a:cubicBezTo>
                      <a:cubicBezTo>
                        <a:pt x="1252" y="466"/>
                        <a:pt x="1252" y="465"/>
                        <a:pt x="1252" y="463"/>
                      </a:cubicBezTo>
                      <a:cubicBezTo>
                        <a:pt x="1251" y="456"/>
                        <a:pt x="1246" y="450"/>
                        <a:pt x="1240" y="449"/>
                      </a:cubicBezTo>
                      <a:cubicBezTo>
                        <a:pt x="1240" y="449"/>
                        <a:pt x="1240" y="449"/>
                        <a:pt x="1240" y="449"/>
                      </a:cubicBezTo>
                      <a:cubicBezTo>
                        <a:pt x="1233" y="447"/>
                        <a:pt x="1227" y="443"/>
                        <a:pt x="1224" y="436"/>
                      </a:cubicBezTo>
                      <a:cubicBezTo>
                        <a:pt x="1216" y="422"/>
                        <a:pt x="1221" y="404"/>
                        <a:pt x="1235" y="395"/>
                      </a:cubicBezTo>
                      <a:cubicBezTo>
                        <a:pt x="1250" y="387"/>
                        <a:pt x="1268" y="392"/>
                        <a:pt x="1276" y="406"/>
                      </a:cubicBezTo>
                      <a:cubicBezTo>
                        <a:pt x="1280" y="412"/>
                        <a:pt x="1281" y="420"/>
                        <a:pt x="1279" y="427"/>
                      </a:cubicBezTo>
                      <a:cubicBezTo>
                        <a:pt x="1277" y="432"/>
                        <a:pt x="1280" y="440"/>
                        <a:pt x="1285" y="444"/>
                      </a:cubicBezTo>
                      <a:cubicBezTo>
                        <a:pt x="1287" y="445"/>
                        <a:pt x="1288" y="445"/>
                        <a:pt x="1289" y="446"/>
                      </a:cubicBezTo>
                      <a:cubicBezTo>
                        <a:pt x="1375" y="396"/>
                        <a:pt x="1375" y="396"/>
                        <a:pt x="1375" y="396"/>
                      </a:cubicBezTo>
                      <a:cubicBezTo>
                        <a:pt x="1238" y="159"/>
                        <a:pt x="981" y="0"/>
                        <a:pt x="687" y="0"/>
                      </a:cubicBezTo>
                      <a:cubicBezTo>
                        <a:pt x="394" y="0"/>
                        <a:pt x="137" y="159"/>
                        <a:pt x="0" y="396"/>
                      </a:cubicBezTo>
                      <a:cubicBezTo>
                        <a:pt x="88" y="447"/>
                        <a:pt x="88" y="447"/>
                        <a:pt x="88" y="447"/>
                      </a:cubicBezTo>
                      <a:cubicBezTo>
                        <a:pt x="88" y="448"/>
                        <a:pt x="88" y="450"/>
                        <a:pt x="88" y="451"/>
                      </a:cubicBezTo>
                      <a:cubicBezTo>
                        <a:pt x="87" y="458"/>
                        <a:pt x="82" y="464"/>
                        <a:pt x="76" y="465"/>
                      </a:cubicBezTo>
                      <a:cubicBezTo>
                        <a:pt x="69" y="467"/>
                        <a:pt x="63" y="472"/>
                        <a:pt x="60" y="478"/>
                      </a:cubicBezTo>
                      <a:cubicBezTo>
                        <a:pt x="52" y="492"/>
                        <a:pt x="57" y="511"/>
                        <a:pt x="71" y="519"/>
                      </a:cubicBezTo>
                      <a:cubicBezTo>
                        <a:pt x="86" y="527"/>
                        <a:pt x="104" y="523"/>
                        <a:pt x="112" y="509"/>
                      </a:cubicBezTo>
                      <a:cubicBezTo>
                        <a:pt x="116" y="502"/>
                        <a:pt x="117" y="495"/>
                        <a:pt x="115" y="488"/>
                      </a:cubicBezTo>
                      <a:cubicBezTo>
                        <a:pt x="115" y="488"/>
                        <a:pt x="115" y="488"/>
                        <a:pt x="115" y="488"/>
                      </a:cubicBezTo>
                      <a:cubicBezTo>
                        <a:pt x="113" y="482"/>
                        <a:pt x="116" y="475"/>
                        <a:pt x="122" y="471"/>
                      </a:cubicBezTo>
                      <a:cubicBezTo>
                        <a:pt x="123" y="470"/>
                        <a:pt x="124" y="469"/>
                        <a:pt x="125" y="469"/>
                      </a:cubicBezTo>
                      <a:cubicBezTo>
                        <a:pt x="211" y="518"/>
                        <a:pt x="211" y="518"/>
                        <a:pt x="211" y="518"/>
                      </a:cubicBezTo>
                      <a:cubicBezTo>
                        <a:pt x="306" y="354"/>
                        <a:pt x="484" y="243"/>
                        <a:pt x="687" y="243"/>
                      </a:cubicBezTo>
                      <a:cubicBezTo>
                        <a:pt x="891" y="243"/>
                        <a:pt x="1069" y="354"/>
                        <a:pt x="1164" y="518"/>
                      </a:cubicBezTo>
                      <a:close/>
                    </a:path>
                  </a:pathLst>
                </a:custGeom>
                <a:solidFill>
                  <a:srgbClr val="9F9F9F"/>
                </a:solidFill>
                <a:ln w="12700">
                  <a:solidFill>
                    <a:srgbClr val="FFFFFF"/>
                  </a:solidFill>
                  <a:round/>
                  <a:headEnd/>
                  <a:tailEnd/>
                </a:ln>
              </p:spPr>
              <p:txBody>
                <a:bodyPr/>
                <a:lstStyle/>
                <a:p>
                  <a:endParaRPr lang="tr-TR"/>
                </a:p>
              </p:txBody>
            </p:sp>
          </p:grpSp>
          <p:grpSp>
            <p:nvGrpSpPr>
              <p:cNvPr id="128029" name="Group 14"/>
              <p:cNvGrpSpPr>
                <a:grpSpLocks/>
              </p:cNvGrpSpPr>
              <p:nvPr/>
            </p:nvGrpSpPr>
            <p:grpSpPr bwMode="auto">
              <a:xfrm rot="7200000">
                <a:off x="2059" y="1386"/>
                <a:ext cx="1616" cy="1614"/>
                <a:chOff x="2060" y="1387"/>
                <a:chExt cx="1616" cy="1614"/>
              </a:xfrm>
            </p:grpSpPr>
            <p:sp>
              <p:nvSpPr>
                <p:cNvPr id="128030" name="Freeform 15"/>
                <p:cNvSpPr>
                  <a:spLocks/>
                </p:cNvSpPr>
                <p:nvPr/>
              </p:nvSpPr>
              <p:spPr bwMode="gray">
                <a:xfrm>
                  <a:off x="2060" y="1387"/>
                  <a:ext cx="808" cy="1225"/>
                </a:xfrm>
                <a:custGeom>
                  <a:avLst/>
                  <a:gdLst>
                    <a:gd name="T0" fmla="*/ 808 w 550"/>
                    <a:gd name="T1" fmla="*/ 193 h 836"/>
                    <a:gd name="T2" fmla="*/ 804 w 550"/>
                    <a:gd name="T3" fmla="*/ 190 h 836"/>
                    <a:gd name="T4" fmla="*/ 777 w 550"/>
                    <a:gd name="T5" fmla="*/ 195 h 836"/>
                    <a:gd name="T6" fmla="*/ 777 w 550"/>
                    <a:gd name="T7" fmla="*/ 195 h 836"/>
                    <a:gd name="T8" fmla="*/ 748 w 550"/>
                    <a:gd name="T9" fmla="*/ 207 h 836"/>
                    <a:gd name="T10" fmla="*/ 705 w 550"/>
                    <a:gd name="T11" fmla="*/ 163 h 836"/>
                    <a:gd name="T12" fmla="*/ 748 w 550"/>
                    <a:gd name="T13" fmla="*/ 117 h 836"/>
                    <a:gd name="T14" fmla="*/ 777 w 550"/>
                    <a:gd name="T15" fmla="*/ 129 h 836"/>
                    <a:gd name="T16" fmla="*/ 804 w 550"/>
                    <a:gd name="T17" fmla="*/ 133 h 836"/>
                    <a:gd name="T18" fmla="*/ 808 w 550"/>
                    <a:gd name="T19" fmla="*/ 130 h 836"/>
                    <a:gd name="T20" fmla="*/ 808 w 550"/>
                    <a:gd name="T21" fmla="*/ 120 h 836"/>
                    <a:gd name="T22" fmla="*/ 808 w 550"/>
                    <a:gd name="T23" fmla="*/ 0 h 836"/>
                    <a:gd name="T24" fmla="*/ 0 w 550"/>
                    <a:gd name="T25" fmla="*/ 806 h 836"/>
                    <a:gd name="T26" fmla="*/ 109 w 550"/>
                    <a:gd name="T27" fmla="*/ 1209 h 836"/>
                    <a:gd name="T28" fmla="*/ 225 w 550"/>
                    <a:gd name="T29" fmla="*/ 1143 h 836"/>
                    <a:gd name="T30" fmla="*/ 232 w 550"/>
                    <a:gd name="T31" fmla="*/ 1166 h 836"/>
                    <a:gd name="T32" fmla="*/ 237 w 550"/>
                    <a:gd name="T33" fmla="*/ 1197 h 836"/>
                    <a:gd name="T34" fmla="*/ 297 w 550"/>
                    <a:gd name="T35" fmla="*/ 1212 h 836"/>
                    <a:gd name="T36" fmla="*/ 314 w 550"/>
                    <a:gd name="T37" fmla="*/ 1152 h 836"/>
                    <a:gd name="T38" fmla="*/ 291 w 550"/>
                    <a:gd name="T39" fmla="*/ 1133 h 836"/>
                    <a:gd name="T40" fmla="*/ 291 w 550"/>
                    <a:gd name="T41" fmla="*/ 1133 h 836"/>
                    <a:gd name="T42" fmla="*/ 273 w 550"/>
                    <a:gd name="T43" fmla="*/ 1115 h 836"/>
                    <a:gd name="T44" fmla="*/ 391 w 550"/>
                    <a:gd name="T45" fmla="*/ 1046 h 836"/>
                    <a:gd name="T46" fmla="*/ 326 w 550"/>
                    <a:gd name="T47" fmla="*/ 806 h 836"/>
                    <a:gd name="T48" fmla="*/ 808 w 550"/>
                    <a:gd name="T49" fmla="*/ 325 h 836"/>
                    <a:gd name="T50" fmla="*/ 808 w 550"/>
                    <a:gd name="T51" fmla="*/ 210 h 836"/>
                    <a:gd name="T52" fmla="*/ 808 w 550"/>
                    <a:gd name="T53" fmla="*/ 193 h 8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50"/>
                    <a:gd name="T82" fmla="*/ 0 h 836"/>
                    <a:gd name="T83" fmla="*/ 550 w 550"/>
                    <a:gd name="T84" fmla="*/ 836 h 8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50" h="836">
                      <a:moveTo>
                        <a:pt x="550" y="132"/>
                      </a:moveTo>
                      <a:cubicBezTo>
                        <a:pt x="549" y="131"/>
                        <a:pt x="548" y="131"/>
                        <a:pt x="547" y="130"/>
                      </a:cubicBezTo>
                      <a:cubicBezTo>
                        <a:pt x="540" y="127"/>
                        <a:pt x="533" y="129"/>
                        <a:pt x="529" y="133"/>
                      </a:cubicBezTo>
                      <a:cubicBezTo>
                        <a:pt x="529" y="133"/>
                        <a:pt x="529" y="133"/>
                        <a:pt x="529" y="133"/>
                      </a:cubicBezTo>
                      <a:cubicBezTo>
                        <a:pt x="523" y="138"/>
                        <a:pt x="517" y="141"/>
                        <a:pt x="509" y="141"/>
                      </a:cubicBezTo>
                      <a:cubicBezTo>
                        <a:pt x="493" y="141"/>
                        <a:pt x="480" y="127"/>
                        <a:pt x="480" y="111"/>
                      </a:cubicBezTo>
                      <a:cubicBezTo>
                        <a:pt x="480" y="94"/>
                        <a:pt x="493" y="80"/>
                        <a:pt x="509" y="80"/>
                      </a:cubicBezTo>
                      <a:cubicBezTo>
                        <a:pt x="517" y="80"/>
                        <a:pt x="524" y="83"/>
                        <a:pt x="529" y="88"/>
                      </a:cubicBezTo>
                      <a:cubicBezTo>
                        <a:pt x="533" y="93"/>
                        <a:pt x="540" y="94"/>
                        <a:pt x="547" y="91"/>
                      </a:cubicBezTo>
                      <a:cubicBezTo>
                        <a:pt x="548" y="91"/>
                        <a:pt x="549" y="90"/>
                        <a:pt x="550" y="89"/>
                      </a:cubicBezTo>
                      <a:cubicBezTo>
                        <a:pt x="550" y="82"/>
                        <a:pt x="550" y="82"/>
                        <a:pt x="550" y="82"/>
                      </a:cubicBezTo>
                      <a:cubicBezTo>
                        <a:pt x="550" y="0"/>
                        <a:pt x="550" y="0"/>
                        <a:pt x="550" y="0"/>
                      </a:cubicBezTo>
                      <a:cubicBezTo>
                        <a:pt x="246" y="0"/>
                        <a:pt x="0" y="246"/>
                        <a:pt x="0" y="550"/>
                      </a:cubicBezTo>
                      <a:cubicBezTo>
                        <a:pt x="0" y="651"/>
                        <a:pt x="27" y="745"/>
                        <a:pt x="74" y="825"/>
                      </a:cubicBezTo>
                      <a:cubicBezTo>
                        <a:pt x="153" y="780"/>
                        <a:pt x="153" y="780"/>
                        <a:pt x="153" y="780"/>
                      </a:cubicBezTo>
                      <a:cubicBezTo>
                        <a:pt x="158" y="784"/>
                        <a:pt x="160" y="791"/>
                        <a:pt x="158" y="796"/>
                      </a:cubicBezTo>
                      <a:cubicBezTo>
                        <a:pt x="157" y="803"/>
                        <a:pt x="158" y="810"/>
                        <a:pt x="161" y="817"/>
                      </a:cubicBezTo>
                      <a:cubicBezTo>
                        <a:pt x="170" y="831"/>
                        <a:pt x="188" y="836"/>
                        <a:pt x="202" y="827"/>
                      </a:cubicBezTo>
                      <a:cubicBezTo>
                        <a:pt x="217" y="819"/>
                        <a:pt x="222" y="801"/>
                        <a:pt x="214" y="786"/>
                      </a:cubicBezTo>
                      <a:cubicBezTo>
                        <a:pt x="210" y="780"/>
                        <a:pt x="204" y="776"/>
                        <a:pt x="198" y="773"/>
                      </a:cubicBezTo>
                      <a:cubicBezTo>
                        <a:pt x="198" y="773"/>
                        <a:pt x="198" y="773"/>
                        <a:pt x="198" y="773"/>
                      </a:cubicBezTo>
                      <a:cubicBezTo>
                        <a:pt x="192" y="772"/>
                        <a:pt x="187" y="767"/>
                        <a:pt x="186" y="761"/>
                      </a:cubicBezTo>
                      <a:cubicBezTo>
                        <a:pt x="266" y="714"/>
                        <a:pt x="266" y="714"/>
                        <a:pt x="266" y="714"/>
                      </a:cubicBezTo>
                      <a:cubicBezTo>
                        <a:pt x="238" y="666"/>
                        <a:pt x="222" y="610"/>
                        <a:pt x="222" y="550"/>
                      </a:cubicBezTo>
                      <a:cubicBezTo>
                        <a:pt x="222" y="369"/>
                        <a:pt x="369" y="222"/>
                        <a:pt x="550" y="222"/>
                      </a:cubicBezTo>
                      <a:cubicBezTo>
                        <a:pt x="550" y="143"/>
                        <a:pt x="550" y="143"/>
                        <a:pt x="550" y="143"/>
                      </a:cubicBezTo>
                      <a:lnTo>
                        <a:pt x="550" y="132"/>
                      </a:lnTo>
                      <a:close/>
                    </a:path>
                  </a:pathLst>
                </a:custGeom>
                <a:solidFill>
                  <a:srgbClr val="D1D1D1"/>
                </a:solidFill>
                <a:ln w="12700">
                  <a:solidFill>
                    <a:srgbClr val="FFFFFF"/>
                  </a:solidFill>
                  <a:round/>
                  <a:headEnd/>
                  <a:tailEnd/>
                </a:ln>
              </p:spPr>
              <p:txBody>
                <a:bodyPr/>
                <a:lstStyle/>
                <a:p>
                  <a:endParaRPr lang="tr-TR"/>
                </a:p>
              </p:txBody>
            </p:sp>
            <p:sp>
              <p:nvSpPr>
                <p:cNvPr id="128031" name="Freeform 16"/>
                <p:cNvSpPr>
                  <a:spLocks/>
                </p:cNvSpPr>
                <p:nvPr/>
              </p:nvSpPr>
              <p:spPr bwMode="gray">
                <a:xfrm>
                  <a:off x="2764" y="1387"/>
                  <a:ext cx="912" cy="1210"/>
                </a:xfrm>
                <a:custGeom>
                  <a:avLst/>
                  <a:gdLst>
                    <a:gd name="T0" fmla="*/ 103 w 621"/>
                    <a:gd name="T1" fmla="*/ 0 h 826"/>
                    <a:gd name="T2" fmla="*/ 103 w 621"/>
                    <a:gd name="T3" fmla="*/ 120 h 826"/>
                    <a:gd name="T4" fmla="*/ 103 w 621"/>
                    <a:gd name="T5" fmla="*/ 130 h 826"/>
                    <a:gd name="T6" fmla="*/ 98 w 621"/>
                    <a:gd name="T7" fmla="*/ 133 h 826"/>
                    <a:gd name="T8" fmla="*/ 72 w 621"/>
                    <a:gd name="T9" fmla="*/ 129 h 826"/>
                    <a:gd name="T10" fmla="*/ 43 w 621"/>
                    <a:gd name="T11" fmla="*/ 117 h 826"/>
                    <a:gd name="T12" fmla="*/ 0 w 621"/>
                    <a:gd name="T13" fmla="*/ 163 h 826"/>
                    <a:gd name="T14" fmla="*/ 43 w 621"/>
                    <a:gd name="T15" fmla="*/ 207 h 826"/>
                    <a:gd name="T16" fmla="*/ 72 w 621"/>
                    <a:gd name="T17" fmla="*/ 195 h 826"/>
                    <a:gd name="T18" fmla="*/ 72 w 621"/>
                    <a:gd name="T19" fmla="*/ 195 h 826"/>
                    <a:gd name="T20" fmla="*/ 98 w 621"/>
                    <a:gd name="T21" fmla="*/ 190 h 826"/>
                    <a:gd name="T22" fmla="*/ 103 w 621"/>
                    <a:gd name="T23" fmla="*/ 193 h 826"/>
                    <a:gd name="T24" fmla="*/ 103 w 621"/>
                    <a:gd name="T25" fmla="*/ 209 h 826"/>
                    <a:gd name="T26" fmla="*/ 103 w 621"/>
                    <a:gd name="T27" fmla="*/ 325 h 826"/>
                    <a:gd name="T28" fmla="*/ 103 w 621"/>
                    <a:gd name="T29" fmla="*/ 325 h 826"/>
                    <a:gd name="T30" fmla="*/ 585 w 621"/>
                    <a:gd name="T31" fmla="*/ 806 h 826"/>
                    <a:gd name="T32" fmla="*/ 520 w 621"/>
                    <a:gd name="T33" fmla="*/ 1046 h 826"/>
                    <a:gd name="T34" fmla="*/ 636 w 621"/>
                    <a:gd name="T35" fmla="*/ 1112 h 826"/>
                    <a:gd name="T36" fmla="*/ 640 w 621"/>
                    <a:gd name="T37" fmla="*/ 1110 h 826"/>
                    <a:gd name="T38" fmla="*/ 651 w 621"/>
                    <a:gd name="T39" fmla="*/ 1084 h 826"/>
                    <a:gd name="T40" fmla="*/ 651 w 621"/>
                    <a:gd name="T41" fmla="*/ 1084 h 826"/>
                    <a:gd name="T42" fmla="*/ 655 w 621"/>
                    <a:gd name="T43" fmla="*/ 1055 h 826"/>
                    <a:gd name="T44" fmla="*/ 715 w 621"/>
                    <a:gd name="T45" fmla="*/ 1039 h 826"/>
                    <a:gd name="T46" fmla="*/ 731 w 621"/>
                    <a:gd name="T47" fmla="*/ 1099 h 826"/>
                    <a:gd name="T48" fmla="*/ 708 w 621"/>
                    <a:gd name="T49" fmla="*/ 1118 h 826"/>
                    <a:gd name="T50" fmla="*/ 690 w 621"/>
                    <a:gd name="T51" fmla="*/ 1138 h 826"/>
                    <a:gd name="T52" fmla="*/ 690 w 621"/>
                    <a:gd name="T53" fmla="*/ 1144 h 826"/>
                    <a:gd name="T54" fmla="*/ 803 w 621"/>
                    <a:gd name="T55" fmla="*/ 1210 h 826"/>
                    <a:gd name="T56" fmla="*/ 912 w 621"/>
                    <a:gd name="T57" fmla="*/ 806 h 826"/>
                    <a:gd name="T58" fmla="*/ 103 w 621"/>
                    <a:gd name="T59" fmla="*/ 0 h 8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21"/>
                    <a:gd name="T91" fmla="*/ 0 h 826"/>
                    <a:gd name="T92" fmla="*/ 621 w 621"/>
                    <a:gd name="T93" fmla="*/ 826 h 8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21" h="826">
                      <a:moveTo>
                        <a:pt x="70" y="0"/>
                      </a:moveTo>
                      <a:cubicBezTo>
                        <a:pt x="70" y="82"/>
                        <a:pt x="70" y="82"/>
                        <a:pt x="70" y="82"/>
                      </a:cubicBezTo>
                      <a:cubicBezTo>
                        <a:pt x="70" y="89"/>
                        <a:pt x="70" y="89"/>
                        <a:pt x="70" y="89"/>
                      </a:cubicBezTo>
                      <a:cubicBezTo>
                        <a:pt x="69" y="90"/>
                        <a:pt x="68" y="91"/>
                        <a:pt x="67" y="91"/>
                      </a:cubicBezTo>
                      <a:cubicBezTo>
                        <a:pt x="60" y="94"/>
                        <a:pt x="53" y="93"/>
                        <a:pt x="49" y="88"/>
                      </a:cubicBezTo>
                      <a:cubicBezTo>
                        <a:pt x="44" y="83"/>
                        <a:pt x="37" y="80"/>
                        <a:pt x="29" y="80"/>
                      </a:cubicBezTo>
                      <a:cubicBezTo>
                        <a:pt x="13" y="80"/>
                        <a:pt x="0" y="94"/>
                        <a:pt x="0" y="111"/>
                      </a:cubicBezTo>
                      <a:cubicBezTo>
                        <a:pt x="0" y="127"/>
                        <a:pt x="13" y="141"/>
                        <a:pt x="29" y="141"/>
                      </a:cubicBezTo>
                      <a:cubicBezTo>
                        <a:pt x="37" y="141"/>
                        <a:pt x="43" y="138"/>
                        <a:pt x="49" y="133"/>
                      </a:cubicBezTo>
                      <a:cubicBezTo>
                        <a:pt x="49" y="133"/>
                        <a:pt x="49" y="133"/>
                        <a:pt x="49" y="133"/>
                      </a:cubicBezTo>
                      <a:cubicBezTo>
                        <a:pt x="53" y="129"/>
                        <a:pt x="60" y="127"/>
                        <a:pt x="67" y="130"/>
                      </a:cubicBezTo>
                      <a:cubicBezTo>
                        <a:pt x="68" y="131"/>
                        <a:pt x="69" y="131"/>
                        <a:pt x="70" y="132"/>
                      </a:cubicBezTo>
                      <a:cubicBezTo>
                        <a:pt x="70" y="143"/>
                        <a:pt x="70" y="143"/>
                        <a:pt x="70" y="143"/>
                      </a:cubicBezTo>
                      <a:cubicBezTo>
                        <a:pt x="70" y="222"/>
                        <a:pt x="70" y="222"/>
                        <a:pt x="70" y="222"/>
                      </a:cubicBezTo>
                      <a:cubicBezTo>
                        <a:pt x="70" y="222"/>
                        <a:pt x="70" y="222"/>
                        <a:pt x="70" y="222"/>
                      </a:cubicBezTo>
                      <a:cubicBezTo>
                        <a:pt x="252" y="222"/>
                        <a:pt x="398" y="369"/>
                        <a:pt x="398" y="550"/>
                      </a:cubicBezTo>
                      <a:cubicBezTo>
                        <a:pt x="398" y="610"/>
                        <a:pt x="382" y="666"/>
                        <a:pt x="354" y="714"/>
                      </a:cubicBezTo>
                      <a:cubicBezTo>
                        <a:pt x="433" y="759"/>
                        <a:pt x="433" y="759"/>
                        <a:pt x="433" y="759"/>
                      </a:cubicBezTo>
                      <a:cubicBezTo>
                        <a:pt x="434" y="759"/>
                        <a:pt x="435" y="758"/>
                        <a:pt x="436" y="758"/>
                      </a:cubicBezTo>
                      <a:cubicBezTo>
                        <a:pt x="442" y="753"/>
                        <a:pt x="445" y="746"/>
                        <a:pt x="443" y="740"/>
                      </a:cubicBezTo>
                      <a:cubicBezTo>
                        <a:pt x="443" y="740"/>
                        <a:pt x="443" y="740"/>
                        <a:pt x="443" y="740"/>
                      </a:cubicBezTo>
                      <a:cubicBezTo>
                        <a:pt x="441" y="733"/>
                        <a:pt x="442" y="726"/>
                        <a:pt x="446" y="720"/>
                      </a:cubicBezTo>
                      <a:cubicBezTo>
                        <a:pt x="454" y="705"/>
                        <a:pt x="472" y="701"/>
                        <a:pt x="487" y="709"/>
                      </a:cubicBezTo>
                      <a:cubicBezTo>
                        <a:pt x="501" y="717"/>
                        <a:pt x="506" y="736"/>
                        <a:pt x="498" y="750"/>
                      </a:cubicBezTo>
                      <a:cubicBezTo>
                        <a:pt x="494" y="756"/>
                        <a:pt x="489" y="761"/>
                        <a:pt x="482" y="763"/>
                      </a:cubicBezTo>
                      <a:cubicBezTo>
                        <a:pt x="476" y="764"/>
                        <a:pt x="471" y="770"/>
                        <a:pt x="470" y="777"/>
                      </a:cubicBezTo>
                      <a:cubicBezTo>
                        <a:pt x="470" y="778"/>
                        <a:pt x="470" y="780"/>
                        <a:pt x="470" y="781"/>
                      </a:cubicBezTo>
                      <a:cubicBezTo>
                        <a:pt x="547" y="826"/>
                        <a:pt x="547" y="826"/>
                        <a:pt x="547" y="826"/>
                      </a:cubicBezTo>
                      <a:cubicBezTo>
                        <a:pt x="594" y="745"/>
                        <a:pt x="621" y="651"/>
                        <a:pt x="621" y="550"/>
                      </a:cubicBezTo>
                      <a:cubicBezTo>
                        <a:pt x="621" y="246"/>
                        <a:pt x="374" y="0"/>
                        <a:pt x="70" y="0"/>
                      </a:cubicBezTo>
                      <a:close/>
                    </a:path>
                  </a:pathLst>
                </a:custGeom>
                <a:solidFill>
                  <a:srgbClr val="D1D1D1"/>
                </a:solidFill>
                <a:ln w="12700">
                  <a:solidFill>
                    <a:srgbClr val="FFFFFF"/>
                  </a:solidFill>
                  <a:round/>
                  <a:headEnd/>
                  <a:tailEnd/>
                </a:ln>
              </p:spPr>
              <p:txBody>
                <a:bodyPr/>
                <a:lstStyle/>
                <a:p>
                  <a:endParaRPr lang="tr-TR"/>
                </a:p>
              </p:txBody>
            </p:sp>
            <p:sp>
              <p:nvSpPr>
                <p:cNvPr id="128032" name="Freeform 17"/>
                <p:cNvSpPr>
                  <a:spLocks/>
                </p:cNvSpPr>
                <p:nvPr/>
              </p:nvSpPr>
              <p:spPr bwMode="gray">
                <a:xfrm>
                  <a:off x="2169" y="2414"/>
                  <a:ext cx="1397" cy="587"/>
                </a:xfrm>
                <a:custGeom>
                  <a:avLst/>
                  <a:gdLst>
                    <a:gd name="T0" fmla="*/ 1284 w 953"/>
                    <a:gd name="T1" fmla="*/ 117 h 400"/>
                    <a:gd name="T2" fmla="*/ 1284 w 953"/>
                    <a:gd name="T3" fmla="*/ 112 h 400"/>
                    <a:gd name="T4" fmla="*/ 1302 w 953"/>
                    <a:gd name="T5" fmla="*/ 91 h 400"/>
                    <a:gd name="T6" fmla="*/ 1325 w 953"/>
                    <a:gd name="T7" fmla="*/ 72 h 400"/>
                    <a:gd name="T8" fmla="*/ 1309 w 953"/>
                    <a:gd name="T9" fmla="*/ 12 h 400"/>
                    <a:gd name="T10" fmla="*/ 1249 w 953"/>
                    <a:gd name="T11" fmla="*/ 28 h 400"/>
                    <a:gd name="T12" fmla="*/ 1245 w 953"/>
                    <a:gd name="T13" fmla="*/ 57 h 400"/>
                    <a:gd name="T14" fmla="*/ 1245 w 953"/>
                    <a:gd name="T15" fmla="*/ 57 h 400"/>
                    <a:gd name="T16" fmla="*/ 1234 w 953"/>
                    <a:gd name="T17" fmla="*/ 84 h 400"/>
                    <a:gd name="T18" fmla="*/ 1230 w 953"/>
                    <a:gd name="T19" fmla="*/ 85 h 400"/>
                    <a:gd name="T20" fmla="*/ 1114 w 953"/>
                    <a:gd name="T21" fmla="*/ 19 h 400"/>
                    <a:gd name="T22" fmla="*/ 698 w 953"/>
                    <a:gd name="T23" fmla="*/ 260 h 400"/>
                    <a:gd name="T24" fmla="*/ 281 w 953"/>
                    <a:gd name="T25" fmla="*/ 19 h 400"/>
                    <a:gd name="T26" fmla="*/ 164 w 953"/>
                    <a:gd name="T27" fmla="*/ 88 h 400"/>
                    <a:gd name="T28" fmla="*/ 182 w 953"/>
                    <a:gd name="T29" fmla="*/ 106 h 400"/>
                    <a:gd name="T30" fmla="*/ 182 w 953"/>
                    <a:gd name="T31" fmla="*/ 106 h 400"/>
                    <a:gd name="T32" fmla="*/ 205 w 953"/>
                    <a:gd name="T33" fmla="*/ 125 h 400"/>
                    <a:gd name="T34" fmla="*/ 188 w 953"/>
                    <a:gd name="T35" fmla="*/ 185 h 400"/>
                    <a:gd name="T36" fmla="*/ 128 w 953"/>
                    <a:gd name="T37" fmla="*/ 170 h 400"/>
                    <a:gd name="T38" fmla="*/ 123 w 953"/>
                    <a:gd name="T39" fmla="*/ 139 h 400"/>
                    <a:gd name="T40" fmla="*/ 116 w 953"/>
                    <a:gd name="T41" fmla="*/ 116 h 400"/>
                    <a:gd name="T42" fmla="*/ 0 w 953"/>
                    <a:gd name="T43" fmla="*/ 182 h 400"/>
                    <a:gd name="T44" fmla="*/ 698 w 953"/>
                    <a:gd name="T45" fmla="*/ 587 h 400"/>
                    <a:gd name="T46" fmla="*/ 1397 w 953"/>
                    <a:gd name="T47" fmla="*/ 183 h 400"/>
                    <a:gd name="T48" fmla="*/ 1284 w 953"/>
                    <a:gd name="T49" fmla="*/ 117 h 4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53"/>
                    <a:gd name="T76" fmla="*/ 0 h 400"/>
                    <a:gd name="T77" fmla="*/ 953 w 953"/>
                    <a:gd name="T78" fmla="*/ 400 h 4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53" h="400">
                      <a:moveTo>
                        <a:pt x="876" y="80"/>
                      </a:moveTo>
                      <a:cubicBezTo>
                        <a:pt x="876" y="79"/>
                        <a:pt x="876" y="77"/>
                        <a:pt x="876" y="76"/>
                      </a:cubicBezTo>
                      <a:cubicBezTo>
                        <a:pt x="877" y="69"/>
                        <a:pt x="882" y="63"/>
                        <a:pt x="888" y="62"/>
                      </a:cubicBezTo>
                      <a:cubicBezTo>
                        <a:pt x="895" y="60"/>
                        <a:pt x="900" y="55"/>
                        <a:pt x="904" y="49"/>
                      </a:cubicBezTo>
                      <a:cubicBezTo>
                        <a:pt x="912" y="35"/>
                        <a:pt x="907" y="16"/>
                        <a:pt x="893" y="8"/>
                      </a:cubicBezTo>
                      <a:cubicBezTo>
                        <a:pt x="878" y="0"/>
                        <a:pt x="860" y="4"/>
                        <a:pt x="852" y="19"/>
                      </a:cubicBezTo>
                      <a:cubicBezTo>
                        <a:pt x="848" y="25"/>
                        <a:pt x="847" y="32"/>
                        <a:pt x="849" y="39"/>
                      </a:cubicBezTo>
                      <a:cubicBezTo>
                        <a:pt x="849" y="39"/>
                        <a:pt x="849" y="39"/>
                        <a:pt x="849" y="39"/>
                      </a:cubicBezTo>
                      <a:cubicBezTo>
                        <a:pt x="851" y="45"/>
                        <a:pt x="848" y="52"/>
                        <a:pt x="842" y="57"/>
                      </a:cubicBezTo>
                      <a:cubicBezTo>
                        <a:pt x="841" y="57"/>
                        <a:pt x="840" y="58"/>
                        <a:pt x="839" y="58"/>
                      </a:cubicBezTo>
                      <a:cubicBezTo>
                        <a:pt x="760" y="13"/>
                        <a:pt x="760" y="13"/>
                        <a:pt x="760" y="13"/>
                      </a:cubicBezTo>
                      <a:cubicBezTo>
                        <a:pt x="704" y="111"/>
                        <a:pt x="598" y="177"/>
                        <a:pt x="476" y="177"/>
                      </a:cubicBezTo>
                      <a:cubicBezTo>
                        <a:pt x="355" y="177"/>
                        <a:pt x="249" y="111"/>
                        <a:pt x="192" y="13"/>
                      </a:cubicBezTo>
                      <a:cubicBezTo>
                        <a:pt x="112" y="60"/>
                        <a:pt x="112" y="60"/>
                        <a:pt x="112" y="60"/>
                      </a:cubicBezTo>
                      <a:cubicBezTo>
                        <a:pt x="113" y="66"/>
                        <a:pt x="118" y="71"/>
                        <a:pt x="124" y="72"/>
                      </a:cubicBezTo>
                      <a:cubicBezTo>
                        <a:pt x="124" y="72"/>
                        <a:pt x="124" y="72"/>
                        <a:pt x="124" y="72"/>
                      </a:cubicBezTo>
                      <a:cubicBezTo>
                        <a:pt x="130" y="75"/>
                        <a:pt x="136" y="79"/>
                        <a:pt x="140" y="85"/>
                      </a:cubicBezTo>
                      <a:cubicBezTo>
                        <a:pt x="148" y="100"/>
                        <a:pt x="143" y="118"/>
                        <a:pt x="128" y="126"/>
                      </a:cubicBezTo>
                      <a:cubicBezTo>
                        <a:pt x="114" y="135"/>
                        <a:pt x="96" y="130"/>
                        <a:pt x="87" y="116"/>
                      </a:cubicBezTo>
                      <a:cubicBezTo>
                        <a:pt x="84" y="109"/>
                        <a:pt x="83" y="102"/>
                        <a:pt x="84" y="95"/>
                      </a:cubicBezTo>
                      <a:cubicBezTo>
                        <a:pt x="86" y="90"/>
                        <a:pt x="84" y="83"/>
                        <a:pt x="79" y="79"/>
                      </a:cubicBezTo>
                      <a:cubicBezTo>
                        <a:pt x="0" y="124"/>
                        <a:pt x="0" y="124"/>
                        <a:pt x="0" y="124"/>
                      </a:cubicBezTo>
                      <a:cubicBezTo>
                        <a:pt x="95" y="289"/>
                        <a:pt x="273" y="400"/>
                        <a:pt x="476" y="400"/>
                      </a:cubicBezTo>
                      <a:cubicBezTo>
                        <a:pt x="680" y="400"/>
                        <a:pt x="858" y="289"/>
                        <a:pt x="953" y="125"/>
                      </a:cubicBezTo>
                      <a:lnTo>
                        <a:pt x="876" y="80"/>
                      </a:lnTo>
                      <a:close/>
                    </a:path>
                  </a:pathLst>
                </a:custGeom>
                <a:solidFill>
                  <a:srgbClr val="D1D1D1"/>
                </a:solidFill>
                <a:ln w="12700">
                  <a:solidFill>
                    <a:srgbClr val="FFFFFF"/>
                  </a:solidFill>
                  <a:round/>
                  <a:headEnd/>
                  <a:tailEnd/>
                </a:ln>
              </p:spPr>
              <p:txBody>
                <a:bodyPr/>
                <a:lstStyle/>
                <a:p>
                  <a:endParaRPr lang="tr-TR"/>
                </a:p>
              </p:txBody>
            </p:sp>
          </p:grpSp>
        </p:grpSp>
        <p:sp>
          <p:nvSpPr>
            <p:cNvPr id="128027" name="Oval 18"/>
            <p:cNvSpPr>
              <a:spLocks noChangeArrowheads="1"/>
            </p:cNvSpPr>
            <p:nvPr/>
          </p:nvSpPr>
          <p:spPr bwMode="auto">
            <a:xfrm>
              <a:off x="1460" y="1637"/>
              <a:ext cx="345" cy="344"/>
            </a:xfrm>
            <a:prstGeom prst="ellipse">
              <a:avLst/>
            </a:prstGeom>
            <a:gradFill rotWithShape="1">
              <a:gsLst>
                <a:gs pos="0">
                  <a:srgbClr val="DDDDDD"/>
                </a:gs>
                <a:gs pos="100000">
                  <a:srgbClr val="F8F8F8"/>
                </a:gs>
              </a:gsLst>
              <a:lin ang="5400000" scaled="1"/>
            </a:gradFill>
            <a:ln w="12700" algn="ctr">
              <a:solidFill>
                <a:schemeClr val="bg1"/>
              </a:solidFill>
              <a:round/>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tr-TR" altLang="tr-TR" sz="3800" noProof="1">
                <a:solidFill>
                  <a:srgbClr val="000000"/>
                </a:solidFill>
              </a:endParaRPr>
            </a:p>
          </p:txBody>
        </p:sp>
      </p:grpSp>
      <p:sp>
        <p:nvSpPr>
          <p:cNvPr id="128007" name="Text Box 45"/>
          <p:cNvSpPr txBox="1">
            <a:spLocks noChangeArrowheads="1"/>
          </p:cNvSpPr>
          <p:nvPr/>
        </p:nvSpPr>
        <p:spPr bwMode="auto">
          <a:xfrm>
            <a:off x="828675" y="2162175"/>
            <a:ext cx="5508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pPr>
            <a:r>
              <a:rPr lang="tr-TR" altLang="tr-TR" sz="1400" noProof="1">
                <a:solidFill>
                  <a:srgbClr val="333333"/>
                </a:solidFill>
              </a:rPr>
              <a:t>Tanım</a:t>
            </a:r>
          </a:p>
        </p:txBody>
      </p:sp>
      <p:sp>
        <p:nvSpPr>
          <p:cNvPr id="23"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STRES TANIMI </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15</a:t>
            </a:fld>
            <a:endParaRPr lang="tr-TR"/>
          </a:p>
        </p:txBody>
      </p:sp>
    </p:spTree>
    <p:extLst>
      <p:ext uri="{BB962C8B-B14F-4D97-AF65-F5344CB8AC3E}">
        <p14:creationId xmlns:p14="http://schemas.microsoft.com/office/powerpoint/2010/main" val="2124550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1030900" y="798784"/>
            <a:ext cx="7341828" cy="5591911"/>
          </a:xfrm>
          <a:prstGeom prst="rect">
            <a:avLst/>
          </a:prstGeom>
        </p:spPr>
      </p:pic>
    </p:spTree>
    <p:extLst>
      <p:ext uri="{BB962C8B-B14F-4D97-AF65-F5344CB8AC3E}">
        <p14:creationId xmlns:p14="http://schemas.microsoft.com/office/powerpoint/2010/main" val="10412306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4" name="Rechteck 4"/>
          <p:cNvSpPr>
            <a:spLocks noChangeArrowheads="1"/>
          </p:cNvSpPr>
          <p:nvPr/>
        </p:nvSpPr>
        <p:spPr bwMode="auto">
          <a:xfrm>
            <a:off x="172005" y="3366901"/>
            <a:ext cx="8782476" cy="2921887"/>
          </a:xfrm>
          <a:prstGeom prst="rect">
            <a:avLst/>
          </a:prstGeom>
          <a:noFill/>
          <a:ln w="9525" algn="ctr">
            <a:noFill/>
            <a:round/>
            <a:headEnd/>
            <a:tailEnd/>
          </a:ln>
        </p:spPr>
        <p:txBody>
          <a:bodyPr wrap="none" anchor="ctr"/>
          <a:lstStyle/>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Stress </a:t>
            </a:r>
          </a:p>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Fiziksel Etkileri</a:t>
            </a:r>
          </a:p>
        </p:txBody>
      </p:sp>
      <p:grpSp>
        <p:nvGrpSpPr>
          <p:cNvPr id="130053" name="Grup 1"/>
          <p:cNvGrpSpPr>
            <a:grpSpLocks/>
          </p:cNvGrpSpPr>
          <p:nvPr/>
        </p:nvGrpSpPr>
        <p:grpSpPr bwMode="auto">
          <a:xfrm>
            <a:off x="690563" y="1066800"/>
            <a:ext cx="7829550" cy="2168525"/>
            <a:chOff x="691330" y="1066799"/>
            <a:chExt cx="7829575" cy="2168933"/>
          </a:xfrm>
        </p:grpSpPr>
        <p:pic>
          <p:nvPicPr>
            <p:cNvPr id="130054" name="Picture 2" descr="D:\DOKTOR\1-DRUZ\1-EĞİTİM KURUMU\1. İstanbuluzman\2-RESİMLER\Tıbbi\Organlarımız\cardiology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30" y="1066799"/>
              <a:ext cx="21240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5" name="Picture 3" descr="D:\DOKTOR\1-DRUZ\1-EĞİTİM KURUMU\1. İstanbuluzman\2-RESİMLER\Biyoloji\biolog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22" y="1066799"/>
              <a:ext cx="199748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6" name="Picture 4" descr="D:\DOKTOR\1-DRUZ\1-EĞİTİM KURUMU\1. İstanbuluzman\2-RESİMLER\z.Diğer\anim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379" y="1066799"/>
              <a:ext cx="2095501" cy="216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7" name="Picture 5" descr="D:\DOKTOR\1-DRUZ\1-EĞİTİM KURUMU\1. İstanbuluzman\2-RESİMLER\z.Diğer\stumbleupon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8730" y="1066799"/>
              <a:ext cx="183279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Slayt Numarası Yer Tutucusu 2"/>
          <p:cNvSpPr>
            <a:spLocks noGrp="1"/>
          </p:cNvSpPr>
          <p:nvPr>
            <p:ph type="sldNum" sz="quarter" idx="12"/>
          </p:nvPr>
        </p:nvSpPr>
        <p:spPr/>
        <p:txBody>
          <a:bodyPr/>
          <a:lstStyle/>
          <a:p>
            <a:fld id="{A427530A-A503-4F46-BAEC-AA74D2EFDD5B}" type="slidenum">
              <a:rPr lang="tr-TR" smtClean="0"/>
              <a:t>17</a:t>
            </a:fld>
            <a:endParaRPr lang="tr-TR"/>
          </a:p>
        </p:txBody>
      </p:sp>
    </p:spTree>
    <p:extLst>
      <p:ext uri="{BB962C8B-B14F-4D97-AF65-F5344CB8AC3E}">
        <p14:creationId xmlns:p14="http://schemas.microsoft.com/office/powerpoint/2010/main" val="78501878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reeform 2"/>
          <p:cNvSpPr>
            <a:spLocks/>
          </p:cNvSpPr>
          <p:nvPr/>
        </p:nvSpPr>
        <p:spPr bwMode="auto">
          <a:xfrm>
            <a:off x="412750" y="1546225"/>
            <a:ext cx="2244725" cy="3825875"/>
          </a:xfrm>
          <a:custGeom>
            <a:avLst/>
            <a:gdLst>
              <a:gd name="T0" fmla="*/ 0 w 1414"/>
              <a:gd name="T1" fmla="*/ 1120775 h 2410"/>
              <a:gd name="T2" fmla="*/ 649288 w 1414"/>
              <a:gd name="T3" fmla="*/ 0 h 2410"/>
              <a:gd name="T4" fmla="*/ 2244725 w 1414"/>
              <a:gd name="T5" fmla="*/ 3175 h 2410"/>
              <a:gd name="T6" fmla="*/ 2239963 w 1414"/>
              <a:gd name="T7" fmla="*/ 3825875 h 2410"/>
              <a:gd name="T8" fmla="*/ 0 w 1414"/>
              <a:gd name="T9" fmla="*/ 1120775 h 2410"/>
              <a:gd name="T10" fmla="*/ 0 60000 65536"/>
              <a:gd name="T11" fmla="*/ 0 60000 65536"/>
              <a:gd name="T12" fmla="*/ 0 60000 65536"/>
              <a:gd name="T13" fmla="*/ 0 60000 65536"/>
              <a:gd name="T14" fmla="*/ 0 60000 65536"/>
              <a:gd name="T15" fmla="*/ 0 w 1414"/>
              <a:gd name="T16" fmla="*/ 0 h 2410"/>
              <a:gd name="T17" fmla="*/ 1414 w 1414"/>
              <a:gd name="T18" fmla="*/ 2410 h 2410"/>
            </a:gdLst>
            <a:ahLst/>
            <a:cxnLst>
              <a:cxn ang="T10">
                <a:pos x="T0" y="T1"/>
              </a:cxn>
              <a:cxn ang="T11">
                <a:pos x="T2" y="T3"/>
              </a:cxn>
              <a:cxn ang="T12">
                <a:pos x="T4" y="T5"/>
              </a:cxn>
              <a:cxn ang="T13">
                <a:pos x="T6" y="T7"/>
              </a:cxn>
              <a:cxn ang="T14">
                <a:pos x="T8" y="T9"/>
              </a:cxn>
            </a:cxnLst>
            <a:rect l="T15" t="T16" r="T17" b="T18"/>
            <a:pathLst>
              <a:path w="1414" h="2410">
                <a:moveTo>
                  <a:pt x="0" y="706"/>
                </a:moveTo>
                <a:lnTo>
                  <a:pt x="409" y="0"/>
                </a:lnTo>
                <a:lnTo>
                  <a:pt x="1414" y="2"/>
                </a:lnTo>
                <a:lnTo>
                  <a:pt x="1411" y="2410"/>
                </a:lnTo>
                <a:lnTo>
                  <a:pt x="0" y="706"/>
                </a:lnTo>
                <a:close/>
              </a:path>
            </a:pathLst>
          </a:custGeom>
          <a:solidFill>
            <a:srgbClr val="C0C0C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31075" name="Rectangle 11"/>
          <p:cNvSpPr>
            <a:spLocks noChangeArrowheads="1"/>
          </p:cNvSpPr>
          <p:nvPr/>
        </p:nvSpPr>
        <p:spPr bwMode="gray">
          <a:xfrm>
            <a:off x="2657475" y="1555750"/>
            <a:ext cx="6143625" cy="36036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28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r>
              <a:rPr lang="tr-TR" altLang="tr-TR" sz="2000" b="1" noProof="1">
                <a:solidFill>
                  <a:srgbClr val="FFFFFF"/>
                </a:solidFill>
                <a:latin typeface="Calibri" pitchFamily="34" charset="0"/>
              </a:rPr>
              <a:t>FİZİKSEL</a:t>
            </a:r>
          </a:p>
        </p:txBody>
      </p:sp>
      <p:sp>
        <p:nvSpPr>
          <p:cNvPr id="131076" name="Rectangle 5"/>
          <p:cNvSpPr>
            <a:spLocks noChangeArrowheads="1"/>
          </p:cNvSpPr>
          <p:nvPr/>
        </p:nvSpPr>
        <p:spPr bwMode="gray">
          <a:xfrm>
            <a:off x="2657475" y="1916113"/>
            <a:ext cx="6143625" cy="3449637"/>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800100" indent="-34290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800">
              <a:solidFill>
                <a:srgbClr val="000000"/>
              </a:solidFill>
              <a:latin typeface="Calibri" pitchFamily="34" charset="0"/>
            </a:endParaRPr>
          </a:p>
          <a:p>
            <a:pPr lvl="1" eaLnBrk="1" hangingPunct="1">
              <a:lnSpc>
                <a:spcPct val="90000"/>
              </a:lnSpc>
              <a:spcAft>
                <a:spcPct val="20000"/>
              </a:spcAft>
              <a:buClr>
                <a:srgbClr val="292929"/>
              </a:buClr>
              <a:buFont typeface="Arial" pitchFamily="34" charset="0"/>
              <a:buAutoNum type="arabicPeriod"/>
            </a:pPr>
            <a:r>
              <a:rPr lang="tr-TR" altLang="tr-TR" b="1" i="1">
                <a:solidFill>
                  <a:srgbClr val="000000"/>
                </a:solidFill>
                <a:latin typeface="Calibri" pitchFamily="34" charset="0"/>
              </a:rPr>
              <a:t>Kalp-dolaşım sistemi,</a:t>
            </a:r>
          </a:p>
          <a:p>
            <a:pPr lvl="1" eaLnBrk="1" hangingPunct="1">
              <a:lnSpc>
                <a:spcPct val="90000"/>
              </a:lnSpc>
              <a:spcAft>
                <a:spcPct val="20000"/>
              </a:spcAft>
              <a:buClr>
                <a:srgbClr val="292929"/>
              </a:buClr>
              <a:buFont typeface="Arial" pitchFamily="34" charset="0"/>
              <a:buAutoNum type="arabicPeriod"/>
            </a:pPr>
            <a:r>
              <a:rPr lang="tr-TR" altLang="tr-TR" b="1" i="1">
                <a:solidFill>
                  <a:srgbClr val="000000"/>
                </a:solidFill>
                <a:latin typeface="Calibri" pitchFamily="34" charset="0"/>
              </a:rPr>
              <a:t>Sindirim sistemi, </a:t>
            </a:r>
          </a:p>
          <a:p>
            <a:pPr lvl="1" eaLnBrk="1" hangingPunct="1">
              <a:lnSpc>
                <a:spcPct val="90000"/>
              </a:lnSpc>
              <a:spcAft>
                <a:spcPct val="20000"/>
              </a:spcAft>
              <a:buClr>
                <a:srgbClr val="292929"/>
              </a:buClr>
              <a:buFont typeface="Arial" pitchFamily="34" charset="0"/>
              <a:buAutoNum type="arabicPeriod"/>
            </a:pPr>
            <a:r>
              <a:rPr lang="tr-TR" altLang="tr-TR" b="1" i="1">
                <a:solidFill>
                  <a:srgbClr val="000000"/>
                </a:solidFill>
                <a:latin typeface="Calibri" pitchFamily="34" charset="0"/>
              </a:rPr>
              <a:t>Kas-iskelet sistemi </a:t>
            </a:r>
          </a:p>
          <a:p>
            <a:pPr lvl="1" eaLnBrk="1" hangingPunct="1">
              <a:lnSpc>
                <a:spcPct val="90000"/>
              </a:lnSpc>
              <a:spcAft>
                <a:spcPct val="20000"/>
              </a:spcAft>
              <a:buClr>
                <a:srgbClr val="292929"/>
              </a:buClr>
              <a:buFont typeface="Arial" pitchFamily="34" charset="0"/>
              <a:buAutoNum type="arabicPeriod"/>
            </a:pPr>
            <a:r>
              <a:rPr lang="tr-TR" altLang="tr-TR" b="1" i="1">
                <a:solidFill>
                  <a:srgbClr val="000000"/>
                </a:solidFill>
                <a:latin typeface="Calibri" pitchFamily="34" charset="0"/>
              </a:rPr>
              <a:t>Bağışıklık sistemi</a:t>
            </a:r>
          </a:p>
          <a:p>
            <a:pPr algn="ctr" eaLnBrk="1" hangingPunct="1">
              <a:lnSpc>
                <a:spcPct val="90000"/>
              </a:lnSpc>
              <a:spcAft>
                <a:spcPct val="20000"/>
              </a:spcAft>
              <a:buClr>
                <a:srgbClr val="292929"/>
              </a:buClr>
            </a:pPr>
            <a:endParaRPr lang="tr-TR" altLang="tr-TR" i="1">
              <a:solidFill>
                <a:srgbClr val="000000"/>
              </a:solidFill>
              <a:latin typeface="Calibri" pitchFamily="34" charset="0"/>
            </a:endParaRPr>
          </a:p>
          <a:p>
            <a:pPr algn="ctr" eaLnBrk="1" hangingPunct="1">
              <a:lnSpc>
                <a:spcPct val="90000"/>
              </a:lnSpc>
              <a:spcAft>
                <a:spcPct val="20000"/>
              </a:spcAft>
              <a:buClr>
                <a:srgbClr val="292929"/>
              </a:buClr>
            </a:pPr>
            <a:r>
              <a:rPr lang="tr-TR" altLang="tr-TR" i="1">
                <a:solidFill>
                  <a:srgbClr val="000000"/>
                </a:solidFill>
                <a:latin typeface="Calibri" pitchFamily="34" charset="0"/>
              </a:rPr>
              <a:t>İş stresi </a:t>
            </a:r>
            <a:r>
              <a:rPr lang="tr-TR" altLang="tr-TR" b="1" i="1">
                <a:solidFill>
                  <a:srgbClr val="000000"/>
                </a:solidFill>
                <a:latin typeface="Calibri" pitchFamily="34" charset="0"/>
              </a:rPr>
              <a:t>kalp dolaşım sistemi </a:t>
            </a:r>
            <a:r>
              <a:rPr lang="tr-TR" altLang="tr-TR" i="1">
                <a:solidFill>
                  <a:srgbClr val="000000"/>
                </a:solidFill>
                <a:latin typeface="Calibri" pitchFamily="34" charset="0"/>
              </a:rPr>
              <a:t>hastalıklarının oluşumuna neden olur. Bu etki, strese bağlı </a:t>
            </a:r>
            <a:r>
              <a:rPr lang="tr-TR" altLang="tr-TR" b="1" i="1">
                <a:solidFill>
                  <a:srgbClr val="000000"/>
                </a:solidFill>
                <a:latin typeface="Calibri" pitchFamily="34" charset="0"/>
              </a:rPr>
              <a:t>hormonal değişikliklerle </a:t>
            </a:r>
            <a:r>
              <a:rPr lang="tr-TR" altLang="tr-TR" i="1">
                <a:solidFill>
                  <a:srgbClr val="000000"/>
                </a:solidFill>
                <a:latin typeface="Calibri" pitchFamily="34" charset="0"/>
              </a:rPr>
              <a:t>veya stresle birlikte artış gösteren </a:t>
            </a:r>
            <a:r>
              <a:rPr lang="tr-TR" altLang="tr-TR" b="1" i="1">
                <a:solidFill>
                  <a:srgbClr val="000000"/>
                </a:solidFill>
                <a:latin typeface="Calibri" pitchFamily="34" charset="0"/>
              </a:rPr>
              <a:t>sigara ve içki içme, aşırı ve kötü beslenme </a:t>
            </a:r>
            <a:r>
              <a:rPr lang="tr-TR" altLang="tr-TR" i="1">
                <a:solidFill>
                  <a:srgbClr val="000000"/>
                </a:solidFill>
                <a:latin typeface="Calibri" pitchFamily="34" charset="0"/>
              </a:rPr>
              <a:t>gibi sağlıksız davranışlar sonucunda ortaya çıkmaktadır. </a:t>
            </a:r>
          </a:p>
          <a:p>
            <a:pPr algn="ctr" eaLnBrk="1" hangingPunct="1">
              <a:lnSpc>
                <a:spcPct val="90000"/>
              </a:lnSpc>
              <a:spcAft>
                <a:spcPct val="20000"/>
              </a:spcAft>
              <a:buClr>
                <a:srgbClr val="292929"/>
              </a:buClr>
            </a:pPr>
            <a:endParaRPr lang="tr-TR" altLang="tr-TR" i="1">
              <a:solidFill>
                <a:srgbClr val="000000"/>
              </a:solidFill>
              <a:latin typeface="Calibri" pitchFamily="34" charset="0"/>
            </a:endParaRPr>
          </a:p>
          <a:p>
            <a:pPr algn="ctr" eaLnBrk="1" hangingPunct="1">
              <a:lnSpc>
                <a:spcPct val="90000"/>
              </a:lnSpc>
              <a:spcAft>
                <a:spcPct val="20000"/>
              </a:spcAft>
              <a:buClr>
                <a:srgbClr val="292929"/>
              </a:buClr>
            </a:pPr>
            <a:endParaRPr lang="tr-TR" altLang="tr-TR" sz="900" i="1">
              <a:solidFill>
                <a:srgbClr val="000000"/>
              </a:solidFill>
              <a:latin typeface="Calibri" pitchFamily="34" charset="0"/>
            </a:endParaRPr>
          </a:p>
          <a:p>
            <a:pPr algn="ctr" eaLnBrk="1" hangingPunct="1">
              <a:lnSpc>
                <a:spcPct val="90000"/>
              </a:lnSpc>
              <a:spcAft>
                <a:spcPct val="20000"/>
              </a:spcAft>
              <a:buClr>
                <a:srgbClr val="292929"/>
              </a:buClr>
            </a:pPr>
            <a:endParaRPr lang="tr-TR" altLang="tr-TR" i="1">
              <a:solidFill>
                <a:srgbClr val="000000"/>
              </a:solidFill>
              <a:latin typeface="Calibri" pitchFamily="34" charset="0"/>
            </a:endParaRPr>
          </a:p>
        </p:txBody>
      </p:sp>
      <p:sp>
        <p:nvSpPr>
          <p:cNvPr id="131077"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sz="2000" b="1" noProof="1">
              <a:solidFill>
                <a:srgbClr val="000000"/>
              </a:solidFill>
            </a:endParaRPr>
          </a:p>
        </p:txBody>
      </p:sp>
      <p:grpSp>
        <p:nvGrpSpPr>
          <p:cNvPr id="131078" name="Group 8"/>
          <p:cNvGrpSpPr>
            <a:grpSpLocks/>
          </p:cNvGrpSpPr>
          <p:nvPr/>
        </p:nvGrpSpPr>
        <p:grpSpPr bwMode="auto">
          <a:xfrm>
            <a:off x="323850" y="1555750"/>
            <a:ext cx="1482725" cy="1482725"/>
            <a:chOff x="1166" y="1342"/>
            <a:chExt cx="934" cy="934"/>
          </a:xfrm>
        </p:grpSpPr>
        <p:grpSp>
          <p:nvGrpSpPr>
            <p:cNvPr id="131097" name="Group 9"/>
            <p:cNvGrpSpPr>
              <a:grpSpLocks/>
            </p:cNvGrpSpPr>
            <p:nvPr/>
          </p:nvGrpSpPr>
          <p:grpSpPr bwMode="auto">
            <a:xfrm>
              <a:off x="1166" y="1342"/>
              <a:ext cx="934" cy="934"/>
              <a:chOff x="1710" y="1035"/>
              <a:chExt cx="2316" cy="2316"/>
            </a:xfrm>
          </p:grpSpPr>
          <p:grpSp>
            <p:nvGrpSpPr>
              <p:cNvPr id="131099" name="Group 10"/>
              <p:cNvGrpSpPr>
                <a:grpSpLocks/>
              </p:cNvGrpSpPr>
              <p:nvPr/>
            </p:nvGrpSpPr>
            <p:grpSpPr bwMode="auto">
              <a:xfrm rot="3600000">
                <a:off x="1710" y="1035"/>
                <a:ext cx="2316" cy="2316"/>
                <a:chOff x="1710" y="1035"/>
                <a:chExt cx="2316" cy="2316"/>
              </a:xfrm>
            </p:grpSpPr>
            <p:sp>
              <p:nvSpPr>
                <p:cNvPr id="131104" name="Freeform 11"/>
                <p:cNvSpPr>
                  <a:spLocks/>
                </p:cNvSpPr>
                <p:nvPr/>
              </p:nvSpPr>
              <p:spPr bwMode="gray">
                <a:xfrm>
                  <a:off x="2866" y="1599"/>
                  <a:ext cx="1160" cy="1752"/>
                </a:xfrm>
                <a:custGeom>
                  <a:avLst/>
                  <a:gdLst>
                    <a:gd name="T0" fmla="*/ 1005 w 794"/>
                    <a:gd name="T1" fmla="*/ 13 h 1200"/>
                    <a:gd name="T2" fmla="*/ 879 w 794"/>
                    <a:gd name="T3" fmla="*/ 86 h 1200"/>
                    <a:gd name="T4" fmla="*/ 874 w 794"/>
                    <a:gd name="T5" fmla="*/ 83 h 1200"/>
                    <a:gd name="T6" fmla="*/ 865 w 794"/>
                    <a:gd name="T7" fmla="*/ 58 h 1200"/>
                    <a:gd name="T8" fmla="*/ 861 w 794"/>
                    <a:gd name="T9" fmla="*/ 28 h 1200"/>
                    <a:gd name="T10" fmla="*/ 801 w 794"/>
                    <a:gd name="T11" fmla="*/ 12 h 1200"/>
                    <a:gd name="T12" fmla="*/ 785 w 794"/>
                    <a:gd name="T13" fmla="*/ 72 h 1200"/>
                    <a:gd name="T14" fmla="*/ 808 w 794"/>
                    <a:gd name="T15" fmla="*/ 91 h 1200"/>
                    <a:gd name="T16" fmla="*/ 808 w 794"/>
                    <a:gd name="T17" fmla="*/ 91 h 1200"/>
                    <a:gd name="T18" fmla="*/ 825 w 794"/>
                    <a:gd name="T19" fmla="*/ 111 h 1200"/>
                    <a:gd name="T20" fmla="*/ 825 w 794"/>
                    <a:gd name="T21" fmla="*/ 117 h 1200"/>
                    <a:gd name="T22" fmla="*/ 697 w 794"/>
                    <a:gd name="T23" fmla="*/ 191 h 1200"/>
                    <a:gd name="T24" fmla="*/ 805 w 794"/>
                    <a:gd name="T25" fmla="*/ 593 h 1200"/>
                    <a:gd name="T26" fmla="*/ 697 w 794"/>
                    <a:gd name="T27" fmla="*/ 994 h 1200"/>
                    <a:gd name="T28" fmla="*/ 0 w 794"/>
                    <a:gd name="T29" fmla="*/ 1397 h 1200"/>
                    <a:gd name="T30" fmla="*/ 0 w 794"/>
                    <a:gd name="T31" fmla="*/ 1529 h 1200"/>
                    <a:gd name="T32" fmla="*/ 0 w 794"/>
                    <a:gd name="T33" fmla="*/ 1545 h 1200"/>
                    <a:gd name="T34" fmla="*/ 6 w 794"/>
                    <a:gd name="T35" fmla="*/ 1548 h 1200"/>
                    <a:gd name="T36" fmla="*/ 32 w 794"/>
                    <a:gd name="T37" fmla="*/ 1542 h 1200"/>
                    <a:gd name="T38" fmla="*/ 32 w 794"/>
                    <a:gd name="T39" fmla="*/ 1542 h 1200"/>
                    <a:gd name="T40" fmla="*/ 61 w 794"/>
                    <a:gd name="T41" fmla="*/ 1532 h 1200"/>
                    <a:gd name="T42" fmla="*/ 104 w 794"/>
                    <a:gd name="T43" fmla="*/ 1575 h 1200"/>
                    <a:gd name="T44" fmla="*/ 61 w 794"/>
                    <a:gd name="T45" fmla="*/ 1621 h 1200"/>
                    <a:gd name="T46" fmla="*/ 32 w 794"/>
                    <a:gd name="T47" fmla="*/ 1609 h 1200"/>
                    <a:gd name="T48" fmla="*/ 6 w 794"/>
                    <a:gd name="T49" fmla="*/ 1605 h 1200"/>
                    <a:gd name="T50" fmla="*/ 0 w 794"/>
                    <a:gd name="T51" fmla="*/ 1607 h 1200"/>
                    <a:gd name="T52" fmla="*/ 0 w 794"/>
                    <a:gd name="T53" fmla="*/ 1618 h 1200"/>
                    <a:gd name="T54" fmla="*/ 0 w 794"/>
                    <a:gd name="T55" fmla="*/ 1752 h 1200"/>
                    <a:gd name="T56" fmla="*/ 1005 w 794"/>
                    <a:gd name="T57" fmla="*/ 1172 h 1200"/>
                    <a:gd name="T58" fmla="*/ 1160 w 794"/>
                    <a:gd name="T59" fmla="*/ 593 h 1200"/>
                    <a:gd name="T60" fmla="*/ 1005 w 794"/>
                    <a:gd name="T61" fmla="*/ 13 h 12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94"/>
                    <a:gd name="T94" fmla="*/ 0 h 1200"/>
                    <a:gd name="T95" fmla="*/ 794 w 794"/>
                    <a:gd name="T96" fmla="*/ 1200 h 12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94" h="1200">
                      <a:moveTo>
                        <a:pt x="688" y="9"/>
                      </a:moveTo>
                      <a:cubicBezTo>
                        <a:pt x="602" y="59"/>
                        <a:pt x="602" y="59"/>
                        <a:pt x="602" y="59"/>
                      </a:cubicBezTo>
                      <a:cubicBezTo>
                        <a:pt x="601" y="58"/>
                        <a:pt x="600" y="58"/>
                        <a:pt x="598" y="57"/>
                      </a:cubicBezTo>
                      <a:cubicBezTo>
                        <a:pt x="593" y="53"/>
                        <a:pt x="590" y="45"/>
                        <a:pt x="592" y="40"/>
                      </a:cubicBezTo>
                      <a:cubicBezTo>
                        <a:pt x="594" y="33"/>
                        <a:pt x="593" y="25"/>
                        <a:pt x="589" y="19"/>
                      </a:cubicBezTo>
                      <a:cubicBezTo>
                        <a:pt x="581" y="5"/>
                        <a:pt x="563" y="0"/>
                        <a:pt x="548" y="8"/>
                      </a:cubicBezTo>
                      <a:cubicBezTo>
                        <a:pt x="534" y="17"/>
                        <a:pt x="529" y="35"/>
                        <a:pt x="537" y="49"/>
                      </a:cubicBezTo>
                      <a:cubicBezTo>
                        <a:pt x="540" y="56"/>
                        <a:pt x="546" y="60"/>
                        <a:pt x="553" y="62"/>
                      </a:cubicBezTo>
                      <a:cubicBezTo>
                        <a:pt x="553" y="62"/>
                        <a:pt x="553" y="62"/>
                        <a:pt x="553" y="62"/>
                      </a:cubicBezTo>
                      <a:cubicBezTo>
                        <a:pt x="559" y="63"/>
                        <a:pt x="564" y="69"/>
                        <a:pt x="565" y="76"/>
                      </a:cubicBezTo>
                      <a:cubicBezTo>
                        <a:pt x="565" y="78"/>
                        <a:pt x="565" y="79"/>
                        <a:pt x="565" y="80"/>
                      </a:cubicBezTo>
                      <a:cubicBezTo>
                        <a:pt x="477" y="131"/>
                        <a:pt x="477" y="131"/>
                        <a:pt x="477" y="131"/>
                      </a:cubicBezTo>
                      <a:cubicBezTo>
                        <a:pt x="524" y="212"/>
                        <a:pt x="551" y="306"/>
                        <a:pt x="551" y="406"/>
                      </a:cubicBezTo>
                      <a:cubicBezTo>
                        <a:pt x="551" y="507"/>
                        <a:pt x="524" y="601"/>
                        <a:pt x="477" y="681"/>
                      </a:cubicBezTo>
                      <a:cubicBezTo>
                        <a:pt x="382" y="846"/>
                        <a:pt x="204" y="957"/>
                        <a:pt x="0" y="957"/>
                      </a:cubicBezTo>
                      <a:cubicBezTo>
                        <a:pt x="0" y="1047"/>
                        <a:pt x="0" y="1047"/>
                        <a:pt x="0" y="1047"/>
                      </a:cubicBezTo>
                      <a:cubicBezTo>
                        <a:pt x="0" y="1058"/>
                        <a:pt x="0" y="1058"/>
                        <a:pt x="0" y="1058"/>
                      </a:cubicBezTo>
                      <a:cubicBezTo>
                        <a:pt x="2" y="1058"/>
                        <a:pt x="3" y="1059"/>
                        <a:pt x="4" y="1060"/>
                      </a:cubicBezTo>
                      <a:cubicBezTo>
                        <a:pt x="10" y="1063"/>
                        <a:pt x="18" y="1061"/>
                        <a:pt x="22" y="1056"/>
                      </a:cubicBezTo>
                      <a:cubicBezTo>
                        <a:pt x="22" y="1056"/>
                        <a:pt x="22" y="1056"/>
                        <a:pt x="22" y="1056"/>
                      </a:cubicBezTo>
                      <a:cubicBezTo>
                        <a:pt x="27" y="1052"/>
                        <a:pt x="34" y="1049"/>
                        <a:pt x="42" y="1049"/>
                      </a:cubicBezTo>
                      <a:cubicBezTo>
                        <a:pt x="58" y="1049"/>
                        <a:pt x="71" y="1063"/>
                        <a:pt x="71" y="1079"/>
                      </a:cubicBezTo>
                      <a:cubicBezTo>
                        <a:pt x="71" y="1096"/>
                        <a:pt x="58" y="1110"/>
                        <a:pt x="42" y="1110"/>
                      </a:cubicBezTo>
                      <a:cubicBezTo>
                        <a:pt x="34" y="1110"/>
                        <a:pt x="27" y="1107"/>
                        <a:pt x="22" y="1102"/>
                      </a:cubicBezTo>
                      <a:cubicBezTo>
                        <a:pt x="18" y="1097"/>
                        <a:pt x="10" y="1096"/>
                        <a:pt x="4" y="1099"/>
                      </a:cubicBezTo>
                      <a:cubicBezTo>
                        <a:pt x="3" y="1099"/>
                        <a:pt x="2" y="1100"/>
                        <a:pt x="0" y="1101"/>
                      </a:cubicBezTo>
                      <a:cubicBezTo>
                        <a:pt x="0" y="1108"/>
                        <a:pt x="0" y="1108"/>
                        <a:pt x="0" y="1108"/>
                      </a:cubicBezTo>
                      <a:cubicBezTo>
                        <a:pt x="0" y="1200"/>
                        <a:pt x="0" y="1200"/>
                        <a:pt x="0" y="1200"/>
                      </a:cubicBezTo>
                      <a:cubicBezTo>
                        <a:pt x="294" y="1200"/>
                        <a:pt x="551" y="1040"/>
                        <a:pt x="688" y="803"/>
                      </a:cubicBezTo>
                      <a:cubicBezTo>
                        <a:pt x="755" y="686"/>
                        <a:pt x="794" y="551"/>
                        <a:pt x="794" y="406"/>
                      </a:cubicBezTo>
                      <a:cubicBezTo>
                        <a:pt x="794" y="262"/>
                        <a:pt x="755" y="126"/>
                        <a:pt x="688" y="9"/>
                      </a:cubicBezTo>
                      <a:close/>
                    </a:path>
                  </a:pathLst>
                </a:custGeom>
                <a:solidFill>
                  <a:srgbClr val="A90404"/>
                </a:solidFill>
                <a:ln w="12700">
                  <a:solidFill>
                    <a:srgbClr val="FFFFFF"/>
                  </a:solidFill>
                  <a:round/>
                  <a:headEnd/>
                  <a:tailEnd/>
                </a:ln>
              </p:spPr>
              <p:txBody>
                <a:bodyPr/>
                <a:lstStyle/>
                <a:p>
                  <a:endParaRPr lang="tr-TR"/>
                </a:p>
              </p:txBody>
            </p:sp>
            <p:sp>
              <p:nvSpPr>
                <p:cNvPr id="131105" name="Freeform 12"/>
                <p:cNvSpPr>
                  <a:spLocks/>
                </p:cNvSpPr>
                <p:nvPr/>
              </p:nvSpPr>
              <p:spPr bwMode="gray">
                <a:xfrm>
                  <a:off x="1710" y="1612"/>
                  <a:ext cx="1262" cy="1739"/>
                </a:xfrm>
                <a:custGeom>
                  <a:avLst/>
                  <a:gdLst>
                    <a:gd name="T0" fmla="*/ 1220 w 864"/>
                    <a:gd name="T1" fmla="*/ 1519 h 1191"/>
                    <a:gd name="T2" fmla="*/ 1190 w 864"/>
                    <a:gd name="T3" fmla="*/ 1529 h 1191"/>
                    <a:gd name="T4" fmla="*/ 1190 w 864"/>
                    <a:gd name="T5" fmla="*/ 1529 h 1191"/>
                    <a:gd name="T6" fmla="*/ 1164 w 864"/>
                    <a:gd name="T7" fmla="*/ 1535 h 1191"/>
                    <a:gd name="T8" fmla="*/ 1158 w 864"/>
                    <a:gd name="T9" fmla="*/ 1532 h 1191"/>
                    <a:gd name="T10" fmla="*/ 1158 w 864"/>
                    <a:gd name="T11" fmla="*/ 1516 h 1191"/>
                    <a:gd name="T12" fmla="*/ 1158 w 864"/>
                    <a:gd name="T13" fmla="*/ 1384 h 1191"/>
                    <a:gd name="T14" fmla="*/ 463 w 864"/>
                    <a:gd name="T15" fmla="*/ 981 h 1191"/>
                    <a:gd name="T16" fmla="*/ 355 w 864"/>
                    <a:gd name="T17" fmla="*/ 580 h 1191"/>
                    <a:gd name="T18" fmla="*/ 463 w 864"/>
                    <a:gd name="T19" fmla="*/ 178 h 1191"/>
                    <a:gd name="T20" fmla="*/ 337 w 864"/>
                    <a:gd name="T21" fmla="*/ 107 h 1191"/>
                    <a:gd name="T22" fmla="*/ 333 w 864"/>
                    <a:gd name="T23" fmla="*/ 110 h 1191"/>
                    <a:gd name="T24" fmla="*/ 323 w 864"/>
                    <a:gd name="T25" fmla="*/ 134 h 1191"/>
                    <a:gd name="T26" fmla="*/ 323 w 864"/>
                    <a:gd name="T27" fmla="*/ 134 h 1191"/>
                    <a:gd name="T28" fmla="*/ 318 w 864"/>
                    <a:gd name="T29" fmla="*/ 165 h 1191"/>
                    <a:gd name="T30" fmla="*/ 259 w 864"/>
                    <a:gd name="T31" fmla="*/ 180 h 1191"/>
                    <a:gd name="T32" fmla="*/ 242 w 864"/>
                    <a:gd name="T33" fmla="*/ 120 h 1191"/>
                    <a:gd name="T34" fmla="*/ 266 w 864"/>
                    <a:gd name="T35" fmla="*/ 101 h 1191"/>
                    <a:gd name="T36" fmla="*/ 283 w 864"/>
                    <a:gd name="T37" fmla="*/ 80 h 1191"/>
                    <a:gd name="T38" fmla="*/ 283 w 864"/>
                    <a:gd name="T39" fmla="*/ 74 h 1191"/>
                    <a:gd name="T40" fmla="*/ 155 w 864"/>
                    <a:gd name="T41" fmla="*/ 0 h 1191"/>
                    <a:gd name="T42" fmla="*/ 0 w 864"/>
                    <a:gd name="T43" fmla="*/ 580 h 1191"/>
                    <a:gd name="T44" fmla="*/ 155 w 864"/>
                    <a:gd name="T45" fmla="*/ 1159 h 1191"/>
                    <a:gd name="T46" fmla="*/ 1158 w 864"/>
                    <a:gd name="T47" fmla="*/ 1739 h 1191"/>
                    <a:gd name="T48" fmla="*/ 1158 w 864"/>
                    <a:gd name="T49" fmla="*/ 1605 h 1191"/>
                    <a:gd name="T50" fmla="*/ 1158 w 864"/>
                    <a:gd name="T51" fmla="*/ 1594 h 1191"/>
                    <a:gd name="T52" fmla="*/ 1164 w 864"/>
                    <a:gd name="T53" fmla="*/ 1592 h 1191"/>
                    <a:gd name="T54" fmla="*/ 1190 w 864"/>
                    <a:gd name="T55" fmla="*/ 1596 h 1191"/>
                    <a:gd name="T56" fmla="*/ 1220 w 864"/>
                    <a:gd name="T57" fmla="*/ 1608 h 1191"/>
                    <a:gd name="T58" fmla="*/ 1262 w 864"/>
                    <a:gd name="T59" fmla="*/ 1562 h 1191"/>
                    <a:gd name="T60" fmla="*/ 1220 w 864"/>
                    <a:gd name="T61" fmla="*/ 1519 h 119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64"/>
                    <a:gd name="T94" fmla="*/ 0 h 1191"/>
                    <a:gd name="T95" fmla="*/ 864 w 864"/>
                    <a:gd name="T96" fmla="*/ 1191 h 119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64" h="1191">
                      <a:moveTo>
                        <a:pt x="835" y="1040"/>
                      </a:moveTo>
                      <a:cubicBezTo>
                        <a:pt x="827" y="1040"/>
                        <a:pt x="820" y="1043"/>
                        <a:pt x="815" y="1047"/>
                      </a:cubicBezTo>
                      <a:cubicBezTo>
                        <a:pt x="815" y="1047"/>
                        <a:pt x="815" y="1047"/>
                        <a:pt x="815" y="1047"/>
                      </a:cubicBezTo>
                      <a:cubicBezTo>
                        <a:pt x="811" y="1052"/>
                        <a:pt x="803" y="1054"/>
                        <a:pt x="797" y="1051"/>
                      </a:cubicBezTo>
                      <a:cubicBezTo>
                        <a:pt x="796" y="1050"/>
                        <a:pt x="795" y="1049"/>
                        <a:pt x="793" y="1049"/>
                      </a:cubicBezTo>
                      <a:cubicBezTo>
                        <a:pt x="793" y="1038"/>
                        <a:pt x="793" y="1038"/>
                        <a:pt x="793" y="1038"/>
                      </a:cubicBezTo>
                      <a:cubicBezTo>
                        <a:pt x="793" y="948"/>
                        <a:pt x="793" y="948"/>
                        <a:pt x="793" y="948"/>
                      </a:cubicBezTo>
                      <a:cubicBezTo>
                        <a:pt x="590" y="948"/>
                        <a:pt x="412" y="837"/>
                        <a:pt x="317" y="672"/>
                      </a:cubicBezTo>
                      <a:cubicBezTo>
                        <a:pt x="270" y="592"/>
                        <a:pt x="243" y="498"/>
                        <a:pt x="243" y="397"/>
                      </a:cubicBezTo>
                      <a:cubicBezTo>
                        <a:pt x="243" y="297"/>
                        <a:pt x="270" y="203"/>
                        <a:pt x="317" y="122"/>
                      </a:cubicBezTo>
                      <a:cubicBezTo>
                        <a:pt x="231" y="73"/>
                        <a:pt x="231" y="73"/>
                        <a:pt x="231" y="73"/>
                      </a:cubicBezTo>
                      <a:cubicBezTo>
                        <a:pt x="230" y="73"/>
                        <a:pt x="229" y="74"/>
                        <a:pt x="228" y="75"/>
                      </a:cubicBezTo>
                      <a:cubicBezTo>
                        <a:pt x="222" y="79"/>
                        <a:pt x="219" y="86"/>
                        <a:pt x="221" y="92"/>
                      </a:cubicBezTo>
                      <a:cubicBezTo>
                        <a:pt x="221" y="92"/>
                        <a:pt x="221" y="92"/>
                        <a:pt x="221" y="92"/>
                      </a:cubicBezTo>
                      <a:cubicBezTo>
                        <a:pt x="223" y="99"/>
                        <a:pt x="222" y="106"/>
                        <a:pt x="218" y="113"/>
                      </a:cubicBezTo>
                      <a:cubicBezTo>
                        <a:pt x="210" y="127"/>
                        <a:pt x="192" y="131"/>
                        <a:pt x="177" y="123"/>
                      </a:cubicBezTo>
                      <a:cubicBezTo>
                        <a:pt x="163" y="115"/>
                        <a:pt x="158" y="96"/>
                        <a:pt x="166" y="82"/>
                      </a:cubicBezTo>
                      <a:cubicBezTo>
                        <a:pt x="169" y="76"/>
                        <a:pt x="175" y="71"/>
                        <a:pt x="182" y="69"/>
                      </a:cubicBezTo>
                      <a:cubicBezTo>
                        <a:pt x="188" y="68"/>
                        <a:pt x="193" y="62"/>
                        <a:pt x="194" y="55"/>
                      </a:cubicBezTo>
                      <a:cubicBezTo>
                        <a:pt x="194" y="54"/>
                        <a:pt x="194" y="52"/>
                        <a:pt x="194" y="51"/>
                      </a:cubicBezTo>
                      <a:cubicBezTo>
                        <a:pt x="106" y="0"/>
                        <a:pt x="106" y="0"/>
                        <a:pt x="106" y="0"/>
                      </a:cubicBezTo>
                      <a:cubicBezTo>
                        <a:pt x="38" y="117"/>
                        <a:pt x="0" y="253"/>
                        <a:pt x="0" y="397"/>
                      </a:cubicBezTo>
                      <a:cubicBezTo>
                        <a:pt x="0" y="542"/>
                        <a:pt x="38" y="677"/>
                        <a:pt x="106" y="794"/>
                      </a:cubicBezTo>
                      <a:cubicBezTo>
                        <a:pt x="243" y="1031"/>
                        <a:pt x="500" y="1191"/>
                        <a:pt x="793" y="1191"/>
                      </a:cubicBezTo>
                      <a:cubicBezTo>
                        <a:pt x="793" y="1099"/>
                        <a:pt x="793" y="1099"/>
                        <a:pt x="793" y="1099"/>
                      </a:cubicBezTo>
                      <a:cubicBezTo>
                        <a:pt x="793" y="1092"/>
                        <a:pt x="793" y="1092"/>
                        <a:pt x="793" y="1092"/>
                      </a:cubicBezTo>
                      <a:cubicBezTo>
                        <a:pt x="795" y="1091"/>
                        <a:pt x="796" y="1090"/>
                        <a:pt x="797" y="1090"/>
                      </a:cubicBezTo>
                      <a:cubicBezTo>
                        <a:pt x="803" y="1087"/>
                        <a:pt x="811" y="1088"/>
                        <a:pt x="815" y="1093"/>
                      </a:cubicBezTo>
                      <a:cubicBezTo>
                        <a:pt x="820" y="1098"/>
                        <a:pt x="827" y="1101"/>
                        <a:pt x="835" y="1101"/>
                      </a:cubicBezTo>
                      <a:cubicBezTo>
                        <a:pt x="851" y="1101"/>
                        <a:pt x="864" y="1087"/>
                        <a:pt x="864" y="1070"/>
                      </a:cubicBezTo>
                      <a:cubicBezTo>
                        <a:pt x="864" y="1054"/>
                        <a:pt x="851" y="1040"/>
                        <a:pt x="835" y="1040"/>
                      </a:cubicBezTo>
                      <a:close/>
                    </a:path>
                  </a:pathLst>
                </a:custGeom>
                <a:solidFill>
                  <a:srgbClr val="9F9F9F"/>
                </a:solidFill>
                <a:ln w="12700">
                  <a:solidFill>
                    <a:srgbClr val="FFFFFF"/>
                  </a:solidFill>
                  <a:round/>
                  <a:headEnd/>
                  <a:tailEnd/>
                </a:ln>
              </p:spPr>
              <p:txBody>
                <a:bodyPr/>
                <a:lstStyle/>
                <a:p>
                  <a:endParaRPr lang="tr-TR"/>
                </a:p>
              </p:txBody>
            </p:sp>
            <p:sp>
              <p:nvSpPr>
                <p:cNvPr id="131106" name="Freeform 13"/>
                <p:cNvSpPr>
                  <a:spLocks/>
                </p:cNvSpPr>
                <p:nvPr/>
              </p:nvSpPr>
              <p:spPr bwMode="gray">
                <a:xfrm>
                  <a:off x="1862" y="1035"/>
                  <a:ext cx="2010" cy="768"/>
                </a:xfrm>
                <a:custGeom>
                  <a:avLst/>
                  <a:gdLst>
                    <a:gd name="T0" fmla="*/ 1702 w 1375"/>
                    <a:gd name="T1" fmla="*/ 755 h 527"/>
                    <a:gd name="T2" fmla="*/ 1830 w 1375"/>
                    <a:gd name="T3" fmla="*/ 681 h 527"/>
                    <a:gd name="T4" fmla="*/ 1830 w 1375"/>
                    <a:gd name="T5" fmla="*/ 675 h 527"/>
                    <a:gd name="T6" fmla="*/ 1813 w 1375"/>
                    <a:gd name="T7" fmla="*/ 654 h 527"/>
                    <a:gd name="T8" fmla="*/ 1813 w 1375"/>
                    <a:gd name="T9" fmla="*/ 654 h 527"/>
                    <a:gd name="T10" fmla="*/ 1789 w 1375"/>
                    <a:gd name="T11" fmla="*/ 635 h 527"/>
                    <a:gd name="T12" fmla="*/ 1805 w 1375"/>
                    <a:gd name="T13" fmla="*/ 576 h 527"/>
                    <a:gd name="T14" fmla="*/ 1865 w 1375"/>
                    <a:gd name="T15" fmla="*/ 592 h 527"/>
                    <a:gd name="T16" fmla="*/ 1870 w 1375"/>
                    <a:gd name="T17" fmla="*/ 622 h 527"/>
                    <a:gd name="T18" fmla="*/ 1878 w 1375"/>
                    <a:gd name="T19" fmla="*/ 647 h 527"/>
                    <a:gd name="T20" fmla="*/ 1884 w 1375"/>
                    <a:gd name="T21" fmla="*/ 650 h 527"/>
                    <a:gd name="T22" fmla="*/ 2010 w 1375"/>
                    <a:gd name="T23" fmla="*/ 577 h 527"/>
                    <a:gd name="T24" fmla="*/ 1004 w 1375"/>
                    <a:gd name="T25" fmla="*/ 0 h 527"/>
                    <a:gd name="T26" fmla="*/ 0 w 1375"/>
                    <a:gd name="T27" fmla="*/ 577 h 527"/>
                    <a:gd name="T28" fmla="*/ 129 w 1375"/>
                    <a:gd name="T29" fmla="*/ 651 h 527"/>
                    <a:gd name="T30" fmla="*/ 129 w 1375"/>
                    <a:gd name="T31" fmla="*/ 657 h 527"/>
                    <a:gd name="T32" fmla="*/ 111 w 1375"/>
                    <a:gd name="T33" fmla="*/ 678 h 527"/>
                    <a:gd name="T34" fmla="*/ 88 w 1375"/>
                    <a:gd name="T35" fmla="*/ 697 h 527"/>
                    <a:gd name="T36" fmla="*/ 104 w 1375"/>
                    <a:gd name="T37" fmla="*/ 756 h 527"/>
                    <a:gd name="T38" fmla="*/ 164 w 1375"/>
                    <a:gd name="T39" fmla="*/ 742 h 527"/>
                    <a:gd name="T40" fmla="*/ 168 w 1375"/>
                    <a:gd name="T41" fmla="*/ 711 h 527"/>
                    <a:gd name="T42" fmla="*/ 168 w 1375"/>
                    <a:gd name="T43" fmla="*/ 711 h 527"/>
                    <a:gd name="T44" fmla="*/ 178 w 1375"/>
                    <a:gd name="T45" fmla="*/ 686 h 527"/>
                    <a:gd name="T46" fmla="*/ 183 w 1375"/>
                    <a:gd name="T47" fmla="*/ 683 h 527"/>
                    <a:gd name="T48" fmla="*/ 308 w 1375"/>
                    <a:gd name="T49" fmla="*/ 755 h 527"/>
                    <a:gd name="T50" fmla="*/ 1004 w 1375"/>
                    <a:gd name="T51" fmla="*/ 354 h 527"/>
                    <a:gd name="T52" fmla="*/ 1702 w 1375"/>
                    <a:gd name="T53" fmla="*/ 755 h 5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75"/>
                    <a:gd name="T82" fmla="*/ 0 h 527"/>
                    <a:gd name="T83" fmla="*/ 1375 w 1375"/>
                    <a:gd name="T84" fmla="*/ 527 h 5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75" h="527">
                      <a:moveTo>
                        <a:pt x="1164" y="518"/>
                      </a:moveTo>
                      <a:cubicBezTo>
                        <a:pt x="1252" y="467"/>
                        <a:pt x="1252" y="467"/>
                        <a:pt x="1252" y="467"/>
                      </a:cubicBezTo>
                      <a:cubicBezTo>
                        <a:pt x="1252" y="466"/>
                        <a:pt x="1252" y="465"/>
                        <a:pt x="1252" y="463"/>
                      </a:cubicBezTo>
                      <a:cubicBezTo>
                        <a:pt x="1251" y="456"/>
                        <a:pt x="1246" y="450"/>
                        <a:pt x="1240" y="449"/>
                      </a:cubicBezTo>
                      <a:cubicBezTo>
                        <a:pt x="1240" y="449"/>
                        <a:pt x="1240" y="449"/>
                        <a:pt x="1240" y="449"/>
                      </a:cubicBezTo>
                      <a:cubicBezTo>
                        <a:pt x="1233" y="447"/>
                        <a:pt x="1227" y="443"/>
                        <a:pt x="1224" y="436"/>
                      </a:cubicBezTo>
                      <a:cubicBezTo>
                        <a:pt x="1216" y="422"/>
                        <a:pt x="1221" y="404"/>
                        <a:pt x="1235" y="395"/>
                      </a:cubicBezTo>
                      <a:cubicBezTo>
                        <a:pt x="1250" y="387"/>
                        <a:pt x="1268" y="392"/>
                        <a:pt x="1276" y="406"/>
                      </a:cubicBezTo>
                      <a:cubicBezTo>
                        <a:pt x="1280" y="412"/>
                        <a:pt x="1281" y="420"/>
                        <a:pt x="1279" y="427"/>
                      </a:cubicBezTo>
                      <a:cubicBezTo>
                        <a:pt x="1277" y="432"/>
                        <a:pt x="1280" y="440"/>
                        <a:pt x="1285" y="444"/>
                      </a:cubicBezTo>
                      <a:cubicBezTo>
                        <a:pt x="1287" y="445"/>
                        <a:pt x="1288" y="445"/>
                        <a:pt x="1289" y="446"/>
                      </a:cubicBezTo>
                      <a:cubicBezTo>
                        <a:pt x="1375" y="396"/>
                        <a:pt x="1375" y="396"/>
                        <a:pt x="1375" y="396"/>
                      </a:cubicBezTo>
                      <a:cubicBezTo>
                        <a:pt x="1238" y="159"/>
                        <a:pt x="981" y="0"/>
                        <a:pt x="687" y="0"/>
                      </a:cubicBezTo>
                      <a:cubicBezTo>
                        <a:pt x="394" y="0"/>
                        <a:pt x="137" y="159"/>
                        <a:pt x="0" y="396"/>
                      </a:cubicBezTo>
                      <a:cubicBezTo>
                        <a:pt x="88" y="447"/>
                        <a:pt x="88" y="447"/>
                        <a:pt x="88" y="447"/>
                      </a:cubicBezTo>
                      <a:cubicBezTo>
                        <a:pt x="88" y="448"/>
                        <a:pt x="88" y="450"/>
                        <a:pt x="88" y="451"/>
                      </a:cubicBezTo>
                      <a:cubicBezTo>
                        <a:pt x="87" y="458"/>
                        <a:pt x="82" y="464"/>
                        <a:pt x="76" y="465"/>
                      </a:cubicBezTo>
                      <a:cubicBezTo>
                        <a:pt x="69" y="467"/>
                        <a:pt x="63" y="472"/>
                        <a:pt x="60" y="478"/>
                      </a:cubicBezTo>
                      <a:cubicBezTo>
                        <a:pt x="52" y="492"/>
                        <a:pt x="57" y="511"/>
                        <a:pt x="71" y="519"/>
                      </a:cubicBezTo>
                      <a:cubicBezTo>
                        <a:pt x="86" y="527"/>
                        <a:pt x="104" y="523"/>
                        <a:pt x="112" y="509"/>
                      </a:cubicBezTo>
                      <a:cubicBezTo>
                        <a:pt x="116" y="502"/>
                        <a:pt x="117" y="495"/>
                        <a:pt x="115" y="488"/>
                      </a:cubicBezTo>
                      <a:cubicBezTo>
                        <a:pt x="115" y="488"/>
                        <a:pt x="115" y="488"/>
                        <a:pt x="115" y="488"/>
                      </a:cubicBezTo>
                      <a:cubicBezTo>
                        <a:pt x="113" y="482"/>
                        <a:pt x="116" y="475"/>
                        <a:pt x="122" y="471"/>
                      </a:cubicBezTo>
                      <a:cubicBezTo>
                        <a:pt x="123" y="470"/>
                        <a:pt x="124" y="469"/>
                        <a:pt x="125" y="469"/>
                      </a:cubicBezTo>
                      <a:cubicBezTo>
                        <a:pt x="211" y="518"/>
                        <a:pt x="211" y="518"/>
                        <a:pt x="211" y="518"/>
                      </a:cubicBezTo>
                      <a:cubicBezTo>
                        <a:pt x="306" y="354"/>
                        <a:pt x="484" y="243"/>
                        <a:pt x="687" y="243"/>
                      </a:cubicBezTo>
                      <a:cubicBezTo>
                        <a:pt x="891" y="243"/>
                        <a:pt x="1069" y="354"/>
                        <a:pt x="1164" y="518"/>
                      </a:cubicBezTo>
                      <a:close/>
                    </a:path>
                  </a:pathLst>
                </a:custGeom>
                <a:solidFill>
                  <a:srgbClr val="9F9F9F"/>
                </a:solidFill>
                <a:ln w="12700">
                  <a:solidFill>
                    <a:srgbClr val="FFFFFF"/>
                  </a:solidFill>
                  <a:round/>
                  <a:headEnd/>
                  <a:tailEnd/>
                </a:ln>
              </p:spPr>
              <p:txBody>
                <a:bodyPr/>
                <a:lstStyle/>
                <a:p>
                  <a:endParaRPr lang="tr-TR"/>
                </a:p>
              </p:txBody>
            </p:sp>
          </p:grpSp>
          <p:grpSp>
            <p:nvGrpSpPr>
              <p:cNvPr id="131100" name="Group 14"/>
              <p:cNvGrpSpPr>
                <a:grpSpLocks/>
              </p:cNvGrpSpPr>
              <p:nvPr/>
            </p:nvGrpSpPr>
            <p:grpSpPr bwMode="auto">
              <a:xfrm rot="7200000">
                <a:off x="2059" y="1386"/>
                <a:ext cx="1616" cy="1614"/>
                <a:chOff x="2060" y="1387"/>
                <a:chExt cx="1616" cy="1614"/>
              </a:xfrm>
            </p:grpSpPr>
            <p:sp>
              <p:nvSpPr>
                <p:cNvPr id="131101" name="Freeform 15"/>
                <p:cNvSpPr>
                  <a:spLocks/>
                </p:cNvSpPr>
                <p:nvPr/>
              </p:nvSpPr>
              <p:spPr bwMode="gray">
                <a:xfrm>
                  <a:off x="2060" y="1387"/>
                  <a:ext cx="808" cy="1225"/>
                </a:xfrm>
                <a:custGeom>
                  <a:avLst/>
                  <a:gdLst>
                    <a:gd name="T0" fmla="*/ 808 w 550"/>
                    <a:gd name="T1" fmla="*/ 193 h 836"/>
                    <a:gd name="T2" fmla="*/ 804 w 550"/>
                    <a:gd name="T3" fmla="*/ 190 h 836"/>
                    <a:gd name="T4" fmla="*/ 777 w 550"/>
                    <a:gd name="T5" fmla="*/ 195 h 836"/>
                    <a:gd name="T6" fmla="*/ 777 w 550"/>
                    <a:gd name="T7" fmla="*/ 195 h 836"/>
                    <a:gd name="T8" fmla="*/ 748 w 550"/>
                    <a:gd name="T9" fmla="*/ 207 h 836"/>
                    <a:gd name="T10" fmla="*/ 705 w 550"/>
                    <a:gd name="T11" fmla="*/ 163 h 836"/>
                    <a:gd name="T12" fmla="*/ 748 w 550"/>
                    <a:gd name="T13" fmla="*/ 117 h 836"/>
                    <a:gd name="T14" fmla="*/ 777 w 550"/>
                    <a:gd name="T15" fmla="*/ 129 h 836"/>
                    <a:gd name="T16" fmla="*/ 804 w 550"/>
                    <a:gd name="T17" fmla="*/ 133 h 836"/>
                    <a:gd name="T18" fmla="*/ 808 w 550"/>
                    <a:gd name="T19" fmla="*/ 130 h 836"/>
                    <a:gd name="T20" fmla="*/ 808 w 550"/>
                    <a:gd name="T21" fmla="*/ 120 h 836"/>
                    <a:gd name="T22" fmla="*/ 808 w 550"/>
                    <a:gd name="T23" fmla="*/ 0 h 836"/>
                    <a:gd name="T24" fmla="*/ 0 w 550"/>
                    <a:gd name="T25" fmla="*/ 806 h 836"/>
                    <a:gd name="T26" fmla="*/ 109 w 550"/>
                    <a:gd name="T27" fmla="*/ 1209 h 836"/>
                    <a:gd name="T28" fmla="*/ 225 w 550"/>
                    <a:gd name="T29" fmla="*/ 1143 h 836"/>
                    <a:gd name="T30" fmla="*/ 232 w 550"/>
                    <a:gd name="T31" fmla="*/ 1166 h 836"/>
                    <a:gd name="T32" fmla="*/ 237 w 550"/>
                    <a:gd name="T33" fmla="*/ 1197 h 836"/>
                    <a:gd name="T34" fmla="*/ 297 w 550"/>
                    <a:gd name="T35" fmla="*/ 1212 h 836"/>
                    <a:gd name="T36" fmla="*/ 314 w 550"/>
                    <a:gd name="T37" fmla="*/ 1152 h 836"/>
                    <a:gd name="T38" fmla="*/ 291 w 550"/>
                    <a:gd name="T39" fmla="*/ 1133 h 836"/>
                    <a:gd name="T40" fmla="*/ 291 w 550"/>
                    <a:gd name="T41" fmla="*/ 1133 h 836"/>
                    <a:gd name="T42" fmla="*/ 273 w 550"/>
                    <a:gd name="T43" fmla="*/ 1115 h 836"/>
                    <a:gd name="T44" fmla="*/ 391 w 550"/>
                    <a:gd name="T45" fmla="*/ 1046 h 836"/>
                    <a:gd name="T46" fmla="*/ 326 w 550"/>
                    <a:gd name="T47" fmla="*/ 806 h 836"/>
                    <a:gd name="T48" fmla="*/ 808 w 550"/>
                    <a:gd name="T49" fmla="*/ 325 h 836"/>
                    <a:gd name="T50" fmla="*/ 808 w 550"/>
                    <a:gd name="T51" fmla="*/ 210 h 836"/>
                    <a:gd name="T52" fmla="*/ 808 w 550"/>
                    <a:gd name="T53" fmla="*/ 193 h 8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50"/>
                    <a:gd name="T82" fmla="*/ 0 h 836"/>
                    <a:gd name="T83" fmla="*/ 550 w 550"/>
                    <a:gd name="T84" fmla="*/ 836 h 8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50" h="836">
                      <a:moveTo>
                        <a:pt x="550" y="132"/>
                      </a:moveTo>
                      <a:cubicBezTo>
                        <a:pt x="549" y="131"/>
                        <a:pt x="548" y="131"/>
                        <a:pt x="547" y="130"/>
                      </a:cubicBezTo>
                      <a:cubicBezTo>
                        <a:pt x="540" y="127"/>
                        <a:pt x="533" y="129"/>
                        <a:pt x="529" y="133"/>
                      </a:cubicBezTo>
                      <a:cubicBezTo>
                        <a:pt x="529" y="133"/>
                        <a:pt x="529" y="133"/>
                        <a:pt x="529" y="133"/>
                      </a:cubicBezTo>
                      <a:cubicBezTo>
                        <a:pt x="523" y="138"/>
                        <a:pt x="517" y="141"/>
                        <a:pt x="509" y="141"/>
                      </a:cubicBezTo>
                      <a:cubicBezTo>
                        <a:pt x="493" y="141"/>
                        <a:pt x="480" y="127"/>
                        <a:pt x="480" y="111"/>
                      </a:cubicBezTo>
                      <a:cubicBezTo>
                        <a:pt x="480" y="94"/>
                        <a:pt x="493" y="80"/>
                        <a:pt x="509" y="80"/>
                      </a:cubicBezTo>
                      <a:cubicBezTo>
                        <a:pt x="517" y="80"/>
                        <a:pt x="524" y="83"/>
                        <a:pt x="529" y="88"/>
                      </a:cubicBezTo>
                      <a:cubicBezTo>
                        <a:pt x="533" y="93"/>
                        <a:pt x="540" y="94"/>
                        <a:pt x="547" y="91"/>
                      </a:cubicBezTo>
                      <a:cubicBezTo>
                        <a:pt x="548" y="91"/>
                        <a:pt x="549" y="90"/>
                        <a:pt x="550" y="89"/>
                      </a:cubicBezTo>
                      <a:cubicBezTo>
                        <a:pt x="550" y="82"/>
                        <a:pt x="550" y="82"/>
                        <a:pt x="550" y="82"/>
                      </a:cubicBezTo>
                      <a:cubicBezTo>
                        <a:pt x="550" y="0"/>
                        <a:pt x="550" y="0"/>
                        <a:pt x="550" y="0"/>
                      </a:cubicBezTo>
                      <a:cubicBezTo>
                        <a:pt x="246" y="0"/>
                        <a:pt x="0" y="246"/>
                        <a:pt x="0" y="550"/>
                      </a:cubicBezTo>
                      <a:cubicBezTo>
                        <a:pt x="0" y="651"/>
                        <a:pt x="27" y="745"/>
                        <a:pt x="74" y="825"/>
                      </a:cubicBezTo>
                      <a:cubicBezTo>
                        <a:pt x="153" y="780"/>
                        <a:pt x="153" y="780"/>
                        <a:pt x="153" y="780"/>
                      </a:cubicBezTo>
                      <a:cubicBezTo>
                        <a:pt x="158" y="784"/>
                        <a:pt x="160" y="791"/>
                        <a:pt x="158" y="796"/>
                      </a:cubicBezTo>
                      <a:cubicBezTo>
                        <a:pt x="157" y="803"/>
                        <a:pt x="158" y="810"/>
                        <a:pt x="161" y="817"/>
                      </a:cubicBezTo>
                      <a:cubicBezTo>
                        <a:pt x="170" y="831"/>
                        <a:pt x="188" y="836"/>
                        <a:pt x="202" y="827"/>
                      </a:cubicBezTo>
                      <a:cubicBezTo>
                        <a:pt x="217" y="819"/>
                        <a:pt x="222" y="801"/>
                        <a:pt x="214" y="786"/>
                      </a:cubicBezTo>
                      <a:cubicBezTo>
                        <a:pt x="210" y="780"/>
                        <a:pt x="204" y="776"/>
                        <a:pt x="198" y="773"/>
                      </a:cubicBezTo>
                      <a:cubicBezTo>
                        <a:pt x="198" y="773"/>
                        <a:pt x="198" y="773"/>
                        <a:pt x="198" y="773"/>
                      </a:cubicBezTo>
                      <a:cubicBezTo>
                        <a:pt x="192" y="772"/>
                        <a:pt x="187" y="767"/>
                        <a:pt x="186" y="761"/>
                      </a:cubicBezTo>
                      <a:cubicBezTo>
                        <a:pt x="266" y="714"/>
                        <a:pt x="266" y="714"/>
                        <a:pt x="266" y="714"/>
                      </a:cubicBezTo>
                      <a:cubicBezTo>
                        <a:pt x="238" y="666"/>
                        <a:pt x="222" y="610"/>
                        <a:pt x="222" y="550"/>
                      </a:cubicBezTo>
                      <a:cubicBezTo>
                        <a:pt x="222" y="369"/>
                        <a:pt x="369" y="222"/>
                        <a:pt x="550" y="222"/>
                      </a:cubicBezTo>
                      <a:cubicBezTo>
                        <a:pt x="550" y="143"/>
                        <a:pt x="550" y="143"/>
                        <a:pt x="550" y="143"/>
                      </a:cubicBezTo>
                      <a:lnTo>
                        <a:pt x="550" y="132"/>
                      </a:lnTo>
                      <a:close/>
                    </a:path>
                  </a:pathLst>
                </a:custGeom>
                <a:solidFill>
                  <a:srgbClr val="D1D1D1"/>
                </a:solidFill>
                <a:ln w="12700">
                  <a:solidFill>
                    <a:srgbClr val="FFFFFF"/>
                  </a:solidFill>
                  <a:round/>
                  <a:headEnd/>
                  <a:tailEnd/>
                </a:ln>
              </p:spPr>
              <p:txBody>
                <a:bodyPr/>
                <a:lstStyle/>
                <a:p>
                  <a:endParaRPr lang="tr-TR"/>
                </a:p>
              </p:txBody>
            </p:sp>
            <p:sp>
              <p:nvSpPr>
                <p:cNvPr id="131102" name="Freeform 16"/>
                <p:cNvSpPr>
                  <a:spLocks/>
                </p:cNvSpPr>
                <p:nvPr/>
              </p:nvSpPr>
              <p:spPr bwMode="gray">
                <a:xfrm>
                  <a:off x="2764" y="1387"/>
                  <a:ext cx="912" cy="1210"/>
                </a:xfrm>
                <a:custGeom>
                  <a:avLst/>
                  <a:gdLst>
                    <a:gd name="T0" fmla="*/ 103 w 621"/>
                    <a:gd name="T1" fmla="*/ 0 h 826"/>
                    <a:gd name="T2" fmla="*/ 103 w 621"/>
                    <a:gd name="T3" fmla="*/ 120 h 826"/>
                    <a:gd name="T4" fmla="*/ 103 w 621"/>
                    <a:gd name="T5" fmla="*/ 130 h 826"/>
                    <a:gd name="T6" fmla="*/ 98 w 621"/>
                    <a:gd name="T7" fmla="*/ 133 h 826"/>
                    <a:gd name="T8" fmla="*/ 72 w 621"/>
                    <a:gd name="T9" fmla="*/ 129 h 826"/>
                    <a:gd name="T10" fmla="*/ 43 w 621"/>
                    <a:gd name="T11" fmla="*/ 117 h 826"/>
                    <a:gd name="T12" fmla="*/ 0 w 621"/>
                    <a:gd name="T13" fmla="*/ 163 h 826"/>
                    <a:gd name="T14" fmla="*/ 43 w 621"/>
                    <a:gd name="T15" fmla="*/ 207 h 826"/>
                    <a:gd name="T16" fmla="*/ 72 w 621"/>
                    <a:gd name="T17" fmla="*/ 195 h 826"/>
                    <a:gd name="T18" fmla="*/ 72 w 621"/>
                    <a:gd name="T19" fmla="*/ 195 h 826"/>
                    <a:gd name="T20" fmla="*/ 98 w 621"/>
                    <a:gd name="T21" fmla="*/ 190 h 826"/>
                    <a:gd name="T22" fmla="*/ 103 w 621"/>
                    <a:gd name="T23" fmla="*/ 193 h 826"/>
                    <a:gd name="T24" fmla="*/ 103 w 621"/>
                    <a:gd name="T25" fmla="*/ 209 h 826"/>
                    <a:gd name="T26" fmla="*/ 103 w 621"/>
                    <a:gd name="T27" fmla="*/ 325 h 826"/>
                    <a:gd name="T28" fmla="*/ 103 w 621"/>
                    <a:gd name="T29" fmla="*/ 325 h 826"/>
                    <a:gd name="T30" fmla="*/ 585 w 621"/>
                    <a:gd name="T31" fmla="*/ 806 h 826"/>
                    <a:gd name="T32" fmla="*/ 520 w 621"/>
                    <a:gd name="T33" fmla="*/ 1046 h 826"/>
                    <a:gd name="T34" fmla="*/ 636 w 621"/>
                    <a:gd name="T35" fmla="*/ 1112 h 826"/>
                    <a:gd name="T36" fmla="*/ 640 w 621"/>
                    <a:gd name="T37" fmla="*/ 1110 h 826"/>
                    <a:gd name="T38" fmla="*/ 651 w 621"/>
                    <a:gd name="T39" fmla="*/ 1084 h 826"/>
                    <a:gd name="T40" fmla="*/ 651 w 621"/>
                    <a:gd name="T41" fmla="*/ 1084 h 826"/>
                    <a:gd name="T42" fmla="*/ 655 w 621"/>
                    <a:gd name="T43" fmla="*/ 1055 h 826"/>
                    <a:gd name="T44" fmla="*/ 715 w 621"/>
                    <a:gd name="T45" fmla="*/ 1039 h 826"/>
                    <a:gd name="T46" fmla="*/ 731 w 621"/>
                    <a:gd name="T47" fmla="*/ 1099 h 826"/>
                    <a:gd name="T48" fmla="*/ 708 w 621"/>
                    <a:gd name="T49" fmla="*/ 1118 h 826"/>
                    <a:gd name="T50" fmla="*/ 690 w 621"/>
                    <a:gd name="T51" fmla="*/ 1138 h 826"/>
                    <a:gd name="T52" fmla="*/ 690 w 621"/>
                    <a:gd name="T53" fmla="*/ 1144 h 826"/>
                    <a:gd name="T54" fmla="*/ 803 w 621"/>
                    <a:gd name="T55" fmla="*/ 1210 h 826"/>
                    <a:gd name="T56" fmla="*/ 912 w 621"/>
                    <a:gd name="T57" fmla="*/ 806 h 826"/>
                    <a:gd name="T58" fmla="*/ 103 w 621"/>
                    <a:gd name="T59" fmla="*/ 0 h 8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21"/>
                    <a:gd name="T91" fmla="*/ 0 h 826"/>
                    <a:gd name="T92" fmla="*/ 621 w 621"/>
                    <a:gd name="T93" fmla="*/ 826 h 8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21" h="826">
                      <a:moveTo>
                        <a:pt x="70" y="0"/>
                      </a:moveTo>
                      <a:cubicBezTo>
                        <a:pt x="70" y="82"/>
                        <a:pt x="70" y="82"/>
                        <a:pt x="70" y="82"/>
                      </a:cubicBezTo>
                      <a:cubicBezTo>
                        <a:pt x="70" y="89"/>
                        <a:pt x="70" y="89"/>
                        <a:pt x="70" y="89"/>
                      </a:cubicBezTo>
                      <a:cubicBezTo>
                        <a:pt x="69" y="90"/>
                        <a:pt x="68" y="91"/>
                        <a:pt x="67" y="91"/>
                      </a:cubicBezTo>
                      <a:cubicBezTo>
                        <a:pt x="60" y="94"/>
                        <a:pt x="53" y="93"/>
                        <a:pt x="49" y="88"/>
                      </a:cubicBezTo>
                      <a:cubicBezTo>
                        <a:pt x="44" y="83"/>
                        <a:pt x="37" y="80"/>
                        <a:pt x="29" y="80"/>
                      </a:cubicBezTo>
                      <a:cubicBezTo>
                        <a:pt x="13" y="80"/>
                        <a:pt x="0" y="94"/>
                        <a:pt x="0" y="111"/>
                      </a:cubicBezTo>
                      <a:cubicBezTo>
                        <a:pt x="0" y="127"/>
                        <a:pt x="13" y="141"/>
                        <a:pt x="29" y="141"/>
                      </a:cubicBezTo>
                      <a:cubicBezTo>
                        <a:pt x="37" y="141"/>
                        <a:pt x="43" y="138"/>
                        <a:pt x="49" y="133"/>
                      </a:cubicBezTo>
                      <a:cubicBezTo>
                        <a:pt x="49" y="133"/>
                        <a:pt x="49" y="133"/>
                        <a:pt x="49" y="133"/>
                      </a:cubicBezTo>
                      <a:cubicBezTo>
                        <a:pt x="53" y="129"/>
                        <a:pt x="60" y="127"/>
                        <a:pt x="67" y="130"/>
                      </a:cubicBezTo>
                      <a:cubicBezTo>
                        <a:pt x="68" y="131"/>
                        <a:pt x="69" y="131"/>
                        <a:pt x="70" y="132"/>
                      </a:cubicBezTo>
                      <a:cubicBezTo>
                        <a:pt x="70" y="143"/>
                        <a:pt x="70" y="143"/>
                        <a:pt x="70" y="143"/>
                      </a:cubicBezTo>
                      <a:cubicBezTo>
                        <a:pt x="70" y="222"/>
                        <a:pt x="70" y="222"/>
                        <a:pt x="70" y="222"/>
                      </a:cubicBezTo>
                      <a:cubicBezTo>
                        <a:pt x="70" y="222"/>
                        <a:pt x="70" y="222"/>
                        <a:pt x="70" y="222"/>
                      </a:cubicBezTo>
                      <a:cubicBezTo>
                        <a:pt x="252" y="222"/>
                        <a:pt x="398" y="369"/>
                        <a:pt x="398" y="550"/>
                      </a:cubicBezTo>
                      <a:cubicBezTo>
                        <a:pt x="398" y="610"/>
                        <a:pt x="382" y="666"/>
                        <a:pt x="354" y="714"/>
                      </a:cubicBezTo>
                      <a:cubicBezTo>
                        <a:pt x="433" y="759"/>
                        <a:pt x="433" y="759"/>
                        <a:pt x="433" y="759"/>
                      </a:cubicBezTo>
                      <a:cubicBezTo>
                        <a:pt x="434" y="759"/>
                        <a:pt x="435" y="758"/>
                        <a:pt x="436" y="758"/>
                      </a:cubicBezTo>
                      <a:cubicBezTo>
                        <a:pt x="442" y="753"/>
                        <a:pt x="445" y="746"/>
                        <a:pt x="443" y="740"/>
                      </a:cubicBezTo>
                      <a:cubicBezTo>
                        <a:pt x="443" y="740"/>
                        <a:pt x="443" y="740"/>
                        <a:pt x="443" y="740"/>
                      </a:cubicBezTo>
                      <a:cubicBezTo>
                        <a:pt x="441" y="733"/>
                        <a:pt x="442" y="726"/>
                        <a:pt x="446" y="720"/>
                      </a:cubicBezTo>
                      <a:cubicBezTo>
                        <a:pt x="454" y="705"/>
                        <a:pt x="472" y="701"/>
                        <a:pt x="487" y="709"/>
                      </a:cubicBezTo>
                      <a:cubicBezTo>
                        <a:pt x="501" y="717"/>
                        <a:pt x="506" y="736"/>
                        <a:pt x="498" y="750"/>
                      </a:cubicBezTo>
                      <a:cubicBezTo>
                        <a:pt x="494" y="756"/>
                        <a:pt x="489" y="761"/>
                        <a:pt x="482" y="763"/>
                      </a:cubicBezTo>
                      <a:cubicBezTo>
                        <a:pt x="476" y="764"/>
                        <a:pt x="471" y="770"/>
                        <a:pt x="470" y="777"/>
                      </a:cubicBezTo>
                      <a:cubicBezTo>
                        <a:pt x="470" y="778"/>
                        <a:pt x="470" y="780"/>
                        <a:pt x="470" y="781"/>
                      </a:cubicBezTo>
                      <a:cubicBezTo>
                        <a:pt x="547" y="826"/>
                        <a:pt x="547" y="826"/>
                        <a:pt x="547" y="826"/>
                      </a:cubicBezTo>
                      <a:cubicBezTo>
                        <a:pt x="594" y="745"/>
                        <a:pt x="621" y="651"/>
                        <a:pt x="621" y="550"/>
                      </a:cubicBezTo>
                      <a:cubicBezTo>
                        <a:pt x="621" y="246"/>
                        <a:pt x="374" y="0"/>
                        <a:pt x="70" y="0"/>
                      </a:cubicBezTo>
                      <a:close/>
                    </a:path>
                  </a:pathLst>
                </a:custGeom>
                <a:solidFill>
                  <a:srgbClr val="D1D1D1"/>
                </a:solidFill>
                <a:ln w="12700">
                  <a:solidFill>
                    <a:srgbClr val="FFFFFF"/>
                  </a:solidFill>
                  <a:round/>
                  <a:headEnd/>
                  <a:tailEnd/>
                </a:ln>
              </p:spPr>
              <p:txBody>
                <a:bodyPr/>
                <a:lstStyle/>
                <a:p>
                  <a:endParaRPr lang="tr-TR"/>
                </a:p>
              </p:txBody>
            </p:sp>
            <p:sp>
              <p:nvSpPr>
                <p:cNvPr id="131103" name="Freeform 17"/>
                <p:cNvSpPr>
                  <a:spLocks/>
                </p:cNvSpPr>
                <p:nvPr/>
              </p:nvSpPr>
              <p:spPr bwMode="gray">
                <a:xfrm>
                  <a:off x="2169" y="2414"/>
                  <a:ext cx="1397" cy="587"/>
                </a:xfrm>
                <a:custGeom>
                  <a:avLst/>
                  <a:gdLst>
                    <a:gd name="T0" fmla="*/ 1284 w 953"/>
                    <a:gd name="T1" fmla="*/ 117 h 400"/>
                    <a:gd name="T2" fmla="*/ 1284 w 953"/>
                    <a:gd name="T3" fmla="*/ 112 h 400"/>
                    <a:gd name="T4" fmla="*/ 1302 w 953"/>
                    <a:gd name="T5" fmla="*/ 91 h 400"/>
                    <a:gd name="T6" fmla="*/ 1325 w 953"/>
                    <a:gd name="T7" fmla="*/ 72 h 400"/>
                    <a:gd name="T8" fmla="*/ 1309 w 953"/>
                    <a:gd name="T9" fmla="*/ 12 h 400"/>
                    <a:gd name="T10" fmla="*/ 1249 w 953"/>
                    <a:gd name="T11" fmla="*/ 28 h 400"/>
                    <a:gd name="T12" fmla="*/ 1245 w 953"/>
                    <a:gd name="T13" fmla="*/ 57 h 400"/>
                    <a:gd name="T14" fmla="*/ 1245 w 953"/>
                    <a:gd name="T15" fmla="*/ 57 h 400"/>
                    <a:gd name="T16" fmla="*/ 1234 w 953"/>
                    <a:gd name="T17" fmla="*/ 84 h 400"/>
                    <a:gd name="T18" fmla="*/ 1230 w 953"/>
                    <a:gd name="T19" fmla="*/ 85 h 400"/>
                    <a:gd name="T20" fmla="*/ 1114 w 953"/>
                    <a:gd name="T21" fmla="*/ 19 h 400"/>
                    <a:gd name="T22" fmla="*/ 698 w 953"/>
                    <a:gd name="T23" fmla="*/ 260 h 400"/>
                    <a:gd name="T24" fmla="*/ 281 w 953"/>
                    <a:gd name="T25" fmla="*/ 19 h 400"/>
                    <a:gd name="T26" fmla="*/ 164 w 953"/>
                    <a:gd name="T27" fmla="*/ 88 h 400"/>
                    <a:gd name="T28" fmla="*/ 182 w 953"/>
                    <a:gd name="T29" fmla="*/ 106 h 400"/>
                    <a:gd name="T30" fmla="*/ 182 w 953"/>
                    <a:gd name="T31" fmla="*/ 106 h 400"/>
                    <a:gd name="T32" fmla="*/ 205 w 953"/>
                    <a:gd name="T33" fmla="*/ 125 h 400"/>
                    <a:gd name="T34" fmla="*/ 188 w 953"/>
                    <a:gd name="T35" fmla="*/ 185 h 400"/>
                    <a:gd name="T36" fmla="*/ 128 w 953"/>
                    <a:gd name="T37" fmla="*/ 170 h 400"/>
                    <a:gd name="T38" fmla="*/ 123 w 953"/>
                    <a:gd name="T39" fmla="*/ 139 h 400"/>
                    <a:gd name="T40" fmla="*/ 116 w 953"/>
                    <a:gd name="T41" fmla="*/ 116 h 400"/>
                    <a:gd name="T42" fmla="*/ 0 w 953"/>
                    <a:gd name="T43" fmla="*/ 182 h 400"/>
                    <a:gd name="T44" fmla="*/ 698 w 953"/>
                    <a:gd name="T45" fmla="*/ 587 h 400"/>
                    <a:gd name="T46" fmla="*/ 1397 w 953"/>
                    <a:gd name="T47" fmla="*/ 183 h 400"/>
                    <a:gd name="T48" fmla="*/ 1284 w 953"/>
                    <a:gd name="T49" fmla="*/ 117 h 4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53"/>
                    <a:gd name="T76" fmla="*/ 0 h 400"/>
                    <a:gd name="T77" fmla="*/ 953 w 953"/>
                    <a:gd name="T78" fmla="*/ 400 h 4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53" h="400">
                      <a:moveTo>
                        <a:pt x="876" y="80"/>
                      </a:moveTo>
                      <a:cubicBezTo>
                        <a:pt x="876" y="79"/>
                        <a:pt x="876" y="77"/>
                        <a:pt x="876" y="76"/>
                      </a:cubicBezTo>
                      <a:cubicBezTo>
                        <a:pt x="877" y="69"/>
                        <a:pt x="882" y="63"/>
                        <a:pt x="888" y="62"/>
                      </a:cubicBezTo>
                      <a:cubicBezTo>
                        <a:pt x="895" y="60"/>
                        <a:pt x="900" y="55"/>
                        <a:pt x="904" y="49"/>
                      </a:cubicBezTo>
                      <a:cubicBezTo>
                        <a:pt x="912" y="35"/>
                        <a:pt x="907" y="16"/>
                        <a:pt x="893" y="8"/>
                      </a:cubicBezTo>
                      <a:cubicBezTo>
                        <a:pt x="878" y="0"/>
                        <a:pt x="860" y="4"/>
                        <a:pt x="852" y="19"/>
                      </a:cubicBezTo>
                      <a:cubicBezTo>
                        <a:pt x="848" y="25"/>
                        <a:pt x="847" y="32"/>
                        <a:pt x="849" y="39"/>
                      </a:cubicBezTo>
                      <a:cubicBezTo>
                        <a:pt x="849" y="39"/>
                        <a:pt x="849" y="39"/>
                        <a:pt x="849" y="39"/>
                      </a:cubicBezTo>
                      <a:cubicBezTo>
                        <a:pt x="851" y="45"/>
                        <a:pt x="848" y="52"/>
                        <a:pt x="842" y="57"/>
                      </a:cubicBezTo>
                      <a:cubicBezTo>
                        <a:pt x="841" y="57"/>
                        <a:pt x="840" y="58"/>
                        <a:pt x="839" y="58"/>
                      </a:cubicBezTo>
                      <a:cubicBezTo>
                        <a:pt x="760" y="13"/>
                        <a:pt x="760" y="13"/>
                        <a:pt x="760" y="13"/>
                      </a:cubicBezTo>
                      <a:cubicBezTo>
                        <a:pt x="704" y="111"/>
                        <a:pt x="598" y="177"/>
                        <a:pt x="476" y="177"/>
                      </a:cubicBezTo>
                      <a:cubicBezTo>
                        <a:pt x="355" y="177"/>
                        <a:pt x="249" y="111"/>
                        <a:pt x="192" y="13"/>
                      </a:cubicBezTo>
                      <a:cubicBezTo>
                        <a:pt x="112" y="60"/>
                        <a:pt x="112" y="60"/>
                        <a:pt x="112" y="60"/>
                      </a:cubicBezTo>
                      <a:cubicBezTo>
                        <a:pt x="113" y="66"/>
                        <a:pt x="118" y="71"/>
                        <a:pt x="124" y="72"/>
                      </a:cubicBezTo>
                      <a:cubicBezTo>
                        <a:pt x="124" y="72"/>
                        <a:pt x="124" y="72"/>
                        <a:pt x="124" y="72"/>
                      </a:cubicBezTo>
                      <a:cubicBezTo>
                        <a:pt x="130" y="75"/>
                        <a:pt x="136" y="79"/>
                        <a:pt x="140" y="85"/>
                      </a:cubicBezTo>
                      <a:cubicBezTo>
                        <a:pt x="148" y="100"/>
                        <a:pt x="143" y="118"/>
                        <a:pt x="128" y="126"/>
                      </a:cubicBezTo>
                      <a:cubicBezTo>
                        <a:pt x="114" y="135"/>
                        <a:pt x="96" y="130"/>
                        <a:pt x="87" y="116"/>
                      </a:cubicBezTo>
                      <a:cubicBezTo>
                        <a:pt x="84" y="109"/>
                        <a:pt x="83" y="102"/>
                        <a:pt x="84" y="95"/>
                      </a:cubicBezTo>
                      <a:cubicBezTo>
                        <a:pt x="86" y="90"/>
                        <a:pt x="84" y="83"/>
                        <a:pt x="79" y="79"/>
                      </a:cubicBezTo>
                      <a:cubicBezTo>
                        <a:pt x="0" y="124"/>
                        <a:pt x="0" y="124"/>
                        <a:pt x="0" y="124"/>
                      </a:cubicBezTo>
                      <a:cubicBezTo>
                        <a:pt x="95" y="289"/>
                        <a:pt x="273" y="400"/>
                        <a:pt x="476" y="400"/>
                      </a:cubicBezTo>
                      <a:cubicBezTo>
                        <a:pt x="680" y="400"/>
                        <a:pt x="858" y="289"/>
                        <a:pt x="953" y="125"/>
                      </a:cubicBezTo>
                      <a:lnTo>
                        <a:pt x="876" y="80"/>
                      </a:lnTo>
                      <a:close/>
                    </a:path>
                  </a:pathLst>
                </a:custGeom>
                <a:solidFill>
                  <a:srgbClr val="D1D1D1"/>
                </a:solidFill>
                <a:ln w="12700">
                  <a:solidFill>
                    <a:srgbClr val="FFFFFF"/>
                  </a:solidFill>
                  <a:round/>
                  <a:headEnd/>
                  <a:tailEnd/>
                </a:ln>
              </p:spPr>
              <p:txBody>
                <a:bodyPr/>
                <a:lstStyle/>
                <a:p>
                  <a:endParaRPr lang="tr-TR"/>
                </a:p>
              </p:txBody>
            </p:sp>
          </p:grpSp>
        </p:grpSp>
        <p:sp>
          <p:nvSpPr>
            <p:cNvPr id="131098" name="Oval 18"/>
            <p:cNvSpPr>
              <a:spLocks noChangeArrowheads="1"/>
            </p:cNvSpPr>
            <p:nvPr/>
          </p:nvSpPr>
          <p:spPr bwMode="auto">
            <a:xfrm>
              <a:off x="1460" y="1637"/>
              <a:ext cx="345" cy="344"/>
            </a:xfrm>
            <a:prstGeom prst="ellipse">
              <a:avLst/>
            </a:prstGeom>
            <a:gradFill rotWithShape="1">
              <a:gsLst>
                <a:gs pos="0">
                  <a:srgbClr val="DDDDDD"/>
                </a:gs>
                <a:gs pos="100000">
                  <a:srgbClr val="F8F8F8"/>
                </a:gs>
              </a:gsLst>
              <a:lin ang="5400000" scaled="1"/>
            </a:gradFill>
            <a:ln w="12700" algn="ctr">
              <a:solidFill>
                <a:schemeClr val="bg1"/>
              </a:solidFill>
              <a:round/>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tr-TR" altLang="tr-TR" sz="3800" noProof="1">
                <a:solidFill>
                  <a:srgbClr val="000000"/>
                </a:solidFill>
              </a:endParaRPr>
            </a:p>
          </p:txBody>
        </p:sp>
      </p:grpSp>
      <p:sp>
        <p:nvSpPr>
          <p:cNvPr id="23"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STRESİN FİZİKSEL SONUÇLARI – 1 </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18</a:t>
            </a:fld>
            <a:endParaRPr lang="tr-TR"/>
          </a:p>
        </p:txBody>
      </p:sp>
    </p:spTree>
    <p:extLst>
      <p:ext uri="{BB962C8B-B14F-4D97-AF65-F5344CB8AC3E}">
        <p14:creationId xmlns:p14="http://schemas.microsoft.com/office/powerpoint/2010/main" val="407220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Freeform 2"/>
          <p:cNvSpPr>
            <a:spLocks/>
          </p:cNvSpPr>
          <p:nvPr/>
        </p:nvSpPr>
        <p:spPr bwMode="auto">
          <a:xfrm>
            <a:off x="412750" y="1546225"/>
            <a:ext cx="2244725" cy="3825875"/>
          </a:xfrm>
          <a:custGeom>
            <a:avLst/>
            <a:gdLst>
              <a:gd name="T0" fmla="*/ 0 w 1414"/>
              <a:gd name="T1" fmla="*/ 1120775 h 2410"/>
              <a:gd name="T2" fmla="*/ 649288 w 1414"/>
              <a:gd name="T3" fmla="*/ 0 h 2410"/>
              <a:gd name="T4" fmla="*/ 2244725 w 1414"/>
              <a:gd name="T5" fmla="*/ 3175 h 2410"/>
              <a:gd name="T6" fmla="*/ 2239963 w 1414"/>
              <a:gd name="T7" fmla="*/ 3825875 h 2410"/>
              <a:gd name="T8" fmla="*/ 0 w 1414"/>
              <a:gd name="T9" fmla="*/ 1120775 h 2410"/>
              <a:gd name="T10" fmla="*/ 0 60000 65536"/>
              <a:gd name="T11" fmla="*/ 0 60000 65536"/>
              <a:gd name="T12" fmla="*/ 0 60000 65536"/>
              <a:gd name="T13" fmla="*/ 0 60000 65536"/>
              <a:gd name="T14" fmla="*/ 0 60000 65536"/>
              <a:gd name="T15" fmla="*/ 0 w 1414"/>
              <a:gd name="T16" fmla="*/ 0 h 2410"/>
              <a:gd name="T17" fmla="*/ 1414 w 1414"/>
              <a:gd name="T18" fmla="*/ 2410 h 2410"/>
            </a:gdLst>
            <a:ahLst/>
            <a:cxnLst>
              <a:cxn ang="T10">
                <a:pos x="T0" y="T1"/>
              </a:cxn>
              <a:cxn ang="T11">
                <a:pos x="T2" y="T3"/>
              </a:cxn>
              <a:cxn ang="T12">
                <a:pos x="T4" y="T5"/>
              </a:cxn>
              <a:cxn ang="T13">
                <a:pos x="T6" y="T7"/>
              </a:cxn>
              <a:cxn ang="T14">
                <a:pos x="T8" y="T9"/>
              </a:cxn>
            </a:cxnLst>
            <a:rect l="T15" t="T16" r="T17" b="T18"/>
            <a:pathLst>
              <a:path w="1414" h="2410">
                <a:moveTo>
                  <a:pt x="0" y="706"/>
                </a:moveTo>
                <a:lnTo>
                  <a:pt x="409" y="0"/>
                </a:lnTo>
                <a:lnTo>
                  <a:pt x="1414" y="2"/>
                </a:lnTo>
                <a:lnTo>
                  <a:pt x="1411" y="2410"/>
                </a:lnTo>
                <a:lnTo>
                  <a:pt x="0" y="706"/>
                </a:lnTo>
                <a:close/>
              </a:path>
            </a:pathLst>
          </a:custGeom>
          <a:solidFill>
            <a:srgbClr val="C0C0C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32099" name="Rectangle 11"/>
          <p:cNvSpPr>
            <a:spLocks noChangeArrowheads="1"/>
          </p:cNvSpPr>
          <p:nvPr/>
        </p:nvSpPr>
        <p:spPr bwMode="gray">
          <a:xfrm>
            <a:off x="2657475" y="1555750"/>
            <a:ext cx="6143625" cy="36036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28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r>
              <a:rPr lang="tr-TR" altLang="tr-TR" sz="2000" b="1" noProof="1">
                <a:solidFill>
                  <a:srgbClr val="FFFFFF"/>
                </a:solidFill>
                <a:latin typeface="Calibri" pitchFamily="34" charset="0"/>
              </a:rPr>
              <a:t>FİZİKSEL</a:t>
            </a:r>
          </a:p>
        </p:txBody>
      </p:sp>
      <p:sp>
        <p:nvSpPr>
          <p:cNvPr id="132100" name="Rectangle 5"/>
          <p:cNvSpPr>
            <a:spLocks noChangeArrowheads="1"/>
          </p:cNvSpPr>
          <p:nvPr/>
        </p:nvSpPr>
        <p:spPr bwMode="gray">
          <a:xfrm>
            <a:off x="2657475" y="1916113"/>
            <a:ext cx="6143625" cy="3449637"/>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800">
              <a:solidFill>
                <a:srgbClr val="000000"/>
              </a:solidFill>
              <a:latin typeface="Calibri" pitchFamily="34" charset="0"/>
            </a:endParaRPr>
          </a:p>
          <a:p>
            <a:pPr algn="ctr" eaLnBrk="1" hangingPunct="1">
              <a:lnSpc>
                <a:spcPct val="90000"/>
              </a:lnSpc>
              <a:spcAft>
                <a:spcPct val="20000"/>
              </a:spcAft>
              <a:buClr>
                <a:srgbClr val="292929"/>
              </a:buClr>
            </a:pPr>
            <a:r>
              <a:rPr lang="tr-TR" altLang="tr-TR" b="1" i="1">
                <a:solidFill>
                  <a:srgbClr val="000000"/>
                </a:solidFill>
                <a:latin typeface="Calibri" pitchFamily="34" charset="0"/>
              </a:rPr>
              <a:t>Midede şişkinlik-dolgunluk hissi, geğirme ve hazımsızlık </a:t>
            </a:r>
            <a:r>
              <a:rPr lang="tr-TR" altLang="tr-TR" i="1">
                <a:solidFill>
                  <a:srgbClr val="000000"/>
                </a:solidFill>
                <a:latin typeface="Calibri" pitchFamily="34" charset="0"/>
              </a:rPr>
              <a:t>ile iş stresi arasında ilişki vardır.</a:t>
            </a:r>
          </a:p>
          <a:p>
            <a:pPr algn="ctr" eaLnBrk="1" hangingPunct="1">
              <a:lnSpc>
                <a:spcPct val="90000"/>
              </a:lnSpc>
              <a:spcAft>
                <a:spcPct val="20000"/>
              </a:spcAft>
              <a:buClr>
                <a:srgbClr val="292929"/>
              </a:buClr>
            </a:pPr>
            <a:endParaRPr lang="tr-TR" altLang="tr-TR" i="1">
              <a:solidFill>
                <a:srgbClr val="000000"/>
              </a:solidFill>
              <a:latin typeface="Calibri" pitchFamily="34" charset="0"/>
            </a:endParaRPr>
          </a:p>
          <a:p>
            <a:pPr algn="ctr" eaLnBrk="1" hangingPunct="1">
              <a:lnSpc>
                <a:spcPct val="90000"/>
              </a:lnSpc>
              <a:spcAft>
                <a:spcPct val="20000"/>
              </a:spcAft>
              <a:buClr>
                <a:srgbClr val="292929"/>
              </a:buClr>
            </a:pPr>
            <a:r>
              <a:rPr lang="tr-TR" altLang="tr-TR" i="1">
                <a:solidFill>
                  <a:srgbClr val="000000"/>
                </a:solidFill>
                <a:latin typeface="Calibri" pitchFamily="34" charset="0"/>
              </a:rPr>
              <a:t>İş stresi ile </a:t>
            </a:r>
            <a:r>
              <a:rPr lang="tr-TR" altLang="tr-TR" b="1" i="1">
                <a:solidFill>
                  <a:srgbClr val="000000"/>
                </a:solidFill>
                <a:latin typeface="Calibri" pitchFamily="34" charset="0"/>
              </a:rPr>
              <a:t>boyun, omuz, kol ve sırt kaslarında, eklemlerde </a:t>
            </a:r>
            <a:r>
              <a:rPr lang="tr-TR" altLang="tr-TR" i="1">
                <a:solidFill>
                  <a:srgbClr val="000000"/>
                </a:solidFill>
                <a:latin typeface="Calibri" pitchFamily="34" charset="0"/>
              </a:rPr>
              <a:t>ortaya çıkan yakınmalar arasında ilişki olduğu, </a:t>
            </a:r>
            <a:r>
              <a:rPr lang="tr-TR" altLang="tr-TR" b="1" i="1">
                <a:solidFill>
                  <a:srgbClr val="000000"/>
                </a:solidFill>
                <a:latin typeface="Calibri" pitchFamily="34" charset="0"/>
              </a:rPr>
              <a:t>yakınmaların iş yoğunluğu ile doğru, karar verme ve işin gereklerini denetleme olanakları ile ters orantılı olarak arttığı gösterilmiştir. </a:t>
            </a:r>
          </a:p>
          <a:p>
            <a:pPr algn="ctr" eaLnBrk="1" hangingPunct="1">
              <a:lnSpc>
                <a:spcPct val="90000"/>
              </a:lnSpc>
              <a:spcAft>
                <a:spcPct val="20000"/>
              </a:spcAft>
              <a:buClr>
                <a:srgbClr val="292929"/>
              </a:buClr>
            </a:pPr>
            <a:endParaRPr lang="tr-TR" altLang="tr-TR" i="1">
              <a:solidFill>
                <a:srgbClr val="000000"/>
              </a:solidFill>
              <a:latin typeface="Calibri" pitchFamily="34" charset="0"/>
            </a:endParaRPr>
          </a:p>
          <a:p>
            <a:pPr algn="ctr" eaLnBrk="1" hangingPunct="1">
              <a:lnSpc>
                <a:spcPct val="90000"/>
              </a:lnSpc>
              <a:spcAft>
                <a:spcPct val="20000"/>
              </a:spcAft>
              <a:buClr>
                <a:srgbClr val="292929"/>
              </a:buClr>
            </a:pPr>
            <a:r>
              <a:rPr lang="tr-TR" altLang="tr-TR" b="1" i="1">
                <a:solidFill>
                  <a:srgbClr val="000000"/>
                </a:solidFill>
                <a:latin typeface="Calibri" pitchFamily="34" charset="0"/>
              </a:rPr>
              <a:t>İş stresi bağışıklık sistemini zayıflatır ve kişinin bulaşıcı hastalıklara karşı direncini azaltır.</a:t>
            </a:r>
          </a:p>
          <a:p>
            <a:pPr algn="ctr" eaLnBrk="1" hangingPunct="1">
              <a:lnSpc>
                <a:spcPct val="90000"/>
              </a:lnSpc>
              <a:spcAft>
                <a:spcPct val="20000"/>
              </a:spcAft>
              <a:buClr>
                <a:srgbClr val="292929"/>
              </a:buClr>
            </a:pPr>
            <a:endParaRPr lang="tr-TR" altLang="tr-TR" i="1">
              <a:solidFill>
                <a:srgbClr val="000000"/>
              </a:solidFill>
              <a:latin typeface="Calibri" pitchFamily="34" charset="0"/>
            </a:endParaRPr>
          </a:p>
        </p:txBody>
      </p:sp>
      <p:sp>
        <p:nvSpPr>
          <p:cNvPr id="132101"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sz="2000" b="1" noProof="1">
              <a:solidFill>
                <a:srgbClr val="000000"/>
              </a:solidFill>
            </a:endParaRPr>
          </a:p>
        </p:txBody>
      </p:sp>
      <p:grpSp>
        <p:nvGrpSpPr>
          <p:cNvPr id="132102" name="Group 8"/>
          <p:cNvGrpSpPr>
            <a:grpSpLocks/>
          </p:cNvGrpSpPr>
          <p:nvPr/>
        </p:nvGrpSpPr>
        <p:grpSpPr bwMode="auto">
          <a:xfrm>
            <a:off x="323850" y="1555750"/>
            <a:ext cx="1482725" cy="1482725"/>
            <a:chOff x="1166" y="1342"/>
            <a:chExt cx="934" cy="934"/>
          </a:xfrm>
        </p:grpSpPr>
        <p:grpSp>
          <p:nvGrpSpPr>
            <p:cNvPr id="132121" name="Group 9"/>
            <p:cNvGrpSpPr>
              <a:grpSpLocks/>
            </p:cNvGrpSpPr>
            <p:nvPr/>
          </p:nvGrpSpPr>
          <p:grpSpPr bwMode="auto">
            <a:xfrm>
              <a:off x="1166" y="1342"/>
              <a:ext cx="934" cy="934"/>
              <a:chOff x="1710" y="1035"/>
              <a:chExt cx="2316" cy="2316"/>
            </a:xfrm>
          </p:grpSpPr>
          <p:grpSp>
            <p:nvGrpSpPr>
              <p:cNvPr id="132123" name="Group 10"/>
              <p:cNvGrpSpPr>
                <a:grpSpLocks/>
              </p:cNvGrpSpPr>
              <p:nvPr/>
            </p:nvGrpSpPr>
            <p:grpSpPr bwMode="auto">
              <a:xfrm rot="3600000">
                <a:off x="1710" y="1035"/>
                <a:ext cx="2316" cy="2316"/>
                <a:chOff x="1710" y="1035"/>
                <a:chExt cx="2316" cy="2316"/>
              </a:xfrm>
            </p:grpSpPr>
            <p:sp>
              <p:nvSpPr>
                <p:cNvPr id="132128" name="Freeform 11"/>
                <p:cNvSpPr>
                  <a:spLocks/>
                </p:cNvSpPr>
                <p:nvPr/>
              </p:nvSpPr>
              <p:spPr bwMode="gray">
                <a:xfrm>
                  <a:off x="2866" y="1599"/>
                  <a:ext cx="1160" cy="1752"/>
                </a:xfrm>
                <a:custGeom>
                  <a:avLst/>
                  <a:gdLst>
                    <a:gd name="T0" fmla="*/ 1005 w 794"/>
                    <a:gd name="T1" fmla="*/ 13 h 1200"/>
                    <a:gd name="T2" fmla="*/ 879 w 794"/>
                    <a:gd name="T3" fmla="*/ 86 h 1200"/>
                    <a:gd name="T4" fmla="*/ 874 w 794"/>
                    <a:gd name="T5" fmla="*/ 83 h 1200"/>
                    <a:gd name="T6" fmla="*/ 865 w 794"/>
                    <a:gd name="T7" fmla="*/ 58 h 1200"/>
                    <a:gd name="T8" fmla="*/ 861 w 794"/>
                    <a:gd name="T9" fmla="*/ 28 h 1200"/>
                    <a:gd name="T10" fmla="*/ 801 w 794"/>
                    <a:gd name="T11" fmla="*/ 12 h 1200"/>
                    <a:gd name="T12" fmla="*/ 785 w 794"/>
                    <a:gd name="T13" fmla="*/ 72 h 1200"/>
                    <a:gd name="T14" fmla="*/ 808 w 794"/>
                    <a:gd name="T15" fmla="*/ 91 h 1200"/>
                    <a:gd name="T16" fmla="*/ 808 w 794"/>
                    <a:gd name="T17" fmla="*/ 91 h 1200"/>
                    <a:gd name="T18" fmla="*/ 825 w 794"/>
                    <a:gd name="T19" fmla="*/ 111 h 1200"/>
                    <a:gd name="T20" fmla="*/ 825 w 794"/>
                    <a:gd name="T21" fmla="*/ 117 h 1200"/>
                    <a:gd name="T22" fmla="*/ 697 w 794"/>
                    <a:gd name="T23" fmla="*/ 191 h 1200"/>
                    <a:gd name="T24" fmla="*/ 805 w 794"/>
                    <a:gd name="T25" fmla="*/ 593 h 1200"/>
                    <a:gd name="T26" fmla="*/ 697 w 794"/>
                    <a:gd name="T27" fmla="*/ 994 h 1200"/>
                    <a:gd name="T28" fmla="*/ 0 w 794"/>
                    <a:gd name="T29" fmla="*/ 1397 h 1200"/>
                    <a:gd name="T30" fmla="*/ 0 w 794"/>
                    <a:gd name="T31" fmla="*/ 1529 h 1200"/>
                    <a:gd name="T32" fmla="*/ 0 w 794"/>
                    <a:gd name="T33" fmla="*/ 1545 h 1200"/>
                    <a:gd name="T34" fmla="*/ 6 w 794"/>
                    <a:gd name="T35" fmla="*/ 1548 h 1200"/>
                    <a:gd name="T36" fmla="*/ 32 w 794"/>
                    <a:gd name="T37" fmla="*/ 1542 h 1200"/>
                    <a:gd name="T38" fmla="*/ 32 w 794"/>
                    <a:gd name="T39" fmla="*/ 1542 h 1200"/>
                    <a:gd name="T40" fmla="*/ 61 w 794"/>
                    <a:gd name="T41" fmla="*/ 1532 h 1200"/>
                    <a:gd name="T42" fmla="*/ 104 w 794"/>
                    <a:gd name="T43" fmla="*/ 1575 h 1200"/>
                    <a:gd name="T44" fmla="*/ 61 w 794"/>
                    <a:gd name="T45" fmla="*/ 1621 h 1200"/>
                    <a:gd name="T46" fmla="*/ 32 w 794"/>
                    <a:gd name="T47" fmla="*/ 1609 h 1200"/>
                    <a:gd name="T48" fmla="*/ 6 w 794"/>
                    <a:gd name="T49" fmla="*/ 1605 h 1200"/>
                    <a:gd name="T50" fmla="*/ 0 w 794"/>
                    <a:gd name="T51" fmla="*/ 1607 h 1200"/>
                    <a:gd name="T52" fmla="*/ 0 w 794"/>
                    <a:gd name="T53" fmla="*/ 1618 h 1200"/>
                    <a:gd name="T54" fmla="*/ 0 w 794"/>
                    <a:gd name="T55" fmla="*/ 1752 h 1200"/>
                    <a:gd name="T56" fmla="*/ 1005 w 794"/>
                    <a:gd name="T57" fmla="*/ 1172 h 1200"/>
                    <a:gd name="T58" fmla="*/ 1160 w 794"/>
                    <a:gd name="T59" fmla="*/ 593 h 1200"/>
                    <a:gd name="T60" fmla="*/ 1005 w 794"/>
                    <a:gd name="T61" fmla="*/ 13 h 12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94"/>
                    <a:gd name="T94" fmla="*/ 0 h 1200"/>
                    <a:gd name="T95" fmla="*/ 794 w 794"/>
                    <a:gd name="T96" fmla="*/ 1200 h 12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94" h="1200">
                      <a:moveTo>
                        <a:pt x="688" y="9"/>
                      </a:moveTo>
                      <a:cubicBezTo>
                        <a:pt x="602" y="59"/>
                        <a:pt x="602" y="59"/>
                        <a:pt x="602" y="59"/>
                      </a:cubicBezTo>
                      <a:cubicBezTo>
                        <a:pt x="601" y="58"/>
                        <a:pt x="600" y="58"/>
                        <a:pt x="598" y="57"/>
                      </a:cubicBezTo>
                      <a:cubicBezTo>
                        <a:pt x="593" y="53"/>
                        <a:pt x="590" y="45"/>
                        <a:pt x="592" y="40"/>
                      </a:cubicBezTo>
                      <a:cubicBezTo>
                        <a:pt x="594" y="33"/>
                        <a:pt x="593" y="25"/>
                        <a:pt x="589" y="19"/>
                      </a:cubicBezTo>
                      <a:cubicBezTo>
                        <a:pt x="581" y="5"/>
                        <a:pt x="563" y="0"/>
                        <a:pt x="548" y="8"/>
                      </a:cubicBezTo>
                      <a:cubicBezTo>
                        <a:pt x="534" y="17"/>
                        <a:pt x="529" y="35"/>
                        <a:pt x="537" y="49"/>
                      </a:cubicBezTo>
                      <a:cubicBezTo>
                        <a:pt x="540" y="56"/>
                        <a:pt x="546" y="60"/>
                        <a:pt x="553" y="62"/>
                      </a:cubicBezTo>
                      <a:cubicBezTo>
                        <a:pt x="553" y="62"/>
                        <a:pt x="553" y="62"/>
                        <a:pt x="553" y="62"/>
                      </a:cubicBezTo>
                      <a:cubicBezTo>
                        <a:pt x="559" y="63"/>
                        <a:pt x="564" y="69"/>
                        <a:pt x="565" y="76"/>
                      </a:cubicBezTo>
                      <a:cubicBezTo>
                        <a:pt x="565" y="78"/>
                        <a:pt x="565" y="79"/>
                        <a:pt x="565" y="80"/>
                      </a:cubicBezTo>
                      <a:cubicBezTo>
                        <a:pt x="477" y="131"/>
                        <a:pt x="477" y="131"/>
                        <a:pt x="477" y="131"/>
                      </a:cubicBezTo>
                      <a:cubicBezTo>
                        <a:pt x="524" y="212"/>
                        <a:pt x="551" y="306"/>
                        <a:pt x="551" y="406"/>
                      </a:cubicBezTo>
                      <a:cubicBezTo>
                        <a:pt x="551" y="507"/>
                        <a:pt x="524" y="601"/>
                        <a:pt x="477" y="681"/>
                      </a:cubicBezTo>
                      <a:cubicBezTo>
                        <a:pt x="382" y="846"/>
                        <a:pt x="204" y="957"/>
                        <a:pt x="0" y="957"/>
                      </a:cubicBezTo>
                      <a:cubicBezTo>
                        <a:pt x="0" y="1047"/>
                        <a:pt x="0" y="1047"/>
                        <a:pt x="0" y="1047"/>
                      </a:cubicBezTo>
                      <a:cubicBezTo>
                        <a:pt x="0" y="1058"/>
                        <a:pt x="0" y="1058"/>
                        <a:pt x="0" y="1058"/>
                      </a:cubicBezTo>
                      <a:cubicBezTo>
                        <a:pt x="2" y="1058"/>
                        <a:pt x="3" y="1059"/>
                        <a:pt x="4" y="1060"/>
                      </a:cubicBezTo>
                      <a:cubicBezTo>
                        <a:pt x="10" y="1063"/>
                        <a:pt x="18" y="1061"/>
                        <a:pt x="22" y="1056"/>
                      </a:cubicBezTo>
                      <a:cubicBezTo>
                        <a:pt x="22" y="1056"/>
                        <a:pt x="22" y="1056"/>
                        <a:pt x="22" y="1056"/>
                      </a:cubicBezTo>
                      <a:cubicBezTo>
                        <a:pt x="27" y="1052"/>
                        <a:pt x="34" y="1049"/>
                        <a:pt x="42" y="1049"/>
                      </a:cubicBezTo>
                      <a:cubicBezTo>
                        <a:pt x="58" y="1049"/>
                        <a:pt x="71" y="1063"/>
                        <a:pt x="71" y="1079"/>
                      </a:cubicBezTo>
                      <a:cubicBezTo>
                        <a:pt x="71" y="1096"/>
                        <a:pt x="58" y="1110"/>
                        <a:pt x="42" y="1110"/>
                      </a:cubicBezTo>
                      <a:cubicBezTo>
                        <a:pt x="34" y="1110"/>
                        <a:pt x="27" y="1107"/>
                        <a:pt x="22" y="1102"/>
                      </a:cubicBezTo>
                      <a:cubicBezTo>
                        <a:pt x="18" y="1097"/>
                        <a:pt x="10" y="1096"/>
                        <a:pt x="4" y="1099"/>
                      </a:cubicBezTo>
                      <a:cubicBezTo>
                        <a:pt x="3" y="1099"/>
                        <a:pt x="2" y="1100"/>
                        <a:pt x="0" y="1101"/>
                      </a:cubicBezTo>
                      <a:cubicBezTo>
                        <a:pt x="0" y="1108"/>
                        <a:pt x="0" y="1108"/>
                        <a:pt x="0" y="1108"/>
                      </a:cubicBezTo>
                      <a:cubicBezTo>
                        <a:pt x="0" y="1200"/>
                        <a:pt x="0" y="1200"/>
                        <a:pt x="0" y="1200"/>
                      </a:cubicBezTo>
                      <a:cubicBezTo>
                        <a:pt x="294" y="1200"/>
                        <a:pt x="551" y="1040"/>
                        <a:pt x="688" y="803"/>
                      </a:cubicBezTo>
                      <a:cubicBezTo>
                        <a:pt x="755" y="686"/>
                        <a:pt x="794" y="551"/>
                        <a:pt x="794" y="406"/>
                      </a:cubicBezTo>
                      <a:cubicBezTo>
                        <a:pt x="794" y="262"/>
                        <a:pt x="755" y="126"/>
                        <a:pt x="688" y="9"/>
                      </a:cubicBezTo>
                      <a:close/>
                    </a:path>
                  </a:pathLst>
                </a:custGeom>
                <a:solidFill>
                  <a:srgbClr val="A90404"/>
                </a:solidFill>
                <a:ln w="12700">
                  <a:solidFill>
                    <a:srgbClr val="FFFFFF"/>
                  </a:solidFill>
                  <a:round/>
                  <a:headEnd/>
                  <a:tailEnd/>
                </a:ln>
              </p:spPr>
              <p:txBody>
                <a:bodyPr/>
                <a:lstStyle/>
                <a:p>
                  <a:endParaRPr lang="tr-TR"/>
                </a:p>
              </p:txBody>
            </p:sp>
            <p:sp>
              <p:nvSpPr>
                <p:cNvPr id="132129" name="Freeform 12"/>
                <p:cNvSpPr>
                  <a:spLocks/>
                </p:cNvSpPr>
                <p:nvPr/>
              </p:nvSpPr>
              <p:spPr bwMode="gray">
                <a:xfrm>
                  <a:off x="1710" y="1612"/>
                  <a:ext cx="1262" cy="1739"/>
                </a:xfrm>
                <a:custGeom>
                  <a:avLst/>
                  <a:gdLst>
                    <a:gd name="T0" fmla="*/ 1220 w 864"/>
                    <a:gd name="T1" fmla="*/ 1519 h 1191"/>
                    <a:gd name="T2" fmla="*/ 1190 w 864"/>
                    <a:gd name="T3" fmla="*/ 1529 h 1191"/>
                    <a:gd name="T4" fmla="*/ 1190 w 864"/>
                    <a:gd name="T5" fmla="*/ 1529 h 1191"/>
                    <a:gd name="T6" fmla="*/ 1164 w 864"/>
                    <a:gd name="T7" fmla="*/ 1535 h 1191"/>
                    <a:gd name="T8" fmla="*/ 1158 w 864"/>
                    <a:gd name="T9" fmla="*/ 1532 h 1191"/>
                    <a:gd name="T10" fmla="*/ 1158 w 864"/>
                    <a:gd name="T11" fmla="*/ 1516 h 1191"/>
                    <a:gd name="T12" fmla="*/ 1158 w 864"/>
                    <a:gd name="T13" fmla="*/ 1384 h 1191"/>
                    <a:gd name="T14" fmla="*/ 463 w 864"/>
                    <a:gd name="T15" fmla="*/ 981 h 1191"/>
                    <a:gd name="T16" fmla="*/ 355 w 864"/>
                    <a:gd name="T17" fmla="*/ 580 h 1191"/>
                    <a:gd name="T18" fmla="*/ 463 w 864"/>
                    <a:gd name="T19" fmla="*/ 178 h 1191"/>
                    <a:gd name="T20" fmla="*/ 337 w 864"/>
                    <a:gd name="T21" fmla="*/ 107 h 1191"/>
                    <a:gd name="T22" fmla="*/ 333 w 864"/>
                    <a:gd name="T23" fmla="*/ 110 h 1191"/>
                    <a:gd name="T24" fmla="*/ 323 w 864"/>
                    <a:gd name="T25" fmla="*/ 134 h 1191"/>
                    <a:gd name="T26" fmla="*/ 323 w 864"/>
                    <a:gd name="T27" fmla="*/ 134 h 1191"/>
                    <a:gd name="T28" fmla="*/ 318 w 864"/>
                    <a:gd name="T29" fmla="*/ 165 h 1191"/>
                    <a:gd name="T30" fmla="*/ 259 w 864"/>
                    <a:gd name="T31" fmla="*/ 180 h 1191"/>
                    <a:gd name="T32" fmla="*/ 242 w 864"/>
                    <a:gd name="T33" fmla="*/ 120 h 1191"/>
                    <a:gd name="T34" fmla="*/ 266 w 864"/>
                    <a:gd name="T35" fmla="*/ 101 h 1191"/>
                    <a:gd name="T36" fmla="*/ 283 w 864"/>
                    <a:gd name="T37" fmla="*/ 80 h 1191"/>
                    <a:gd name="T38" fmla="*/ 283 w 864"/>
                    <a:gd name="T39" fmla="*/ 74 h 1191"/>
                    <a:gd name="T40" fmla="*/ 155 w 864"/>
                    <a:gd name="T41" fmla="*/ 0 h 1191"/>
                    <a:gd name="T42" fmla="*/ 0 w 864"/>
                    <a:gd name="T43" fmla="*/ 580 h 1191"/>
                    <a:gd name="T44" fmla="*/ 155 w 864"/>
                    <a:gd name="T45" fmla="*/ 1159 h 1191"/>
                    <a:gd name="T46" fmla="*/ 1158 w 864"/>
                    <a:gd name="T47" fmla="*/ 1739 h 1191"/>
                    <a:gd name="T48" fmla="*/ 1158 w 864"/>
                    <a:gd name="T49" fmla="*/ 1605 h 1191"/>
                    <a:gd name="T50" fmla="*/ 1158 w 864"/>
                    <a:gd name="T51" fmla="*/ 1594 h 1191"/>
                    <a:gd name="T52" fmla="*/ 1164 w 864"/>
                    <a:gd name="T53" fmla="*/ 1592 h 1191"/>
                    <a:gd name="T54" fmla="*/ 1190 w 864"/>
                    <a:gd name="T55" fmla="*/ 1596 h 1191"/>
                    <a:gd name="T56" fmla="*/ 1220 w 864"/>
                    <a:gd name="T57" fmla="*/ 1608 h 1191"/>
                    <a:gd name="T58" fmla="*/ 1262 w 864"/>
                    <a:gd name="T59" fmla="*/ 1562 h 1191"/>
                    <a:gd name="T60" fmla="*/ 1220 w 864"/>
                    <a:gd name="T61" fmla="*/ 1519 h 119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64"/>
                    <a:gd name="T94" fmla="*/ 0 h 1191"/>
                    <a:gd name="T95" fmla="*/ 864 w 864"/>
                    <a:gd name="T96" fmla="*/ 1191 h 119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64" h="1191">
                      <a:moveTo>
                        <a:pt x="835" y="1040"/>
                      </a:moveTo>
                      <a:cubicBezTo>
                        <a:pt x="827" y="1040"/>
                        <a:pt x="820" y="1043"/>
                        <a:pt x="815" y="1047"/>
                      </a:cubicBezTo>
                      <a:cubicBezTo>
                        <a:pt x="815" y="1047"/>
                        <a:pt x="815" y="1047"/>
                        <a:pt x="815" y="1047"/>
                      </a:cubicBezTo>
                      <a:cubicBezTo>
                        <a:pt x="811" y="1052"/>
                        <a:pt x="803" y="1054"/>
                        <a:pt x="797" y="1051"/>
                      </a:cubicBezTo>
                      <a:cubicBezTo>
                        <a:pt x="796" y="1050"/>
                        <a:pt x="795" y="1049"/>
                        <a:pt x="793" y="1049"/>
                      </a:cubicBezTo>
                      <a:cubicBezTo>
                        <a:pt x="793" y="1038"/>
                        <a:pt x="793" y="1038"/>
                        <a:pt x="793" y="1038"/>
                      </a:cubicBezTo>
                      <a:cubicBezTo>
                        <a:pt x="793" y="948"/>
                        <a:pt x="793" y="948"/>
                        <a:pt x="793" y="948"/>
                      </a:cubicBezTo>
                      <a:cubicBezTo>
                        <a:pt x="590" y="948"/>
                        <a:pt x="412" y="837"/>
                        <a:pt x="317" y="672"/>
                      </a:cubicBezTo>
                      <a:cubicBezTo>
                        <a:pt x="270" y="592"/>
                        <a:pt x="243" y="498"/>
                        <a:pt x="243" y="397"/>
                      </a:cubicBezTo>
                      <a:cubicBezTo>
                        <a:pt x="243" y="297"/>
                        <a:pt x="270" y="203"/>
                        <a:pt x="317" y="122"/>
                      </a:cubicBezTo>
                      <a:cubicBezTo>
                        <a:pt x="231" y="73"/>
                        <a:pt x="231" y="73"/>
                        <a:pt x="231" y="73"/>
                      </a:cubicBezTo>
                      <a:cubicBezTo>
                        <a:pt x="230" y="73"/>
                        <a:pt x="229" y="74"/>
                        <a:pt x="228" y="75"/>
                      </a:cubicBezTo>
                      <a:cubicBezTo>
                        <a:pt x="222" y="79"/>
                        <a:pt x="219" y="86"/>
                        <a:pt x="221" y="92"/>
                      </a:cubicBezTo>
                      <a:cubicBezTo>
                        <a:pt x="221" y="92"/>
                        <a:pt x="221" y="92"/>
                        <a:pt x="221" y="92"/>
                      </a:cubicBezTo>
                      <a:cubicBezTo>
                        <a:pt x="223" y="99"/>
                        <a:pt x="222" y="106"/>
                        <a:pt x="218" y="113"/>
                      </a:cubicBezTo>
                      <a:cubicBezTo>
                        <a:pt x="210" y="127"/>
                        <a:pt x="192" y="131"/>
                        <a:pt x="177" y="123"/>
                      </a:cubicBezTo>
                      <a:cubicBezTo>
                        <a:pt x="163" y="115"/>
                        <a:pt x="158" y="96"/>
                        <a:pt x="166" y="82"/>
                      </a:cubicBezTo>
                      <a:cubicBezTo>
                        <a:pt x="169" y="76"/>
                        <a:pt x="175" y="71"/>
                        <a:pt x="182" y="69"/>
                      </a:cubicBezTo>
                      <a:cubicBezTo>
                        <a:pt x="188" y="68"/>
                        <a:pt x="193" y="62"/>
                        <a:pt x="194" y="55"/>
                      </a:cubicBezTo>
                      <a:cubicBezTo>
                        <a:pt x="194" y="54"/>
                        <a:pt x="194" y="52"/>
                        <a:pt x="194" y="51"/>
                      </a:cubicBezTo>
                      <a:cubicBezTo>
                        <a:pt x="106" y="0"/>
                        <a:pt x="106" y="0"/>
                        <a:pt x="106" y="0"/>
                      </a:cubicBezTo>
                      <a:cubicBezTo>
                        <a:pt x="38" y="117"/>
                        <a:pt x="0" y="253"/>
                        <a:pt x="0" y="397"/>
                      </a:cubicBezTo>
                      <a:cubicBezTo>
                        <a:pt x="0" y="542"/>
                        <a:pt x="38" y="677"/>
                        <a:pt x="106" y="794"/>
                      </a:cubicBezTo>
                      <a:cubicBezTo>
                        <a:pt x="243" y="1031"/>
                        <a:pt x="500" y="1191"/>
                        <a:pt x="793" y="1191"/>
                      </a:cubicBezTo>
                      <a:cubicBezTo>
                        <a:pt x="793" y="1099"/>
                        <a:pt x="793" y="1099"/>
                        <a:pt x="793" y="1099"/>
                      </a:cubicBezTo>
                      <a:cubicBezTo>
                        <a:pt x="793" y="1092"/>
                        <a:pt x="793" y="1092"/>
                        <a:pt x="793" y="1092"/>
                      </a:cubicBezTo>
                      <a:cubicBezTo>
                        <a:pt x="795" y="1091"/>
                        <a:pt x="796" y="1090"/>
                        <a:pt x="797" y="1090"/>
                      </a:cubicBezTo>
                      <a:cubicBezTo>
                        <a:pt x="803" y="1087"/>
                        <a:pt x="811" y="1088"/>
                        <a:pt x="815" y="1093"/>
                      </a:cubicBezTo>
                      <a:cubicBezTo>
                        <a:pt x="820" y="1098"/>
                        <a:pt x="827" y="1101"/>
                        <a:pt x="835" y="1101"/>
                      </a:cubicBezTo>
                      <a:cubicBezTo>
                        <a:pt x="851" y="1101"/>
                        <a:pt x="864" y="1087"/>
                        <a:pt x="864" y="1070"/>
                      </a:cubicBezTo>
                      <a:cubicBezTo>
                        <a:pt x="864" y="1054"/>
                        <a:pt x="851" y="1040"/>
                        <a:pt x="835" y="1040"/>
                      </a:cubicBezTo>
                      <a:close/>
                    </a:path>
                  </a:pathLst>
                </a:custGeom>
                <a:solidFill>
                  <a:srgbClr val="9F9F9F"/>
                </a:solidFill>
                <a:ln w="12700">
                  <a:solidFill>
                    <a:srgbClr val="FFFFFF"/>
                  </a:solidFill>
                  <a:round/>
                  <a:headEnd/>
                  <a:tailEnd/>
                </a:ln>
              </p:spPr>
              <p:txBody>
                <a:bodyPr/>
                <a:lstStyle/>
                <a:p>
                  <a:endParaRPr lang="tr-TR"/>
                </a:p>
              </p:txBody>
            </p:sp>
            <p:sp>
              <p:nvSpPr>
                <p:cNvPr id="132130" name="Freeform 13"/>
                <p:cNvSpPr>
                  <a:spLocks/>
                </p:cNvSpPr>
                <p:nvPr/>
              </p:nvSpPr>
              <p:spPr bwMode="gray">
                <a:xfrm>
                  <a:off x="1862" y="1035"/>
                  <a:ext cx="2010" cy="768"/>
                </a:xfrm>
                <a:custGeom>
                  <a:avLst/>
                  <a:gdLst>
                    <a:gd name="T0" fmla="*/ 1702 w 1375"/>
                    <a:gd name="T1" fmla="*/ 755 h 527"/>
                    <a:gd name="T2" fmla="*/ 1830 w 1375"/>
                    <a:gd name="T3" fmla="*/ 681 h 527"/>
                    <a:gd name="T4" fmla="*/ 1830 w 1375"/>
                    <a:gd name="T5" fmla="*/ 675 h 527"/>
                    <a:gd name="T6" fmla="*/ 1813 w 1375"/>
                    <a:gd name="T7" fmla="*/ 654 h 527"/>
                    <a:gd name="T8" fmla="*/ 1813 w 1375"/>
                    <a:gd name="T9" fmla="*/ 654 h 527"/>
                    <a:gd name="T10" fmla="*/ 1789 w 1375"/>
                    <a:gd name="T11" fmla="*/ 635 h 527"/>
                    <a:gd name="T12" fmla="*/ 1805 w 1375"/>
                    <a:gd name="T13" fmla="*/ 576 h 527"/>
                    <a:gd name="T14" fmla="*/ 1865 w 1375"/>
                    <a:gd name="T15" fmla="*/ 592 h 527"/>
                    <a:gd name="T16" fmla="*/ 1870 w 1375"/>
                    <a:gd name="T17" fmla="*/ 622 h 527"/>
                    <a:gd name="T18" fmla="*/ 1878 w 1375"/>
                    <a:gd name="T19" fmla="*/ 647 h 527"/>
                    <a:gd name="T20" fmla="*/ 1884 w 1375"/>
                    <a:gd name="T21" fmla="*/ 650 h 527"/>
                    <a:gd name="T22" fmla="*/ 2010 w 1375"/>
                    <a:gd name="T23" fmla="*/ 577 h 527"/>
                    <a:gd name="T24" fmla="*/ 1004 w 1375"/>
                    <a:gd name="T25" fmla="*/ 0 h 527"/>
                    <a:gd name="T26" fmla="*/ 0 w 1375"/>
                    <a:gd name="T27" fmla="*/ 577 h 527"/>
                    <a:gd name="T28" fmla="*/ 129 w 1375"/>
                    <a:gd name="T29" fmla="*/ 651 h 527"/>
                    <a:gd name="T30" fmla="*/ 129 w 1375"/>
                    <a:gd name="T31" fmla="*/ 657 h 527"/>
                    <a:gd name="T32" fmla="*/ 111 w 1375"/>
                    <a:gd name="T33" fmla="*/ 678 h 527"/>
                    <a:gd name="T34" fmla="*/ 88 w 1375"/>
                    <a:gd name="T35" fmla="*/ 697 h 527"/>
                    <a:gd name="T36" fmla="*/ 104 w 1375"/>
                    <a:gd name="T37" fmla="*/ 756 h 527"/>
                    <a:gd name="T38" fmla="*/ 164 w 1375"/>
                    <a:gd name="T39" fmla="*/ 742 h 527"/>
                    <a:gd name="T40" fmla="*/ 168 w 1375"/>
                    <a:gd name="T41" fmla="*/ 711 h 527"/>
                    <a:gd name="T42" fmla="*/ 168 w 1375"/>
                    <a:gd name="T43" fmla="*/ 711 h 527"/>
                    <a:gd name="T44" fmla="*/ 178 w 1375"/>
                    <a:gd name="T45" fmla="*/ 686 h 527"/>
                    <a:gd name="T46" fmla="*/ 183 w 1375"/>
                    <a:gd name="T47" fmla="*/ 683 h 527"/>
                    <a:gd name="T48" fmla="*/ 308 w 1375"/>
                    <a:gd name="T49" fmla="*/ 755 h 527"/>
                    <a:gd name="T50" fmla="*/ 1004 w 1375"/>
                    <a:gd name="T51" fmla="*/ 354 h 527"/>
                    <a:gd name="T52" fmla="*/ 1702 w 1375"/>
                    <a:gd name="T53" fmla="*/ 755 h 5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75"/>
                    <a:gd name="T82" fmla="*/ 0 h 527"/>
                    <a:gd name="T83" fmla="*/ 1375 w 1375"/>
                    <a:gd name="T84" fmla="*/ 527 h 5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75" h="527">
                      <a:moveTo>
                        <a:pt x="1164" y="518"/>
                      </a:moveTo>
                      <a:cubicBezTo>
                        <a:pt x="1252" y="467"/>
                        <a:pt x="1252" y="467"/>
                        <a:pt x="1252" y="467"/>
                      </a:cubicBezTo>
                      <a:cubicBezTo>
                        <a:pt x="1252" y="466"/>
                        <a:pt x="1252" y="465"/>
                        <a:pt x="1252" y="463"/>
                      </a:cubicBezTo>
                      <a:cubicBezTo>
                        <a:pt x="1251" y="456"/>
                        <a:pt x="1246" y="450"/>
                        <a:pt x="1240" y="449"/>
                      </a:cubicBezTo>
                      <a:cubicBezTo>
                        <a:pt x="1240" y="449"/>
                        <a:pt x="1240" y="449"/>
                        <a:pt x="1240" y="449"/>
                      </a:cubicBezTo>
                      <a:cubicBezTo>
                        <a:pt x="1233" y="447"/>
                        <a:pt x="1227" y="443"/>
                        <a:pt x="1224" y="436"/>
                      </a:cubicBezTo>
                      <a:cubicBezTo>
                        <a:pt x="1216" y="422"/>
                        <a:pt x="1221" y="404"/>
                        <a:pt x="1235" y="395"/>
                      </a:cubicBezTo>
                      <a:cubicBezTo>
                        <a:pt x="1250" y="387"/>
                        <a:pt x="1268" y="392"/>
                        <a:pt x="1276" y="406"/>
                      </a:cubicBezTo>
                      <a:cubicBezTo>
                        <a:pt x="1280" y="412"/>
                        <a:pt x="1281" y="420"/>
                        <a:pt x="1279" y="427"/>
                      </a:cubicBezTo>
                      <a:cubicBezTo>
                        <a:pt x="1277" y="432"/>
                        <a:pt x="1280" y="440"/>
                        <a:pt x="1285" y="444"/>
                      </a:cubicBezTo>
                      <a:cubicBezTo>
                        <a:pt x="1287" y="445"/>
                        <a:pt x="1288" y="445"/>
                        <a:pt x="1289" y="446"/>
                      </a:cubicBezTo>
                      <a:cubicBezTo>
                        <a:pt x="1375" y="396"/>
                        <a:pt x="1375" y="396"/>
                        <a:pt x="1375" y="396"/>
                      </a:cubicBezTo>
                      <a:cubicBezTo>
                        <a:pt x="1238" y="159"/>
                        <a:pt x="981" y="0"/>
                        <a:pt x="687" y="0"/>
                      </a:cubicBezTo>
                      <a:cubicBezTo>
                        <a:pt x="394" y="0"/>
                        <a:pt x="137" y="159"/>
                        <a:pt x="0" y="396"/>
                      </a:cubicBezTo>
                      <a:cubicBezTo>
                        <a:pt x="88" y="447"/>
                        <a:pt x="88" y="447"/>
                        <a:pt x="88" y="447"/>
                      </a:cubicBezTo>
                      <a:cubicBezTo>
                        <a:pt x="88" y="448"/>
                        <a:pt x="88" y="450"/>
                        <a:pt x="88" y="451"/>
                      </a:cubicBezTo>
                      <a:cubicBezTo>
                        <a:pt x="87" y="458"/>
                        <a:pt x="82" y="464"/>
                        <a:pt x="76" y="465"/>
                      </a:cubicBezTo>
                      <a:cubicBezTo>
                        <a:pt x="69" y="467"/>
                        <a:pt x="63" y="472"/>
                        <a:pt x="60" y="478"/>
                      </a:cubicBezTo>
                      <a:cubicBezTo>
                        <a:pt x="52" y="492"/>
                        <a:pt x="57" y="511"/>
                        <a:pt x="71" y="519"/>
                      </a:cubicBezTo>
                      <a:cubicBezTo>
                        <a:pt x="86" y="527"/>
                        <a:pt x="104" y="523"/>
                        <a:pt x="112" y="509"/>
                      </a:cubicBezTo>
                      <a:cubicBezTo>
                        <a:pt x="116" y="502"/>
                        <a:pt x="117" y="495"/>
                        <a:pt x="115" y="488"/>
                      </a:cubicBezTo>
                      <a:cubicBezTo>
                        <a:pt x="115" y="488"/>
                        <a:pt x="115" y="488"/>
                        <a:pt x="115" y="488"/>
                      </a:cubicBezTo>
                      <a:cubicBezTo>
                        <a:pt x="113" y="482"/>
                        <a:pt x="116" y="475"/>
                        <a:pt x="122" y="471"/>
                      </a:cubicBezTo>
                      <a:cubicBezTo>
                        <a:pt x="123" y="470"/>
                        <a:pt x="124" y="469"/>
                        <a:pt x="125" y="469"/>
                      </a:cubicBezTo>
                      <a:cubicBezTo>
                        <a:pt x="211" y="518"/>
                        <a:pt x="211" y="518"/>
                        <a:pt x="211" y="518"/>
                      </a:cubicBezTo>
                      <a:cubicBezTo>
                        <a:pt x="306" y="354"/>
                        <a:pt x="484" y="243"/>
                        <a:pt x="687" y="243"/>
                      </a:cubicBezTo>
                      <a:cubicBezTo>
                        <a:pt x="891" y="243"/>
                        <a:pt x="1069" y="354"/>
                        <a:pt x="1164" y="518"/>
                      </a:cubicBezTo>
                      <a:close/>
                    </a:path>
                  </a:pathLst>
                </a:custGeom>
                <a:solidFill>
                  <a:srgbClr val="9F9F9F"/>
                </a:solidFill>
                <a:ln w="12700">
                  <a:solidFill>
                    <a:srgbClr val="FFFFFF"/>
                  </a:solidFill>
                  <a:round/>
                  <a:headEnd/>
                  <a:tailEnd/>
                </a:ln>
              </p:spPr>
              <p:txBody>
                <a:bodyPr/>
                <a:lstStyle/>
                <a:p>
                  <a:endParaRPr lang="tr-TR"/>
                </a:p>
              </p:txBody>
            </p:sp>
          </p:grpSp>
          <p:grpSp>
            <p:nvGrpSpPr>
              <p:cNvPr id="132124" name="Group 14"/>
              <p:cNvGrpSpPr>
                <a:grpSpLocks/>
              </p:cNvGrpSpPr>
              <p:nvPr/>
            </p:nvGrpSpPr>
            <p:grpSpPr bwMode="auto">
              <a:xfrm rot="7200000">
                <a:off x="2059" y="1386"/>
                <a:ext cx="1616" cy="1614"/>
                <a:chOff x="2060" y="1387"/>
                <a:chExt cx="1616" cy="1614"/>
              </a:xfrm>
            </p:grpSpPr>
            <p:sp>
              <p:nvSpPr>
                <p:cNvPr id="132125" name="Freeform 15"/>
                <p:cNvSpPr>
                  <a:spLocks/>
                </p:cNvSpPr>
                <p:nvPr/>
              </p:nvSpPr>
              <p:spPr bwMode="gray">
                <a:xfrm>
                  <a:off x="2060" y="1387"/>
                  <a:ext cx="808" cy="1225"/>
                </a:xfrm>
                <a:custGeom>
                  <a:avLst/>
                  <a:gdLst>
                    <a:gd name="T0" fmla="*/ 808 w 550"/>
                    <a:gd name="T1" fmla="*/ 193 h 836"/>
                    <a:gd name="T2" fmla="*/ 804 w 550"/>
                    <a:gd name="T3" fmla="*/ 190 h 836"/>
                    <a:gd name="T4" fmla="*/ 777 w 550"/>
                    <a:gd name="T5" fmla="*/ 195 h 836"/>
                    <a:gd name="T6" fmla="*/ 777 w 550"/>
                    <a:gd name="T7" fmla="*/ 195 h 836"/>
                    <a:gd name="T8" fmla="*/ 748 w 550"/>
                    <a:gd name="T9" fmla="*/ 207 h 836"/>
                    <a:gd name="T10" fmla="*/ 705 w 550"/>
                    <a:gd name="T11" fmla="*/ 163 h 836"/>
                    <a:gd name="T12" fmla="*/ 748 w 550"/>
                    <a:gd name="T13" fmla="*/ 117 h 836"/>
                    <a:gd name="T14" fmla="*/ 777 w 550"/>
                    <a:gd name="T15" fmla="*/ 129 h 836"/>
                    <a:gd name="T16" fmla="*/ 804 w 550"/>
                    <a:gd name="T17" fmla="*/ 133 h 836"/>
                    <a:gd name="T18" fmla="*/ 808 w 550"/>
                    <a:gd name="T19" fmla="*/ 130 h 836"/>
                    <a:gd name="T20" fmla="*/ 808 w 550"/>
                    <a:gd name="T21" fmla="*/ 120 h 836"/>
                    <a:gd name="T22" fmla="*/ 808 w 550"/>
                    <a:gd name="T23" fmla="*/ 0 h 836"/>
                    <a:gd name="T24" fmla="*/ 0 w 550"/>
                    <a:gd name="T25" fmla="*/ 806 h 836"/>
                    <a:gd name="T26" fmla="*/ 109 w 550"/>
                    <a:gd name="T27" fmla="*/ 1209 h 836"/>
                    <a:gd name="T28" fmla="*/ 225 w 550"/>
                    <a:gd name="T29" fmla="*/ 1143 h 836"/>
                    <a:gd name="T30" fmla="*/ 232 w 550"/>
                    <a:gd name="T31" fmla="*/ 1166 h 836"/>
                    <a:gd name="T32" fmla="*/ 237 w 550"/>
                    <a:gd name="T33" fmla="*/ 1197 h 836"/>
                    <a:gd name="T34" fmla="*/ 297 w 550"/>
                    <a:gd name="T35" fmla="*/ 1212 h 836"/>
                    <a:gd name="T36" fmla="*/ 314 w 550"/>
                    <a:gd name="T37" fmla="*/ 1152 h 836"/>
                    <a:gd name="T38" fmla="*/ 291 w 550"/>
                    <a:gd name="T39" fmla="*/ 1133 h 836"/>
                    <a:gd name="T40" fmla="*/ 291 w 550"/>
                    <a:gd name="T41" fmla="*/ 1133 h 836"/>
                    <a:gd name="T42" fmla="*/ 273 w 550"/>
                    <a:gd name="T43" fmla="*/ 1115 h 836"/>
                    <a:gd name="T44" fmla="*/ 391 w 550"/>
                    <a:gd name="T45" fmla="*/ 1046 h 836"/>
                    <a:gd name="T46" fmla="*/ 326 w 550"/>
                    <a:gd name="T47" fmla="*/ 806 h 836"/>
                    <a:gd name="T48" fmla="*/ 808 w 550"/>
                    <a:gd name="T49" fmla="*/ 325 h 836"/>
                    <a:gd name="T50" fmla="*/ 808 w 550"/>
                    <a:gd name="T51" fmla="*/ 210 h 836"/>
                    <a:gd name="T52" fmla="*/ 808 w 550"/>
                    <a:gd name="T53" fmla="*/ 193 h 8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50"/>
                    <a:gd name="T82" fmla="*/ 0 h 836"/>
                    <a:gd name="T83" fmla="*/ 550 w 550"/>
                    <a:gd name="T84" fmla="*/ 836 h 8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50" h="836">
                      <a:moveTo>
                        <a:pt x="550" y="132"/>
                      </a:moveTo>
                      <a:cubicBezTo>
                        <a:pt x="549" y="131"/>
                        <a:pt x="548" y="131"/>
                        <a:pt x="547" y="130"/>
                      </a:cubicBezTo>
                      <a:cubicBezTo>
                        <a:pt x="540" y="127"/>
                        <a:pt x="533" y="129"/>
                        <a:pt x="529" y="133"/>
                      </a:cubicBezTo>
                      <a:cubicBezTo>
                        <a:pt x="529" y="133"/>
                        <a:pt x="529" y="133"/>
                        <a:pt x="529" y="133"/>
                      </a:cubicBezTo>
                      <a:cubicBezTo>
                        <a:pt x="523" y="138"/>
                        <a:pt x="517" y="141"/>
                        <a:pt x="509" y="141"/>
                      </a:cubicBezTo>
                      <a:cubicBezTo>
                        <a:pt x="493" y="141"/>
                        <a:pt x="480" y="127"/>
                        <a:pt x="480" y="111"/>
                      </a:cubicBezTo>
                      <a:cubicBezTo>
                        <a:pt x="480" y="94"/>
                        <a:pt x="493" y="80"/>
                        <a:pt x="509" y="80"/>
                      </a:cubicBezTo>
                      <a:cubicBezTo>
                        <a:pt x="517" y="80"/>
                        <a:pt x="524" y="83"/>
                        <a:pt x="529" y="88"/>
                      </a:cubicBezTo>
                      <a:cubicBezTo>
                        <a:pt x="533" y="93"/>
                        <a:pt x="540" y="94"/>
                        <a:pt x="547" y="91"/>
                      </a:cubicBezTo>
                      <a:cubicBezTo>
                        <a:pt x="548" y="91"/>
                        <a:pt x="549" y="90"/>
                        <a:pt x="550" y="89"/>
                      </a:cubicBezTo>
                      <a:cubicBezTo>
                        <a:pt x="550" y="82"/>
                        <a:pt x="550" y="82"/>
                        <a:pt x="550" y="82"/>
                      </a:cubicBezTo>
                      <a:cubicBezTo>
                        <a:pt x="550" y="0"/>
                        <a:pt x="550" y="0"/>
                        <a:pt x="550" y="0"/>
                      </a:cubicBezTo>
                      <a:cubicBezTo>
                        <a:pt x="246" y="0"/>
                        <a:pt x="0" y="246"/>
                        <a:pt x="0" y="550"/>
                      </a:cubicBezTo>
                      <a:cubicBezTo>
                        <a:pt x="0" y="651"/>
                        <a:pt x="27" y="745"/>
                        <a:pt x="74" y="825"/>
                      </a:cubicBezTo>
                      <a:cubicBezTo>
                        <a:pt x="153" y="780"/>
                        <a:pt x="153" y="780"/>
                        <a:pt x="153" y="780"/>
                      </a:cubicBezTo>
                      <a:cubicBezTo>
                        <a:pt x="158" y="784"/>
                        <a:pt x="160" y="791"/>
                        <a:pt x="158" y="796"/>
                      </a:cubicBezTo>
                      <a:cubicBezTo>
                        <a:pt x="157" y="803"/>
                        <a:pt x="158" y="810"/>
                        <a:pt x="161" y="817"/>
                      </a:cubicBezTo>
                      <a:cubicBezTo>
                        <a:pt x="170" y="831"/>
                        <a:pt x="188" y="836"/>
                        <a:pt x="202" y="827"/>
                      </a:cubicBezTo>
                      <a:cubicBezTo>
                        <a:pt x="217" y="819"/>
                        <a:pt x="222" y="801"/>
                        <a:pt x="214" y="786"/>
                      </a:cubicBezTo>
                      <a:cubicBezTo>
                        <a:pt x="210" y="780"/>
                        <a:pt x="204" y="776"/>
                        <a:pt x="198" y="773"/>
                      </a:cubicBezTo>
                      <a:cubicBezTo>
                        <a:pt x="198" y="773"/>
                        <a:pt x="198" y="773"/>
                        <a:pt x="198" y="773"/>
                      </a:cubicBezTo>
                      <a:cubicBezTo>
                        <a:pt x="192" y="772"/>
                        <a:pt x="187" y="767"/>
                        <a:pt x="186" y="761"/>
                      </a:cubicBezTo>
                      <a:cubicBezTo>
                        <a:pt x="266" y="714"/>
                        <a:pt x="266" y="714"/>
                        <a:pt x="266" y="714"/>
                      </a:cubicBezTo>
                      <a:cubicBezTo>
                        <a:pt x="238" y="666"/>
                        <a:pt x="222" y="610"/>
                        <a:pt x="222" y="550"/>
                      </a:cubicBezTo>
                      <a:cubicBezTo>
                        <a:pt x="222" y="369"/>
                        <a:pt x="369" y="222"/>
                        <a:pt x="550" y="222"/>
                      </a:cubicBezTo>
                      <a:cubicBezTo>
                        <a:pt x="550" y="143"/>
                        <a:pt x="550" y="143"/>
                        <a:pt x="550" y="143"/>
                      </a:cubicBezTo>
                      <a:lnTo>
                        <a:pt x="550" y="132"/>
                      </a:lnTo>
                      <a:close/>
                    </a:path>
                  </a:pathLst>
                </a:custGeom>
                <a:solidFill>
                  <a:srgbClr val="D1D1D1"/>
                </a:solidFill>
                <a:ln w="12700">
                  <a:solidFill>
                    <a:srgbClr val="FFFFFF"/>
                  </a:solidFill>
                  <a:round/>
                  <a:headEnd/>
                  <a:tailEnd/>
                </a:ln>
              </p:spPr>
              <p:txBody>
                <a:bodyPr/>
                <a:lstStyle/>
                <a:p>
                  <a:endParaRPr lang="tr-TR"/>
                </a:p>
              </p:txBody>
            </p:sp>
            <p:sp>
              <p:nvSpPr>
                <p:cNvPr id="132126" name="Freeform 16"/>
                <p:cNvSpPr>
                  <a:spLocks/>
                </p:cNvSpPr>
                <p:nvPr/>
              </p:nvSpPr>
              <p:spPr bwMode="gray">
                <a:xfrm>
                  <a:off x="2764" y="1387"/>
                  <a:ext cx="912" cy="1210"/>
                </a:xfrm>
                <a:custGeom>
                  <a:avLst/>
                  <a:gdLst>
                    <a:gd name="T0" fmla="*/ 103 w 621"/>
                    <a:gd name="T1" fmla="*/ 0 h 826"/>
                    <a:gd name="T2" fmla="*/ 103 w 621"/>
                    <a:gd name="T3" fmla="*/ 120 h 826"/>
                    <a:gd name="T4" fmla="*/ 103 w 621"/>
                    <a:gd name="T5" fmla="*/ 130 h 826"/>
                    <a:gd name="T6" fmla="*/ 98 w 621"/>
                    <a:gd name="T7" fmla="*/ 133 h 826"/>
                    <a:gd name="T8" fmla="*/ 72 w 621"/>
                    <a:gd name="T9" fmla="*/ 129 h 826"/>
                    <a:gd name="T10" fmla="*/ 43 w 621"/>
                    <a:gd name="T11" fmla="*/ 117 h 826"/>
                    <a:gd name="T12" fmla="*/ 0 w 621"/>
                    <a:gd name="T13" fmla="*/ 163 h 826"/>
                    <a:gd name="T14" fmla="*/ 43 w 621"/>
                    <a:gd name="T15" fmla="*/ 207 h 826"/>
                    <a:gd name="T16" fmla="*/ 72 w 621"/>
                    <a:gd name="T17" fmla="*/ 195 h 826"/>
                    <a:gd name="T18" fmla="*/ 72 w 621"/>
                    <a:gd name="T19" fmla="*/ 195 h 826"/>
                    <a:gd name="T20" fmla="*/ 98 w 621"/>
                    <a:gd name="T21" fmla="*/ 190 h 826"/>
                    <a:gd name="T22" fmla="*/ 103 w 621"/>
                    <a:gd name="T23" fmla="*/ 193 h 826"/>
                    <a:gd name="T24" fmla="*/ 103 w 621"/>
                    <a:gd name="T25" fmla="*/ 209 h 826"/>
                    <a:gd name="T26" fmla="*/ 103 w 621"/>
                    <a:gd name="T27" fmla="*/ 325 h 826"/>
                    <a:gd name="T28" fmla="*/ 103 w 621"/>
                    <a:gd name="T29" fmla="*/ 325 h 826"/>
                    <a:gd name="T30" fmla="*/ 585 w 621"/>
                    <a:gd name="T31" fmla="*/ 806 h 826"/>
                    <a:gd name="T32" fmla="*/ 520 w 621"/>
                    <a:gd name="T33" fmla="*/ 1046 h 826"/>
                    <a:gd name="T34" fmla="*/ 636 w 621"/>
                    <a:gd name="T35" fmla="*/ 1112 h 826"/>
                    <a:gd name="T36" fmla="*/ 640 w 621"/>
                    <a:gd name="T37" fmla="*/ 1110 h 826"/>
                    <a:gd name="T38" fmla="*/ 651 w 621"/>
                    <a:gd name="T39" fmla="*/ 1084 h 826"/>
                    <a:gd name="T40" fmla="*/ 651 w 621"/>
                    <a:gd name="T41" fmla="*/ 1084 h 826"/>
                    <a:gd name="T42" fmla="*/ 655 w 621"/>
                    <a:gd name="T43" fmla="*/ 1055 h 826"/>
                    <a:gd name="T44" fmla="*/ 715 w 621"/>
                    <a:gd name="T45" fmla="*/ 1039 h 826"/>
                    <a:gd name="T46" fmla="*/ 731 w 621"/>
                    <a:gd name="T47" fmla="*/ 1099 h 826"/>
                    <a:gd name="T48" fmla="*/ 708 w 621"/>
                    <a:gd name="T49" fmla="*/ 1118 h 826"/>
                    <a:gd name="T50" fmla="*/ 690 w 621"/>
                    <a:gd name="T51" fmla="*/ 1138 h 826"/>
                    <a:gd name="T52" fmla="*/ 690 w 621"/>
                    <a:gd name="T53" fmla="*/ 1144 h 826"/>
                    <a:gd name="T54" fmla="*/ 803 w 621"/>
                    <a:gd name="T55" fmla="*/ 1210 h 826"/>
                    <a:gd name="T56" fmla="*/ 912 w 621"/>
                    <a:gd name="T57" fmla="*/ 806 h 826"/>
                    <a:gd name="T58" fmla="*/ 103 w 621"/>
                    <a:gd name="T59" fmla="*/ 0 h 8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21"/>
                    <a:gd name="T91" fmla="*/ 0 h 826"/>
                    <a:gd name="T92" fmla="*/ 621 w 621"/>
                    <a:gd name="T93" fmla="*/ 826 h 8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21" h="826">
                      <a:moveTo>
                        <a:pt x="70" y="0"/>
                      </a:moveTo>
                      <a:cubicBezTo>
                        <a:pt x="70" y="82"/>
                        <a:pt x="70" y="82"/>
                        <a:pt x="70" y="82"/>
                      </a:cubicBezTo>
                      <a:cubicBezTo>
                        <a:pt x="70" y="89"/>
                        <a:pt x="70" y="89"/>
                        <a:pt x="70" y="89"/>
                      </a:cubicBezTo>
                      <a:cubicBezTo>
                        <a:pt x="69" y="90"/>
                        <a:pt x="68" y="91"/>
                        <a:pt x="67" y="91"/>
                      </a:cubicBezTo>
                      <a:cubicBezTo>
                        <a:pt x="60" y="94"/>
                        <a:pt x="53" y="93"/>
                        <a:pt x="49" y="88"/>
                      </a:cubicBezTo>
                      <a:cubicBezTo>
                        <a:pt x="44" y="83"/>
                        <a:pt x="37" y="80"/>
                        <a:pt x="29" y="80"/>
                      </a:cubicBezTo>
                      <a:cubicBezTo>
                        <a:pt x="13" y="80"/>
                        <a:pt x="0" y="94"/>
                        <a:pt x="0" y="111"/>
                      </a:cubicBezTo>
                      <a:cubicBezTo>
                        <a:pt x="0" y="127"/>
                        <a:pt x="13" y="141"/>
                        <a:pt x="29" y="141"/>
                      </a:cubicBezTo>
                      <a:cubicBezTo>
                        <a:pt x="37" y="141"/>
                        <a:pt x="43" y="138"/>
                        <a:pt x="49" y="133"/>
                      </a:cubicBezTo>
                      <a:cubicBezTo>
                        <a:pt x="49" y="133"/>
                        <a:pt x="49" y="133"/>
                        <a:pt x="49" y="133"/>
                      </a:cubicBezTo>
                      <a:cubicBezTo>
                        <a:pt x="53" y="129"/>
                        <a:pt x="60" y="127"/>
                        <a:pt x="67" y="130"/>
                      </a:cubicBezTo>
                      <a:cubicBezTo>
                        <a:pt x="68" y="131"/>
                        <a:pt x="69" y="131"/>
                        <a:pt x="70" y="132"/>
                      </a:cubicBezTo>
                      <a:cubicBezTo>
                        <a:pt x="70" y="143"/>
                        <a:pt x="70" y="143"/>
                        <a:pt x="70" y="143"/>
                      </a:cubicBezTo>
                      <a:cubicBezTo>
                        <a:pt x="70" y="222"/>
                        <a:pt x="70" y="222"/>
                        <a:pt x="70" y="222"/>
                      </a:cubicBezTo>
                      <a:cubicBezTo>
                        <a:pt x="70" y="222"/>
                        <a:pt x="70" y="222"/>
                        <a:pt x="70" y="222"/>
                      </a:cubicBezTo>
                      <a:cubicBezTo>
                        <a:pt x="252" y="222"/>
                        <a:pt x="398" y="369"/>
                        <a:pt x="398" y="550"/>
                      </a:cubicBezTo>
                      <a:cubicBezTo>
                        <a:pt x="398" y="610"/>
                        <a:pt x="382" y="666"/>
                        <a:pt x="354" y="714"/>
                      </a:cubicBezTo>
                      <a:cubicBezTo>
                        <a:pt x="433" y="759"/>
                        <a:pt x="433" y="759"/>
                        <a:pt x="433" y="759"/>
                      </a:cubicBezTo>
                      <a:cubicBezTo>
                        <a:pt x="434" y="759"/>
                        <a:pt x="435" y="758"/>
                        <a:pt x="436" y="758"/>
                      </a:cubicBezTo>
                      <a:cubicBezTo>
                        <a:pt x="442" y="753"/>
                        <a:pt x="445" y="746"/>
                        <a:pt x="443" y="740"/>
                      </a:cubicBezTo>
                      <a:cubicBezTo>
                        <a:pt x="443" y="740"/>
                        <a:pt x="443" y="740"/>
                        <a:pt x="443" y="740"/>
                      </a:cubicBezTo>
                      <a:cubicBezTo>
                        <a:pt x="441" y="733"/>
                        <a:pt x="442" y="726"/>
                        <a:pt x="446" y="720"/>
                      </a:cubicBezTo>
                      <a:cubicBezTo>
                        <a:pt x="454" y="705"/>
                        <a:pt x="472" y="701"/>
                        <a:pt x="487" y="709"/>
                      </a:cubicBezTo>
                      <a:cubicBezTo>
                        <a:pt x="501" y="717"/>
                        <a:pt x="506" y="736"/>
                        <a:pt x="498" y="750"/>
                      </a:cubicBezTo>
                      <a:cubicBezTo>
                        <a:pt x="494" y="756"/>
                        <a:pt x="489" y="761"/>
                        <a:pt x="482" y="763"/>
                      </a:cubicBezTo>
                      <a:cubicBezTo>
                        <a:pt x="476" y="764"/>
                        <a:pt x="471" y="770"/>
                        <a:pt x="470" y="777"/>
                      </a:cubicBezTo>
                      <a:cubicBezTo>
                        <a:pt x="470" y="778"/>
                        <a:pt x="470" y="780"/>
                        <a:pt x="470" y="781"/>
                      </a:cubicBezTo>
                      <a:cubicBezTo>
                        <a:pt x="547" y="826"/>
                        <a:pt x="547" y="826"/>
                        <a:pt x="547" y="826"/>
                      </a:cubicBezTo>
                      <a:cubicBezTo>
                        <a:pt x="594" y="745"/>
                        <a:pt x="621" y="651"/>
                        <a:pt x="621" y="550"/>
                      </a:cubicBezTo>
                      <a:cubicBezTo>
                        <a:pt x="621" y="246"/>
                        <a:pt x="374" y="0"/>
                        <a:pt x="70" y="0"/>
                      </a:cubicBezTo>
                      <a:close/>
                    </a:path>
                  </a:pathLst>
                </a:custGeom>
                <a:solidFill>
                  <a:srgbClr val="D1D1D1"/>
                </a:solidFill>
                <a:ln w="12700">
                  <a:solidFill>
                    <a:srgbClr val="FFFFFF"/>
                  </a:solidFill>
                  <a:round/>
                  <a:headEnd/>
                  <a:tailEnd/>
                </a:ln>
              </p:spPr>
              <p:txBody>
                <a:bodyPr/>
                <a:lstStyle/>
                <a:p>
                  <a:endParaRPr lang="tr-TR"/>
                </a:p>
              </p:txBody>
            </p:sp>
            <p:sp>
              <p:nvSpPr>
                <p:cNvPr id="132127" name="Freeform 17"/>
                <p:cNvSpPr>
                  <a:spLocks/>
                </p:cNvSpPr>
                <p:nvPr/>
              </p:nvSpPr>
              <p:spPr bwMode="gray">
                <a:xfrm>
                  <a:off x="2169" y="2414"/>
                  <a:ext cx="1397" cy="587"/>
                </a:xfrm>
                <a:custGeom>
                  <a:avLst/>
                  <a:gdLst>
                    <a:gd name="T0" fmla="*/ 1284 w 953"/>
                    <a:gd name="T1" fmla="*/ 117 h 400"/>
                    <a:gd name="T2" fmla="*/ 1284 w 953"/>
                    <a:gd name="T3" fmla="*/ 112 h 400"/>
                    <a:gd name="T4" fmla="*/ 1302 w 953"/>
                    <a:gd name="T5" fmla="*/ 91 h 400"/>
                    <a:gd name="T6" fmla="*/ 1325 w 953"/>
                    <a:gd name="T7" fmla="*/ 72 h 400"/>
                    <a:gd name="T8" fmla="*/ 1309 w 953"/>
                    <a:gd name="T9" fmla="*/ 12 h 400"/>
                    <a:gd name="T10" fmla="*/ 1249 w 953"/>
                    <a:gd name="T11" fmla="*/ 28 h 400"/>
                    <a:gd name="T12" fmla="*/ 1245 w 953"/>
                    <a:gd name="T13" fmla="*/ 57 h 400"/>
                    <a:gd name="T14" fmla="*/ 1245 w 953"/>
                    <a:gd name="T15" fmla="*/ 57 h 400"/>
                    <a:gd name="T16" fmla="*/ 1234 w 953"/>
                    <a:gd name="T17" fmla="*/ 84 h 400"/>
                    <a:gd name="T18" fmla="*/ 1230 w 953"/>
                    <a:gd name="T19" fmla="*/ 85 h 400"/>
                    <a:gd name="T20" fmla="*/ 1114 w 953"/>
                    <a:gd name="T21" fmla="*/ 19 h 400"/>
                    <a:gd name="T22" fmla="*/ 698 w 953"/>
                    <a:gd name="T23" fmla="*/ 260 h 400"/>
                    <a:gd name="T24" fmla="*/ 281 w 953"/>
                    <a:gd name="T25" fmla="*/ 19 h 400"/>
                    <a:gd name="T26" fmla="*/ 164 w 953"/>
                    <a:gd name="T27" fmla="*/ 88 h 400"/>
                    <a:gd name="T28" fmla="*/ 182 w 953"/>
                    <a:gd name="T29" fmla="*/ 106 h 400"/>
                    <a:gd name="T30" fmla="*/ 182 w 953"/>
                    <a:gd name="T31" fmla="*/ 106 h 400"/>
                    <a:gd name="T32" fmla="*/ 205 w 953"/>
                    <a:gd name="T33" fmla="*/ 125 h 400"/>
                    <a:gd name="T34" fmla="*/ 188 w 953"/>
                    <a:gd name="T35" fmla="*/ 185 h 400"/>
                    <a:gd name="T36" fmla="*/ 128 w 953"/>
                    <a:gd name="T37" fmla="*/ 170 h 400"/>
                    <a:gd name="T38" fmla="*/ 123 w 953"/>
                    <a:gd name="T39" fmla="*/ 139 h 400"/>
                    <a:gd name="T40" fmla="*/ 116 w 953"/>
                    <a:gd name="T41" fmla="*/ 116 h 400"/>
                    <a:gd name="T42" fmla="*/ 0 w 953"/>
                    <a:gd name="T43" fmla="*/ 182 h 400"/>
                    <a:gd name="T44" fmla="*/ 698 w 953"/>
                    <a:gd name="T45" fmla="*/ 587 h 400"/>
                    <a:gd name="T46" fmla="*/ 1397 w 953"/>
                    <a:gd name="T47" fmla="*/ 183 h 400"/>
                    <a:gd name="T48" fmla="*/ 1284 w 953"/>
                    <a:gd name="T49" fmla="*/ 117 h 4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53"/>
                    <a:gd name="T76" fmla="*/ 0 h 400"/>
                    <a:gd name="T77" fmla="*/ 953 w 953"/>
                    <a:gd name="T78" fmla="*/ 400 h 4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53" h="400">
                      <a:moveTo>
                        <a:pt x="876" y="80"/>
                      </a:moveTo>
                      <a:cubicBezTo>
                        <a:pt x="876" y="79"/>
                        <a:pt x="876" y="77"/>
                        <a:pt x="876" y="76"/>
                      </a:cubicBezTo>
                      <a:cubicBezTo>
                        <a:pt x="877" y="69"/>
                        <a:pt x="882" y="63"/>
                        <a:pt x="888" y="62"/>
                      </a:cubicBezTo>
                      <a:cubicBezTo>
                        <a:pt x="895" y="60"/>
                        <a:pt x="900" y="55"/>
                        <a:pt x="904" y="49"/>
                      </a:cubicBezTo>
                      <a:cubicBezTo>
                        <a:pt x="912" y="35"/>
                        <a:pt x="907" y="16"/>
                        <a:pt x="893" y="8"/>
                      </a:cubicBezTo>
                      <a:cubicBezTo>
                        <a:pt x="878" y="0"/>
                        <a:pt x="860" y="4"/>
                        <a:pt x="852" y="19"/>
                      </a:cubicBezTo>
                      <a:cubicBezTo>
                        <a:pt x="848" y="25"/>
                        <a:pt x="847" y="32"/>
                        <a:pt x="849" y="39"/>
                      </a:cubicBezTo>
                      <a:cubicBezTo>
                        <a:pt x="849" y="39"/>
                        <a:pt x="849" y="39"/>
                        <a:pt x="849" y="39"/>
                      </a:cubicBezTo>
                      <a:cubicBezTo>
                        <a:pt x="851" y="45"/>
                        <a:pt x="848" y="52"/>
                        <a:pt x="842" y="57"/>
                      </a:cubicBezTo>
                      <a:cubicBezTo>
                        <a:pt x="841" y="57"/>
                        <a:pt x="840" y="58"/>
                        <a:pt x="839" y="58"/>
                      </a:cubicBezTo>
                      <a:cubicBezTo>
                        <a:pt x="760" y="13"/>
                        <a:pt x="760" y="13"/>
                        <a:pt x="760" y="13"/>
                      </a:cubicBezTo>
                      <a:cubicBezTo>
                        <a:pt x="704" y="111"/>
                        <a:pt x="598" y="177"/>
                        <a:pt x="476" y="177"/>
                      </a:cubicBezTo>
                      <a:cubicBezTo>
                        <a:pt x="355" y="177"/>
                        <a:pt x="249" y="111"/>
                        <a:pt x="192" y="13"/>
                      </a:cubicBezTo>
                      <a:cubicBezTo>
                        <a:pt x="112" y="60"/>
                        <a:pt x="112" y="60"/>
                        <a:pt x="112" y="60"/>
                      </a:cubicBezTo>
                      <a:cubicBezTo>
                        <a:pt x="113" y="66"/>
                        <a:pt x="118" y="71"/>
                        <a:pt x="124" y="72"/>
                      </a:cubicBezTo>
                      <a:cubicBezTo>
                        <a:pt x="124" y="72"/>
                        <a:pt x="124" y="72"/>
                        <a:pt x="124" y="72"/>
                      </a:cubicBezTo>
                      <a:cubicBezTo>
                        <a:pt x="130" y="75"/>
                        <a:pt x="136" y="79"/>
                        <a:pt x="140" y="85"/>
                      </a:cubicBezTo>
                      <a:cubicBezTo>
                        <a:pt x="148" y="100"/>
                        <a:pt x="143" y="118"/>
                        <a:pt x="128" y="126"/>
                      </a:cubicBezTo>
                      <a:cubicBezTo>
                        <a:pt x="114" y="135"/>
                        <a:pt x="96" y="130"/>
                        <a:pt x="87" y="116"/>
                      </a:cubicBezTo>
                      <a:cubicBezTo>
                        <a:pt x="84" y="109"/>
                        <a:pt x="83" y="102"/>
                        <a:pt x="84" y="95"/>
                      </a:cubicBezTo>
                      <a:cubicBezTo>
                        <a:pt x="86" y="90"/>
                        <a:pt x="84" y="83"/>
                        <a:pt x="79" y="79"/>
                      </a:cubicBezTo>
                      <a:cubicBezTo>
                        <a:pt x="0" y="124"/>
                        <a:pt x="0" y="124"/>
                        <a:pt x="0" y="124"/>
                      </a:cubicBezTo>
                      <a:cubicBezTo>
                        <a:pt x="95" y="289"/>
                        <a:pt x="273" y="400"/>
                        <a:pt x="476" y="400"/>
                      </a:cubicBezTo>
                      <a:cubicBezTo>
                        <a:pt x="680" y="400"/>
                        <a:pt x="858" y="289"/>
                        <a:pt x="953" y="125"/>
                      </a:cubicBezTo>
                      <a:lnTo>
                        <a:pt x="876" y="80"/>
                      </a:lnTo>
                      <a:close/>
                    </a:path>
                  </a:pathLst>
                </a:custGeom>
                <a:solidFill>
                  <a:srgbClr val="D1D1D1"/>
                </a:solidFill>
                <a:ln w="12700">
                  <a:solidFill>
                    <a:srgbClr val="FFFFFF"/>
                  </a:solidFill>
                  <a:round/>
                  <a:headEnd/>
                  <a:tailEnd/>
                </a:ln>
              </p:spPr>
              <p:txBody>
                <a:bodyPr/>
                <a:lstStyle/>
                <a:p>
                  <a:endParaRPr lang="tr-TR"/>
                </a:p>
              </p:txBody>
            </p:sp>
          </p:grpSp>
        </p:grpSp>
        <p:sp>
          <p:nvSpPr>
            <p:cNvPr id="132122" name="Oval 18"/>
            <p:cNvSpPr>
              <a:spLocks noChangeArrowheads="1"/>
            </p:cNvSpPr>
            <p:nvPr/>
          </p:nvSpPr>
          <p:spPr bwMode="auto">
            <a:xfrm>
              <a:off x="1460" y="1637"/>
              <a:ext cx="345" cy="344"/>
            </a:xfrm>
            <a:prstGeom prst="ellipse">
              <a:avLst/>
            </a:prstGeom>
            <a:gradFill rotWithShape="1">
              <a:gsLst>
                <a:gs pos="0">
                  <a:srgbClr val="DDDDDD"/>
                </a:gs>
                <a:gs pos="100000">
                  <a:srgbClr val="F8F8F8"/>
                </a:gs>
              </a:gsLst>
              <a:lin ang="5400000" scaled="1"/>
            </a:gradFill>
            <a:ln w="12700" algn="ctr">
              <a:solidFill>
                <a:schemeClr val="bg1"/>
              </a:solidFill>
              <a:round/>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tr-TR" altLang="tr-TR" sz="3800" noProof="1">
                <a:solidFill>
                  <a:srgbClr val="000000"/>
                </a:solidFill>
              </a:endParaRPr>
            </a:p>
          </p:txBody>
        </p:sp>
      </p:grpSp>
      <p:sp>
        <p:nvSpPr>
          <p:cNvPr id="23"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STRESİN FİZİKSEL SONUÇLARI – 2 </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19</a:t>
            </a:fld>
            <a:endParaRPr lang="tr-TR"/>
          </a:p>
        </p:txBody>
      </p:sp>
    </p:spTree>
    <p:extLst>
      <p:ext uri="{BB962C8B-B14F-4D97-AF65-F5344CB8AC3E}">
        <p14:creationId xmlns:p14="http://schemas.microsoft.com/office/powerpoint/2010/main" val="116339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4" name="Rechteck 4"/>
          <p:cNvSpPr>
            <a:spLocks noChangeArrowheads="1"/>
          </p:cNvSpPr>
          <p:nvPr/>
        </p:nvSpPr>
        <p:spPr bwMode="auto">
          <a:xfrm>
            <a:off x="146050" y="2879690"/>
            <a:ext cx="8847829" cy="3084394"/>
          </a:xfrm>
          <a:prstGeom prst="rect">
            <a:avLst/>
          </a:prstGeom>
          <a:noFill/>
          <a:ln w="9525" algn="ctr">
            <a:noFill/>
            <a:round/>
            <a:headEnd/>
            <a:tailEnd/>
          </a:ln>
        </p:spPr>
        <p:txBody>
          <a:bodyPr wrap="none" anchor="ctr"/>
          <a:lstStyle/>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Psikososyal </a:t>
            </a:r>
          </a:p>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Stresler</a:t>
            </a:r>
          </a:p>
        </p:txBody>
      </p:sp>
      <p:pic>
        <p:nvPicPr>
          <p:cNvPr id="1136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8250" y="409575"/>
            <a:ext cx="1901825"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12"/>
          </p:nvPr>
        </p:nvSpPr>
        <p:spPr/>
        <p:txBody>
          <a:bodyPr/>
          <a:lstStyle/>
          <a:p>
            <a:fld id="{A427530A-A503-4F46-BAEC-AA74D2EFDD5B}" type="slidenum">
              <a:rPr lang="tr-TR" smtClean="0"/>
              <a:t>2</a:t>
            </a:fld>
            <a:endParaRPr lang="tr-TR"/>
          </a:p>
        </p:txBody>
      </p:sp>
    </p:spTree>
    <p:extLst>
      <p:ext uri="{BB962C8B-B14F-4D97-AF65-F5344CB8AC3E}">
        <p14:creationId xmlns:p14="http://schemas.microsoft.com/office/powerpoint/2010/main" val="253942503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 name="Rechteck 4"/>
          <p:cNvSpPr>
            <a:spLocks noChangeArrowheads="1"/>
          </p:cNvSpPr>
          <p:nvPr/>
        </p:nvSpPr>
        <p:spPr bwMode="auto">
          <a:xfrm>
            <a:off x="172005" y="3326513"/>
            <a:ext cx="8782476" cy="2921887"/>
          </a:xfrm>
          <a:prstGeom prst="rect">
            <a:avLst/>
          </a:prstGeom>
          <a:noFill/>
          <a:ln w="9525" algn="ctr">
            <a:noFill/>
            <a:round/>
            <a:headEnd/>
            <a:tailEnd/>
          </a:ln>
        </p:spPr>
        <p:txBody>
          <a:bodyPr wrap="none" anchor="ctr"/>
          <a:lstStyle/>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Stress </a:t>
            </a:r>
          </a:p>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Davranışsal Etkileri</a:t>
            </a:r>
          </a:p>
        </p:txBody>
      </p:sp>
      <p:pic>
        <p:nvPicPr>
          <p:cNvPr id="133125" name="Picture 2" descr="D:\DOKTOR\1-DRUZ\1-EĞİTİM KURUMU\1. İstanbuluzman\2-RESİMLER\z.Diğer\geek_zombi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819150"/>
            <a:ext cx="26479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6" name="Picture 3" descr="D:\DOKTOR\1-DRUZ\1-EĞİTİM KURUMU\1. İstanbuluzman\2-RESİMLER\z.Diğer\MoviesTime_by_Artdesigner.l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0" y="249555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12"/>
          </p:nvPr>
        </p:nvSpPr>
        <p:spPr/>
        <p:txBody>
          <a:bodyPr/>
          <a:lstStyle/>
          <a:p>
            <a:fld id="{A427530A-A503-4F46-BAEC-AA74D2EFDD5B}" type="slidenum">
              <a:rPr lang="tr-TR" smtClean="0"/>
              <a:t>20</a:t>
            </a:fld>
            <a:endParaRPr lang="tr-TR"/>
          </a:p>
        </p:txBody>
      </p:sp>
    </p:spTree>
    <p:extLst>
      <p:ext uri="{BB962C8B-B14F-4D97-AF65-F5344CB8AC3E}">
        <p14:creationId xmlns:p14="http://schemas.microsoft.com/office/powerpoint/2010/main" val="386224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reeform 2"/>
          <p:cNvSpPr>
            <a:spLocks/>
          </p:cNvSpPr>
          <p:nvPr/>
        </p:nvSpPr>
        <p:spPr bwMode="auto">
          <a:xfrm>
            <a:off x="412750" y="1546225"/>
            <a:ext cx="2244725" cy="3825875"/>
          </a:xfrm>
          <a:custGeom>
            <a:avLst/>
            <a:gdLst>
              <a:gd name="T0" fmla="*/ 0 w 1414"/>
              <a:gd name="T1" fmla="*/ 1120775 h 2410"/>
              <a:gd name="T2" fmla="*/ 649288 w 1414"/>
              <a:gd name="T3" fmla="*/ 0 h 2410"/>
              <a:gd name="T4" fmla="*/ 2244725 w 1414"/>
              <a:gd name="T5" fmla="*/ 3175 h 2410"/>
              <a:gd name="T6" fmla="*/ 2239963 w 1414"/>
              <a:gd name="T7" fmla="*/ 3825875 h 2410"/>
              <a:gd name="T8" fmla="*/ 0 w 1414"/>
              <a:gd name="T9" fmla="*/ 1120775 h 2410"/>
              <a:gd name="T10" fmla="*/ 0 60000 65536"/>
              <a:gd name="T11" fmla="*/ 0 60000 65536"/>
              <a:gd name="T12" fmla="*/ 0 60000 65536"/>
              <a:gd name="T13" fmla="*/ 0 60000 65536"/>
              <a:gd name="T14" fmla="*/ 0 60000 65536"/>
              <a:gd name="T15" fmla="*/ 0 w 1414"/>
              <a:gd name="T16" fmla="*/ 0 h 2410"/>
              <a:gd name="T17" fmla="*/ 1414 w 1414"/>
              <a:gd name="T18" fmla="*/ 2410 h 2410"/>
            </a:gdLst>
            <a:ahLst/>
            <a:cxnLst>
              <a:cxn ang="T10">
                <a:pos x="T0" y="T1"/>
              </a:cxn>
              <a:cxn ang="T11">
                <a:pos x="T2" y="T3"/>
              </a:cxn>
              <a:cxn ang="T12">
                <a:pos x="T4" y="T5"/>
              </a:cxn>
              <a:cxn ang="T13">
                <a:pos x="T6" y="T7"/>
              </a:cxn>
              <a:cxn ang="T14">
                <a:pos x="T8" y="T9"/>
              </a:cxn>
            </a:cxnLst>
            <a:rect l="T15" t="T16" r="T17" b="T18"/>
            <a:pathLst>
              <a:path w="1414" h="2410">
                <a:moveTo>
                  <a:pt x="0" y="706"/>
                </a:moveTo>
                <a:lnTo>
                  <a:pt x="409" y="0"/>
                </a:lnTo>
                <a:lnTo>
                  <a:pt x="1414" y="2"/>
                </a:lnTo>
                <a:lnTo>
                  <a:pt x="1411" y="2410"/>
                </a:lnTo>
                <a:lnTo>
                  <a:pt x="0" y="706"/>
                </a:lnTo>
                <a:close/>
              </a:path>
            </a:pathLst>
          </a:custGeom>
          <a:solidFill>
            <a:srgbClr val="C0C0C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34147" name="Rectangle 11"/>
          <p:cNvSpPr>
            <a:spLocks noChangeArrowheads="1"/>
          </p:cNvSpPr>
          <p:nvPr/>
        </p:nvSpPr>
        <p:spPr bwMode="gray">
          <a:xfrm>
            <a:off x="2657475" y="1555750"/>
            <a:ext cx="6143625" cy="36036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28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r>
              <a:rPr lang="tr-TR" altLang="tr-TR" sz="2000" b="1" noProof="1">
                <a:solidFill>
                  <a:srgbClr val="FFFFFF"/>
                </a:solidFill>
                <a:latin typeface="Calibri" pitchFamily="34" charset="0"/>
              </a:rPr>
              <a:t>DAVRANIŞSAL</a:t>
            </a:r>
          </a:p>
        </p:txBody>
      </p:sp>
      <p:sp>
        <p:nvSpPr>
          <p:cNvPr id="134148" name="Rectangle 5"/>
          <p:cNvSpPr>
            <a:spLocks noChangeArrowheads="1"/>
          </p:cNvSpPr>
          <p:nvPr/>
        </p:nvSpPr>
        <p:spPr bwMode="gray">
          <a:xfrm>
            <a:off x="2657475" y="1916113"/>
            <a:ext cx="6143625" cy="3449637"/>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800">
              <a:solidFill>
                <a:srgbClr val="000000"/>
              </a:solidFill>
              <a:latin typeface="Calibri" pitchFamily="34" charset="0"/>
            </a:endParaRPr>
          </a:p>
          <a:p>
            <a:pPr algn="ctr" eaLnBrk="1" hangingPunct="1">
              <a:lnSpc>
                <a:spcPct val="90000"/>
              </a:lnSpc>
              <a:spcAft>
                <a:spcPct val="20000"/>
              </a:spcAft>
              <a:buClr>
                <a:srgbClr val="292929"/>
              </a:buClr>
            </a:pPr>
            <a:r>
              <a:rPr lang="tr-TR" altLang="tr-TR" b="1" i="1">
                <a:solidFill>
                  <a:srgbClr val="000000"/>
                </a:solidFill>
                <a:latin typeface="Calibri" pitchFamily="34" charset="0"/>
              </a:rPr>
              <a:t>İş stresiyle sigara, çay, kahve tüketiminin artması, yeme ve içmenin artması veya azalması, madde bağımlılığı, uyku bozuklukları, işe devamsızlıkta artış gibi davranışsal bozukluklar arasında ilişki vardır.* </a:t>
            </a:r>
          </a:p>
          <a:p>
            <a:pPr algn="ctr" eaLnBrk="1" hangingPunct="1">
              <a:lnSpc>
                <a:spcPct val="90000"/>
              </a:lnSpc>
              <a:spcAft>
                <a:spcPct val="20000"/>
              </a:spcAft>
              <a:buClr>
                <a:srgbClr val="292929"/>
              </a:buClr>
            </a:pPr>
            <a:endParaRPr lang="tr-TR" altLang="tr-TR" b="1" i="1">
              <a:solidFill>
                <a:srgbClr val="000000"/>
              </a:solidFill>
              <a:latin typeface="Calibri" pitchFamily="34" charset="0"/>
            </a:endParaRPr>
          </a:p>
          <a:p>
            <a:pPr algn="ctr" eaLnBrk="1" hangingPunct="1">
              <a:lnSpc>
                <a:spcPct val="90000"/>
              </a:lnSpc>
              <a:spcAft>
                <a:spcPct val="20000"/>
              </a:spcAft>
              <a:buClr>
                <a:srgbClr val="292929"/>
              </a:buClr>
            </a:pPr>
            <a:r>
              <a:rPr lang="tr-TR" altLang="tr-TR" i="1">
                <a:solidFill>
                  <a:srgbClr val="000000"/>
                </a:solidFill>
                <a:latin typeface="Calibri" pitchFamily="34" charset="0"/>
              </a:rPr>
              <a:t>Kafein yoğun çalışma etkinliğinde dayanıklılığı kısa süreli olarak artırmakla birlikte, bu dönemi aşırı yorulmaya bağlı tükenme izler.</a:t>
            </a:r>
          </a:p>
          <a:p>
            <a:pPr algn="ctr" eaLnBrk="1" hangingPunct="1">
              <a:lnSpc>
                <a:spcPct val="90000"/>
              </a:lnSpc>
              <a:spcAft>
                <a:spcPct val="20000"/>
              </a:spcAft>
              <a:buClr>
                <a:srgbClr val="292929"/>
              </a:buClr>
            </a:pPr>
            <a:endParaRPr lang="tr-TR" altLang="tr-TR" i="1">
              <a:solidFill>
                <a:srgbClr val="000000"/>
              </a:solidFill>
              <a:latin typeface="Calibri" pitchFamily="34" charset="0"/>
            </a:endParaRPr>
          </a:p>
          <a:p>
            <a:pPr algn="ctr" eaLnBrk="1" hangingPunct="1">
              <a:lnSpc>
                <a:spcPct val="90000"/>
              </a:lnSpc>
              <a:spcAft>
                <a:spcPct val="20000"/>
              </a:spcAft>
              <a:buClr>
                <a:srgbClr val="292929"/>
              </a:buClr>
            </a:pPr>
            <a:r>
              <a:rPr lang="tr-TR" altLang="tr-TR" b="1" i="1">
                <a:solidFill>
                  <a:srgbClr val="000000"/>
                </a:solidFill>
                <a:latin typeface="Calibri" pitchFamily="34" charset="0"/>
              </a:rPr>
              <a:t>Uyku bozukluklarının en yaygın olanı uykusuzluktur. Stres en önemli geçici uykusuzluk nedenlerinden biridir. </a:t>
            </a:r>
          </a:p>
          <a:p>
            <a:pPr algn="ctr" eaLnBrk="1" hangingPunct="1">
              <a:lnSpc>
                <a:spcPct val="90000"/>
              </a:lnSpc>
              <a:spcAft>
                <a:spcPct val="20000"/>
              </a:spcAft>
              <a:buClr>
                <a:srgbClr val="292929"/>
              </a:buClr>
            </a:pPr>
            <a:endParaRPr lang="tr-TR" altLang="tr-TR" i="1">
              <a:solidFill>
                <a:srgbClr val="000000"/>
              </a:solidFill>
              <a:latin typeface="Calibri" pitchFamily="34" charset="0"/>
            </a:endParaRPr>
          </a:p>
        </p:txBody>
      </p:sp>
      <p:sp>
        <p:nvSpPr>
          <p:cNvPr id="134149"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sz="2000" b="1" noProof="1">
              <a:solidFill>
                <a:srgbClr val="000000"/>
              </a:solidFill>
            </a:endParaRPr>
          </a:p>
        </p:txBody>
      </p:sp>
      <p:grpSp>
        <p:nvGrpSpPr>
          <p:cNvPr id="134150" name="Group 8"/>
          <p:cNvGrpSpPr>
            <a:grpSpLocks/>
          </p:cNvGrpSpPr>
          <p:nvPr/>
        </p:nvGrpSpPr>
        <p:grpSpPr bwMode="auto">
          <a:xfrm>
            <a:off x="323850" y="1555750"/>
            <a:ext cx="1482725" cy="1482725"/>
            <a:chOff x="1166" y="1342"/>
            <a:chExt cx="934" cy="934"/>
          </a:xfrm>
        </p:grpSpPr>
        <p:grpSp>
          <p:nvGrpSpPr>
            <p:cNvPr id="134170" name="Group 9"/>
            <p:cNvGrpSpPr>
              <a:grpSpLocks/>
            </p:cNvGrpSpPr>
            <p:nvPr/>
          </p:nvGrpSpPr>
          <p:grpSpPr bwMode="auto">
            <a:xfrm>
              <a:off x="1166" y="1342"/>
              <a:ext cx="934" cy="934"/>
              <a:chOff x="1710" y="1035"/>
              <a:chExt cx="2316" cy="2316"/>
            </a:xfrm>
          </p:grpSpPr>
          <p:grpSp>
            <p:nvGrpSpPr>
              <p:cNvPr id="134172" name="Group 10"/>
              <p:cNvGrpSpPr>
                <a:grpSpLocks/>
              </p:cNvGrpSpPr>
              <p:nvPr/>
            </p:nvGrpSpPr>
            <p:grpSpPr bwMode="auto">
              <a:xfrm rot="3600000">
                <a:off x="1710" y="1035"/>
                <a:ext cx="2316" cy="2316"/>
                <a:chOff x="1710" y="1035"/>
                <a:chExt cx="2316" cy="2316"/>
              </a:xfrm>
            </p:grpSpPr>
            <p:sp>
              <p:nvSpPr>
                <p:cNvPr id="134177" name="Freeform 11"/>
                <p:cNvSpPr>
                  <a:spLocks/>
                </p:cNvSpPr>
                <p:nvPr/>
              </p:nvSpPr>
              <p:spPr bwMode="gray">
                <a:xfrm>
                  <a:off x="2866" y="1599"/>
                  <a:ext cx="1160" cy="1752"/>
                </a:xfrm>
                <a:custGeom>
                  <a:avLst/>
                  <a:gdLst>
                    <a:gd name="T0" fmla="*/ 1005 w 794"/>
                    <a:gd name="T1" fmla="*/ 13 h 1200"/>
                    <a:gd name="T2" fmla="*/ 879 w 794"/>
                    <a:gd name="T3" fmla="*/ 86 h 1200"/>
                    <a:gd name="T4" fmla="*/ 874 w 794"/>
                    <a:gd name="T5" fmla="*/ 83 h 1200"/>
                    <a:gd name="T6" fmla="*/ 865 w 794"/>
                    <a:gd name="T7" fmla="*/ 58 h 1200"/>
                    <a:gd name="T8" fmla="*/ 861 w 794"/>
                    <a:gd name="T9" fmla="*/ 28 h 1200"/>
                    <a:gd name="T10" fmla="*/ 801 w 794"/>
                    <a:gd name="T11" fmla="*/ 12 h 1200"/>
                    <a:gd name="T12" fmla="*/ 785 w 794"/>
                    <a:gd name="T13" fmla="*/ 72 h 1200"/>
                    <a:gd name="T14" fmla="*/ 808 w 794"/>
                    <a:gd name="T15" fmla="*/ 91 h 1200"/>
                    <a:gd name="T16" fmla="*/ 808 w 794"/>
                    <a:gd name="T17" fmla="*/ 91 h 1200"/>
                    <a:gd name="T18" fmla="*/ 825 w 794"/>
                    <a:gd name="T19" fmla="*/ 111 h 1200"/>
                    <a:gd name="T20" fmla="*/ 825 w 794"/>
                    <a:gd name="T21" fmla="*/ 117 h 1200"/>
                    <a:gd name="T22" fmla="*/ 697 w 794"/>
                    <a:gd name="T23" fmla="*/ 191 h 1200"/>
                    <a:gd name="T24" fmla="*/ 805 w 794"/>
                    <a:gd name="T25" fmla="*/ 593 h 1200"/>
                    <a:gd name="T26" fmla="*/ 697 w 794"/>
                    <a:gd name="T27" fmla="*/ 994 h 1200"/>
                    <a:gd name="T28" fmla="*/ 0 w 794"/>
                    <a:gd name="T29" fmla="*/ 1397 h 1200"/>
                    <a:gd name="T30" fmla="*/ 0 w 794"/>
                    <a:gd name="T31" fmla="*/ 1529 h 1200"/>
                    <a:gd name="T32" fmla="*/ 0 w 794"/>
                    <a:gd name="T33" fmla="*/ 1545 h 1200"/>
                    <a:gd name="T34" fmla="*/ 6 w 794"/>
                    <a:gd name="T35" fmla="*/ 1548 h 1200"/>
                    <a:gd name="T36" fmla="*/ 32 w 794"/>
                    <a:gd name="T37" fmla="*/ 1542 h 1200"/>
                    <a:gd name="T38" fmla="*/ 32 w 794"/>
                    <a:gd name="T39" fmla="*/ 1542 h 1200"/>
                    <a:gd name="T40" fmla="*/ 61 w 794"/>
                    <a:gd name="T41" fmla="*/ 1532 h 1200"/>
                    <a:gd name="T42" fmla="*/ 104 w 794"/>
                    <a:gd name="T43" fmla="*/ 1575 h 1200"/>
                    <a:gd name="T44" fmla="*/ 61 w 794"/>
                    <a:gd name="T45" fmla="*/ 1621 h 1200"/>
                    <a:gd name="T46" fmla="*/ 32 w 794"/>
                    <a:gd name="T47" fmla="*/ 1609 h 1200"/>
                    <a:gd name="T48" fmla="*/ 6 w 794"/>
                    <a:gd name="T49" fmla="*/ 1605 h 1200"/>
                    <a:gd name="T50" fmla="*/ 0 w 794"/>
                    <a:gd name="T51" fmla="*/ 1607 h 1200"/>
                    <a:gd name="T52" fmla="*/ 0 w 794"/>
                    <a:gd name="T53" fmla="*/ 1618 h 1200"/>
                    <a:gd name="T54" fmla="*/ 0 w 794"/>
                    <a:gd name="T55" fmla="*/ 1752 h 1200"/>
                    <a:gd name="T56" fmla="*/ 1005 w 794"/>
                    <a:gd name="T57" fmla="*/ 1172 h 1200"/>
                    <a:gd name="T58" fmla="*/ 1160 w 794"/>
                    <a:gd name="T59" fmla="*/ 593 h 1200"/>
                    <a:gd name="T60" fmla="*/ 1005 w 794"/>
                    <a:gd name="T61" fmla="*/ 13 h 12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94"/>
                    <a:gd name="T94" fmla="*/ 0 h 1200"/>
                    <a:gd name="T95" fmla="*/ 794 w 794"/>
                    <a:gd name="T96" fmla="*/ 1200 h 12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94" h="1200">
                      <a:moveTo>
                        <a:pt x="688" y="9"/>
                      </a:moveTo>
                      <a:cubicBezTo>
                        <a:pt x="602" y="59"/>
                        <a:pt x="602" y="59"/>
                        <a:pt x="602" y="59"/>
                      </a:cubicBezTo>
                      <a:cubicBezTo>
                        <a:pt x="601" y="58"/>
                        <a:pt x="600" y="58"/>
                        <a:pt x="598" y="57"/>
                      </a:cubicBezTo>
                      <a:cubicBezTo>
                        <a:pt x="593" y="53"/>
                        <a:pt x="590" y="45"/>
                        <a:pt x="592" y="40"/>
                      </a:cubicBezTo>
                      <a:cubicBezTo>
                        <a:pt x="594" y="33"/>
                        <a:pt x="593" y="25"/>
                        <a:pt x="589" y="19"/>
                      </a:cubicBezTo>
                      <a:cubicBezTo>
                        <a:pt x="581" y="5"/>
                        <a:pt x="563" y="0"/>
                        <a:pt x="548" y="8"/>
                      </a:cubicBezTo>
                      <a:cubicBezTo>
                        <a:pt x="534" y="17"/>
                        <a:pt x="529" y="35"/>
                        <a:pt x="537" y="49"/>
                      </a:cubicBezTo>
                      <a:cubicBezTo>
                        <a:pt x="540" y="56"/>
                        <a:pt x="546" y="60"/>
                        <a:pt x="553" y="62"/>
                      </a:cubicBezTo>
                      <a:cubicBezTo>
                        <a:pt x="553" y="62"/>
                        <a:pt x="553" y="62"/>
                        <a:pt x="553" y="62"/>
                      </a:cubicBezTo>
                      <a:cubicBezTo>
                        <a:pt x="559" y="63"/>
                        <a:pt x="564" y="69"/>
                        <a:pt x="565" y="76"/>
                      </a:cubicBezTo>
                      <a:cubicBezTo>
                        <a:pt x="565" y="78"/>
                        <a:pt x="565" y="79"/>
                        <a:pt x="565" y="80"/>
                      </a:cubicBezTo>
                      <a:cubicBezTo>
                        <a:pt x="477" y="131"/>
                        <a:pt x="477" y="131"/>
                        <a:pt x="477" y="131"/>
                      </a:cubicBezTo>
                      <a:cubicBezTo>
                        <a:pt x="524" y="212"/>
                        <a:pt x="551" y="306"/>
                        <a:pt x="551" y="406"/>
                      </a:cubicBezTo>
                      <a:cubicBezTo>
                        <a:pt x="551" y="507"/>
                        <a:pt x="524" y="601"/>
                        <a:pt x="477" y="681"/>
                      </a:cubicBezTo>
                      <a:cubicBezTo>
                        <a:pt x="382" y="846"/>
                        <a:pt x="204" y="957"/>
                        <a:pt x="0" y="957"/>
                      </a:cubicBezTo>
                      <a:cubicBezTo>
                        <a:pt x="0" y="1047"/>
                        <a:pt x="0" y="1047"/>
                        <a:pt x="0" y="1047"/>
                      </a:cubicBezTo>
                      <a:cubicBezTo>
                        <a:pt x="0" y="1058"/>
                        <a:pt x="0" y="1058"/>
                        <a:pt x="0" y="1058"/>
                      </a:cubicBezTo>
                      <a:cubicBezTo>
                        <a:pt x="2" y="1058"/>
                        <a:pt x="3" y="1059"/>
                        <a:pt x="4" y="1060"/>
                      </a:cubicBezTo>
                      <a:cubicBezTo>
                        <a:pt x="10" y="1063"/>
                        <a:pt x="18" y="1061"/>
                        <a:pt x="22" y="1056"/>
                      </a:cubicBezTo>
                      <a:cubicBezTo>
                        <a:pt x="22" y="1056"/>
                        <a:pt x="22" y="1056"/>
                        <a:pt x="22" y="1056"/>
                      </a:cubicBezTo>
                      <a:cubicBezTo>
                        <a:pt x="27" y="1052"/>
                        <a:pt x="34" y="1049"/>
                        <a:pt x="42" y="1049"/>
                      </a:cubicBezTo>
                      <a:cubicBezTo>
                        <a:pt x="58" y="1049"/>
                        <a:pt x="71" y="1063"/>
                        <a:pt x="71" y="1079"/>
                      </a:cubicBezTo>
                      <a:cubicBezTo>
                        <a:pt x="71" y="1096"/>
                        <a:pt x="58" y="1110"/>
                        <a:pt x="42" y="1110"/>
                      </a:cubicBezTo>
                      <a:cubicBezTo>
                        <a:pt x="34" y="1110"/>
                        <a:pt x="27" y="1107"/>
                        <a:pt x="22" y="1102"/>
                      </a:cubicBezTo>
                      <a:cubicBezTo>
                        <a:pt x="18" y="1097"/>
                        <a:pt x="10" y="1096"/>
                        <a:pt x="4" y="1099"/>
                      </a:cubicBezTo>
                      <a:cubicBezTo>
                        <a:pt x="3" y="1099"/>
                        <a:pt x="2" y="1100"/>
                        <a:pt x="0" y="1101"/>
                      </a:cubicBezTo>
                      <a:cubicBezTo>
                        <a:pt x="0" y="1108"/>
                        <a:pt x="0" y="1108"/>
                        <a:pt x="0" y="1108"/>
                      </a:cubicBezTo>
                      <a:cubicBezTo>
                        <a:pt x="0" y="1200"/>
                        <a:pt x="0" y="1200"/>
                        <a:pt x="0" y="1200"/>
                      </a:cubicBezTo>
                      <a:cubicBezTo>
                        <a:pt x="294" y="1200"/>
                        <a:pt x="551" y="1040"/>
                        <a:pt x="688" y="803"/>
                      </a:cubicBezTo>
                      <a:cubicBezTo>
                        <a:pt x="755" y="686"/>
                        <a:pt x="794" y="551"/>
                        <a:pt x="794" y="406"/>
                      </a:cubicBezTo>
                      <a:cubicBezTo>
                        <a:pt x="794" y="262"/>
                        <a:pt x="755" y="126"/>
                        <a:pt x="688" y="9"/>
                      </a:cubicBezTo>
                      <a:close/>
                    </a:path>
                  </a:pathLst>
                </a:custGeom>
                <a:solidFill>
                  <a:srgbClr val="A90404"/>
                </a:solidFill>
                <a:ln w="12700">
                  <a:solidFill>
                    <a:srgbClr val="FFFFFF"/>
                  </a:solidFill>
                  <a:round/>
                  <a:headEnd/>
                  <a:tailEnd/>
                </a:ln>
              </p:spPr>
              <p:txBody>
                <a:bodyPr/>
                <a:lstStyle/>
                <a:p>
                  <a:endParaRPr lang="tr-TR"/>
                </a:p>
              </p:txBody>
            </p:sp>
            <p:sp>
              <p:nvSpPr>
                <p:cNvPr id="134178" name="Freeform 12"/>
                <p:cNvSpPr>
                  <a:spLocks/>
                </p:cNvSpPr>
                <p:nvPr/>
              </p:nvSpPr>
              <p:spPr bwMode="gray">
                <a:xfrm>
                  <a:off x="1710" y="1612"/>
                  <a:ext cx="1262" cy="1739"/>
                </a:xfrm>
                <a:custGeom>
                  <a:avLst/>
                  <a:gdLst>
                    <a:gd name="T0" fmla="*/ 1220 w 864"/>
                    <a:gd name="T1" fmla="*/ 1519 h 1191"/>
                    <a:gd name="T2" fmla="*/ 1190 w 864"/>
                    <a:gd name="T3" fmla="*/ 1529 h 1191"/>
                    <a:gd name="T4" fmla="*/ 1190 w 864"/>
                    <a:gd name="T5" fmla="*/ 1529 h 1191"/>
                    <a:gd name="T6" fmla="*/ 1164 w 864"/>
                    <a:gd name="T7" fmla="*/ 1535 h 1191"/>
                    <a:gd name="T8" fmla="*/ 1158 w 864"/>
                    <a:gd name="T9" fmla="*/ 1532 h 1191"/>
                    <a:gd name="T10" fmla="*/ 1158 w 864"/>
                    <a:gd name="T11" fmla="*/ 1516 h 1191"/>
                    <a:gd name="T12" fmla="*/ 1158 w 864"/>
                    <a:gd name="T13" fmla="*/ 1384 h 1191"/>
                    <a:gd name="T14" fmla="*/ 463 w 864"/>
                    <a:gd name="T15" fmla="*/ 981 h 1191"/>
                    <a:gd name="T16" fmla="*/ 355 w 864"/>
                    <a:gd name="T17" fmla="*/ 580 h 1191"/>
                    <a:gd name="T18" fmla="*/ 463 w 864"/>
                    <a:gd name="T19" fmla="*/ 178 h 1191"/>
                    <a:gd name="T20" fmla="*/ 337 w 864"/>
                    <a:gd name="T21" fmla="*/ 107 h 1191"/>
                    <a:gd name="T22" fmla="*/ 333 w 864"/>
                    <a:gd name="T23" fmla="*/ 110 h 1191"/>
                    <a:gd name="T24" fmla="*/ 323 w 864"/>
                    <a:gd name="T25" fmla="*/ 134 h 1191"/>
                    <a:gd name="T26" fmla="*/ 323 w 864"/>
                    <a:gd name="T27" fmla="*/ 134 h 1191"/>
                    <a:gd name="T28" fmla="*/ 318 w 864"/>
                    <a:gd name="T29" fmla="*/ 165 h 1191"/>
                    <a:gd name="T30" fmla="*/ 259 w 864"/>
                    <a:gd name="T31" fmla="*/ 180 h 1191"/>
                    <a:gd name="T32" fmla="*/ 242 w 864"/>
                    <a:gd name="T33" fmla="*/ 120 h 1191"/>
                    <a:gd name="T34" fmla="*/ 266 w 864"/>
                    <a:gd name="T35" fmla="*/ 101 h 1191"/>
                    <a:gd name="T36" fmla="*/ 283 w 864"/>
                    <a:gd name="T37" fmla="*/ 80 h 1191"/>
                    <a:gd name="T38" fmla="*/ 283 w 864"/>
                    <a:gd name="T39" fmla="*/ 74 h 1191"/>
                    <a:gd name="T40" fmla="*/ 155 w 864"/>
                    <a:gd name="T41" fmla="*/ 0 h 1191"/>
                    <a:gd name="T42" fmla="*/ 0 w 864"/>
                    <a:gd name="T43" fmla="*/ 580 h 1191"/>
                    <a:gd name="T44" fmla="*/ 155 w 864"/>
                    <a:gd name="T45" fmla="*/ 1159 h 1191"/>
                    <a:gd name="T46" fmla="*/ 1158 w 864"/>
                    <a:gd name="T47" fmla="*/ 1739 h 1191"/>
                    <a:gd name="T48" fmla="*/ 1158 w 864"/>
                    <a:gd name="T49" fmla="*/ 1605 h 1191"/>
                    <a:gd name="T50" fmla="*/ 1158 w 864"/>
                    <a:gd name="T51" fmla="*/ 1594 h 1191"/>
                    <a:gd name="T52" fmla="*/ 1164 w 864"/>
                    <a:gd name="T53" fmla="*/ 1592 h 1191"/>
                    <a:gd name="T54" fmla="*/ 1190 w 864"/>
                    <a:gd name="T55" fmla="*/ 1596 h 1191"/>
                    <a:gd name="T56" fmla="*/ 1220 w 864"/>
                    <a:gd name="T57" fmla="*/ 1608 h 1191"/>
                    <a:gd name="T58" fmla="*/ 1262 w 864"/>
                    <a:gd name="T59" fmla="*/ 1562 h 1191"/>
                    <a:gd name="T60" fmla="*/ 1220 w 864"/>
                    <a:gd name="T61" fmla="*/ 1519 h 119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64"/>
                    <a:gd name="T94" fmla="*/ 0 h 1191"/>
                    <a:gd name="T95" fmla="*/ 864 w 864"/>
                    <a:gd name="T96" fmla="*/ 1191 h 119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64" h="1191">
                      <a:moveTo>
                        <a:pt x="835" y="1040"/>
                      </a:moveTo>
                      <a:cubicBezTo>
                        <a:pt x="827" y="1040"/>
                        <a:pt x="820" y="1043"/>
                        <a:pt x="815" y="1047"/>
                      </a:cubicBezTo>
                      <a:cubicBezTo>
                        <a:pt x="815" y="1047"/>
                        <a:pt x="815" y="1047"/>
                        <a:pt x="815" y="1047"/>
                      </a:cubicBezTo>
                      <a:cubicBezTo>
                        <a:pt x="811" y="1052"/>
                        <a:pt x="803" y="1054"/>
                        <a:pt x="797" y="1051"/>
                      </a:cubicBezTo>
                      <a:cubicBezTo>
                        <a:pt x="796" y="1050"/>
                        <a:pt x="795" y="1049"/>
                        <a:pt x="793" y="1049"/>
                      </a:cubicBezTo>
                      <a:cubicBezTo>
                        <a:pt x="793" y="1038"/>
                        <a:pt x="793" y="1038"/>
                        <a:pt x="793" y="1038"/>
                      </a:cubicBezTo>
                      <a:cubicBezTo>
                        <a:pt x="793" y="948"/>
                        <a:pt x="793" y="948"/>
                        <a:pt x="793" y="948"/>
                      </a:cubicBezTo>
                      <a:cubicBezTo>
                        <a:pt x="590" y="948"/>
                        <a:pt x="412" y="837"/>
                        <a:pt x="317" y="672"/>
                      </a:cubicBezTo>
                      <a:cubicBezTo>
                        <a:pt x="270" y="592"/>
                        <a:pt x="243" y="498"/>
                        <a:pt x="243" y="397"/>
                      </a:cubicBezTo>
                      <a:cubicBezTo>
                        <a:pt x="243" y="297"/>
                        <a:pt x="270" y="203"/>
                        <a:pt x="317" y="122"/>
                      </a:cubicBezTo>
                      <a:cubicBezTo>
                        <a:pt x="231" y="73"/>
                        <a:pt x="231" y="73"/>
                        <a:pt x="231" y="73"/>
                      </a:cubicBezTo>
                      <a:cubicBezTo>
                        <a:pt x="230" y="73"/>
                        <a:pt x="229" y="74"/>
                        <a:pt x="228" y="75"/>
                      </a:cubicBezTo>
                      <a:cubicBezTo>
                        <a:pt x="222" y="79"/>
                        <a:pt x="219" y="86"/>
                        <a:pt x="221" y="92"/>
                      </a:cubicBezTo>
                      <a:cubicBezTo>
                        <a:pt x="221" y="92"/>
                        <a:pt x="221" y="92"/>
                        <a:pt x="221" y="92"/>
                      </a:cubicBezTo>
                      <a:cubicBezTo>
                        <a:pt x="223" y="99"/>
                        <a:pt x="222" y="106"/>
                        <a:pt x="218" y="113"/>
                      </a:cubicBezTo>
                      <a:cubicBezTo>
                        <a:pt x="210" y="127"/>
                        <a:pt x="192" y="131"/>
                        <a:pt x="177" y="123"/>
                      </a:cubicBezTo>
                      <a:cubicBezTo>
                        <a:pt x="163" y="115"/>
                        <a:pt x="158" y="96"/>
                        <a:pt x="166" y="82"/>
                      </a:cubicBezTo>
                      <a:cubicBezTo>
                        <a:pt x="169" y="76"/>
                        <a:pt x="175" y="71"/>
                        <a:pt x="182" y="69"/>
                      </a:cubicBezTo>
                      <a:cubicBezTo>
                        <a:pt x="188" y="68"/>
                        <a:pt x="193" y="62"/>
                        <a:pt x="194" y="55"/>
                      </a:cubicBezTo>
                      <a:cubicBezTo>
                        <a:pt x="194" y="54"/>
                        <a:pt x="194" y="52"/>
                        <a:pt x="194" y="51"/>
                      </a:cubicBezTo>
                      <a:cubicBezTo>
                        <a:pt x="106" y="0"/>
                        <a:pt x="106" y="0"/>
                        <a:pt x="106" y="0"/>
                      </a:cubicBezTo>
                      <a:cubicBezTo>
                        <a:pt x="38" y="117"/>
                        <a:pt x="0" y="253"/>
                        <a:pt x="0" y="397"/>
                      </a:cubicBezTo>
                      <a:cubicBezTo>
                        <a:pt x="0" y="542"/>
                        <a:pt x="38" y="677"/>
                        <a:pt x="106" y="794"/>
                      </a:cubicBezTo>
                      <a:cubicBezTo>
                        <a:pt x="243" y="1031"/>
                        <a:pt x="500" y="1191"/>
                        <a:pt x="793" y="1191"/>
                      </a:cubicBezTo>
                      <a:cubicBezTo>
                        <a:pt x="793" y="1099"/>
                        <a:pt x="793" y="1099"/>
                        <a:pt x="793" y="1099"/>
                      </a:cubicBezTo>
                      <a:cubicBezTo>
                        <a:pt x="793" y="1092"/>
                        <a:pt x="793" y="1092"/>
                        <a:pt x="793" y="1092"/>
                      </a:cubicBezTo>
                      <a:cubicBezTo>
                        <a:pt x="795" y="1091"/>
                        <a:pt x="796" y="1090"/>
                        <a:pt x="797" y="1090"/>
                      </a:cubicBezTo>
                      <a:cubicBezTo>
                        <a:pt x="803" y="1087"/>
                        <a:pt x="811" y="1088"/>
                        <a:pt x="815" y="1093"/>
                      </a:cubicBezTo>
                      <a:cubicBezTo>
                        <a:pt x="820" y="1098"/>
                        <a:pt x="827" y="1101"/>
                        <a:pt x="835" y="1101"/>
                      </a:cubicBezTo>
                      <a:cubicBezTo>
                        <a:pt x="851" y="1101"/>
                        <a:pt x="864" y="1087"/>
                        <a:pt x="864" y="1070"/>
                      </a:cubicBezTo>
                      <a:cubicBezTo>
                        <a:pt x="864" y="1054"/>
                        <a:pt x="851" y="1040"/>
                        <a:pt x="835" y="1040"/>
                      </a:cubicBezTo>
                      <a:close/>
                    </a:path>
                  </a:pathLst>
                </a:custGeom>
                <a:solidFill>
                  <a:srgbClr val="9F9F9F"/>
                </a:solidFill>
                <a:ln w="12700">
                  <a:solidFill>
                    <a:srgbClr val="FFFFFF"/>
                  </a:solidFill>
                  <a:round/>
                  <a:headEnd/>
                  <a:tailEnd/>
                </a:ln>
              </p:spPr>
              <p:txBody>
                <a:bodyPr/>
                <a:lstStyle/>
                <a:p>
                  <a:endParaRPr lang="tr-TR"/>
                </a:p>
              </p:txBody>
            </p:sp>
            <p:sp>
              <p:nvSpPr>
                <p:cNvPr id="134179" name="Freeform 13"/>
                <p:cNvSpPr>
                  <a:spLocks/>
                </p:cNvSpPr>
                <p:nvPr/>
              </p:nvSpPr>
              <p:spPr bwMode="gray">
                <a:xfrm>
                  <a:off x="1862" y="1035"/>
                  <a:ext cx="2010" cy="768"/>
                </a:xfrm>
                <a:custGeom>
                  <a:avLst/>
                  <a:gdLst>
                    <a:gd name="T0" fmla="*/ 1702 w 1375"/>
                    <a:gd name="T1" fmla="*/ 755 h 527"/>
                    <a:gd name="T2" fmla="*/ 1830 w 1375"/>
                    <a:gd name="T3" fmla="*/ 681 h 527"/>
                    <a:gd name="T4" fmla="*/ 1830 w 1375"/>
                    <a:gd name="T5" fmla="*/ 675 h 527"/>
                    <a:gd name="T6" fmla="*/ 1813 w 1375"/>
                    <a:gd name="T7" fmla="*/ 654 h 527"/>
                    <a:gd name="T8" fmla="*/ 1813 w 1375"/>
                    <a:gd name="T9" fmla="*/ 654 h 527"/>
                    <a:gd name="T10" fmla="*/ 1789 w 1375"/>
                    <a:gd name="T11" fmla="*/ 635 h 527"/>
                    <a:gd name="T12" fmla="*/ 1805 w 1375"/>
                    <a:gd name="T13" fmla="*/ 576 h 527"/>
                    <a:gd name="T14" fmla="*/ 1865 w 1375"/>
                    <a:gd name="T15" fmla="*/ 592 h 527"/>
                    <a:gd name="T16" fmla="*/ 1870 w 1375"/>
                    <a:gd name="T17" fmla="*/ 622 h 527"/>
                    <a:gd name="T18" fmla="*/ 1878 w 1375"/>
                    <a:gd name="T19" fmla="*/ 647 h 527"/>
                    <a:gd name="T20" fmla="*/ 1884 w 1375"/>
                    <a:gd name="T21" fmla="*/ 650 h 527"/>
                    <a:gd name="T22" fmla="*/ 2010 w 1375"/>
                    <a:gd name="T23" fmla="*/ 577 h 527"/>
                    <a:gd name="T24" fmla="*/ 1004 w 1375"/>
                    <a:gd name="T25" fmla="*/ 0 h 527"/>
                    <a:gd name="T26" fmla="*/ 0 w 1375"/>
                    <a:gd name="T27" fmla="*/ 577 h 527"/>
                    <a:gd name="T28" fmla="*/ 129 w 1375"/>
                    <a:gd name="T29" fmla="*/ 651 h 527"/>
                    <a:gd name="T30" fmla="*/ 129 w 1375"/>
                    <a:gd name="T31" fmla="*/ 657 h 527"/>
                    <a:gd name="T32" fmla="*/ 111 w 1375"/>
                    <a:gd name="T33" fmla="*/ 678 h 527"/>
                    <a:gd name="T34" fmla="*/ 88 w 1375"/>
                    <a:gd name="T35" fmla="*/ 697 h 527"/>
                    <a:gd name="T36" fmla="*/ 104 w 1375"/>
                    <a:gd name="T37" fmla="*/ 756 h 527"/>
                    <a:gd name="T38" fmla="*/ 164 w 1375"/>
                    <a:gd name="T39" fmla="*/ 742 h 527"/>
                    <a:gd name="T40" fmla="*/ 168 w 1375"/>
                    <a:gd name="T41" fmla="*/ 711 h 527"/>
                    <a:gd name="T42" fmla="*/ 168 w 1375"/>
                    <a:gd name="T43" fmla="*/ 711 h 527"/>
                    <a:gd name="T44" fmla="*/ 178 w 1375"/>
                    <a:gd name="T45" fmla="*/ 686 h 527"/>
                    <a:gd name="T46" fmla="*/ 183 w 1375"/>
                    <a:gd name="T47" fmla="*/ 683 h 527"/>
                    <a:gd name="T48" fmla="*/ 308 w 1375"/>
                    <a:gd name="T49" fmla="*/ 755 h 527"/>
                    <a:gd name="T50" fmla="*/ 1004 w 1375"/>
                    <a:gd name="T51" fmla="*/ 354 h 527"/>
                    <a:gd name="T52" fmla="*/ 1702 w 1375"/>
                    <a:gd name="T53" fmla="*/ 755 h 5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75"/>
                    <a:gd name="T82" fmla="*/ 0 h 527"/>
                    <a:gd name="T83" fmla="*/ 1375 w 1375"/>
                    <a:gd name="T84" fmla="*/ 527 h 5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75" h="527">
                      <a:moveTo>
                        <a:pt x="1164" y="518"/>
                      </a:moveTo>
                      <a:cubicBezTo>
                        <a:pt x="1252" y="467"/>
                        <a:pt x="1252" y="467"/>
                        <a:pt x="1252" y="467"/>
                      </a:cubicBezTo>
                      <a:cubicBezTo>
                        <a:pt x="1252" y="466"/>
                        <a:pt x="1252" y="465"/>
                        <a:pt x="1252" y="463"/>
                      </a:cubicBezTo>
                      <a:cubicBezTo>
                        <a:pt x="1251" y="456"/>
                        <a:pt x="1246" y="450"/>
                        <a:pt x="1240" y="449"/>
                      </a:cubicBezTo>
                      <a:cubicBezTo>
                        <a:pt x="1240" y="449"/>
                        <a:pt x="1240" y="449"/>
                        <a:pt x="1240" y="449"/>
                      </a:cubicBezTo>
                      <a:cubicBezTo>
                        <a:pt x="1233" y="447"/>
                        <a:pt x="1227" y="443"/>
                        <a:pt x="1224" y="436"/>
                      </a:cubicBezTo>
                      <a:cubicBezTo>
                        <a:pt x="1216" y="422"/>
                        <a:pt x="1221" y="404"/>
                        <a:pt x="1235" y="395"/>
                      </a:cubicBezTo>
                      <a:cubicBezTo>
                        <a:pt x="1250" y="387"/>
                        <a:pt x="1268" y="392"/>
                        <a:pt x="1276" y="406"/>
                      </a:cubicBezTo>
                      <a:cubicBezTo>
                        <a:pt x="1280" y="412"/>
                        <a:pt x="1281" y="420"/>
                        <a:pt x="1279" y="427"/>
                      </a:cubicBezTo>
                      <a:cubicBezTo>
                        <a:pt x="1277" y="432"/>
                        <a:pt x="1280" y="440"/>
                        <a:pt x="1285" y="444"/>
                      </a:cubicBezTo>
                      <a:cubicBezTo>
                        <a:pt x="1287" y="445"/>
                        <a:pt x="1288" y="445"/>
                        <a:pt x="1289" y="446"/>
                      </a:cubicBezTo>
                      <a:cubicBezTo>
                        <a:pt x="1375" y="396"/>
                        <a:pt x="1375" y="396"/>
                        <a:pt x="1375" y="396"/>
                      </a:cubicBezTo>
                      <a:cubicBezTo>
                        <a:pt x="1238" y="159"/>
                        <a:pt x="981" y="0"/>
                        <a:pt x="687" y="0"/>
                      </a:cubicBezTo>
                      <a:cubicBezTo>
                        <a:pt x="394" y="0"/>
                        <a:pt x="137" y="159"/>
                        <a:pt x="0" y="396"/>
                      </a:cubicBezTo>
                      <a:cubicBezTo>
                        <a:pt x="88" y="447"/>
                        <a:pt x="88" y="447"/>
                        <a:pt x="88" y="447"/>
                      </a:cubicBezTo>
                      <a:cubicBezTo>
                        <a:pt x="88" y="448"/>
                        <a:pt x="88" y="450"/>
                        <a:pt x="88" y="451"/>
                      </a:cubicBezTo>
                      <a:cubicBezTo>
                        <a:pt x="87" y="458"/>
                        <a:pt x="82" y="464"/>
                        <a:pt x="76" y="465"/>
                      </a:cubicBezTo>
                      <a:cubicBezTo>
                        <a:pt x="69" y="467"/>
                        <a:pt x="63" y="472"/>
                        <a:pt x="60" y="478"/>
                      </a:cubicBezTo>
                      <a:cubicBezTo>
                        <a:pt x="52" y="492"/>
                        <a:pt x="57" y="511"/>
                        <a:pt x="71" y="519"/>
                      </a:cubicBezTo>
                      <a:cubicBezTo>
                        <a:pt x="86" y="527"/>
                        <a:pt x="104" y="523"/>
                        <a:pt x="112" y="509"/>
                      </a:cubicBezTo>
                      <a:cubicBezTo>
                        <a:pt x="116" y="502"/>
                        <a:pt x="117" y="495"/>
                        <a:pt x="115" y="488"/>
                      </a:cubicBezTo>
                      <a:cubicBezTo>
                        <a:pt x="115" y="488"/>
                        <a:pt x="115" y="488"/>
                        <a:pt x="115" y="488"/>
                      </a:cubicBezTo>
                      <a:cubicBezTo>
                        <a:pt x="113" y="482"/>
                        <a:pt x="116" y="475"/>
                        <a:pt x="122" y="471"/>
                      </a:cubicBezTo>
                      <a:cubicBezTo>
                        <a:pt x="123" y="470"/>
                        <a:pt x="124" y="469"/>
                        <a:pt x="125" y="469"/>
                      </a:cubicBezTo>
                      <a:cubicBezTo>
                        <a:pt x="211" y="518"/>
                        <a:pt x="211" y="518"/>
                        <a:pt x="211" y="518"/>
                      </a:cubicBezTo>
                      <a:cubicBezTo>
                        <a:pt x="306" y="354"/>
                        <a:pt x="484" y="243"/>
                        <a:pt x="687" y="243"/>
                      </a:cubicBezTo>
                      <a:cubicBezTo>
                        <a:pt x="891" y="243"/>
                        <a:pt x="1069" y="354"/>
                        <a:pt x="1164" y="518"/>
                      </a:cubicBezTo>
                      <a:close/>
                    </a:path>
                  </a:pathLst>
                </a:custGeom>
                <a:solidFill>
                  <a:srgbClr val="9F9F9F"/>
                </a:solidFill>
                <a:ln w="12700">
                  <a:solidFill>
                    <a:srgbClr val="FFFFFF"/>
                  </a:solidFill>
                  <a:round/>
                  <a:headEnd/>
                  <a:tailEnd/>
                </a:ln>
              </p:spPr>
              <p:txBody>
                <a:bodyPr/>
                <a:lstStyle/>
                <a:p>
                  <a:endParaRPr lang="tr-TR"/>
                </a:p>
              </p:txBody>
            </p:sp>
          </p:grpSp>
          <p:grpSp>
            <p:nvGrpSpPr>
              <p:cNvPr id="134173" name="Group 14"/>
              <p:cNvGrpSpPr>
                <a:grpSpLocks/>
              </p:cNvGrpSpPr>
              <p:nvPr/>
            </p:nvGrpSpPr>
            <p:grpSpPr bwMode="auto">
              <a:xfrm rot="7200000">
                <a:off x="2059" y="1386"/>
                <a:ext cx="1616" cy="1614"/>
                <a:chOff x="2060" y="1387"/>
                <a:chExt cx="1616" cy="1614"/>
              </a:xfrm>
            </p:grpSpPr>
            <p:sp>
              <p:nvSpPr>
                <p:cNvPr id="134174" name="Freeform 15"/>
                <p:cNvSpPr>
                  <a:spLocks/>
                </p:cNvSpPr>
                <p:nvPr/>
              </p:nvSpPr>
              <p:spPr bwMode="gray">
                <a:xfrm>
                  <a:off x="2060" y="1387"/>
                  <a:ext cx="808" cy="1225"/>
                </a:xfrm>
                <a:custGeom>
                  <a:avLst/>
                  <a:gdLst>
                    <a:gd name="T0" fmla="*/ 808 w 550"/>
                    <a:gd name="T1" fmla="*/ 193 h 836"/>
                    <a:gd name="T2" fmla="*/ 804 w 550"/>
                    <a:gd name="T3" fmla="*/ 190 h 836"/>
                    <a:gd name="T4" fmla="*/ 777 w 550"/>
                    <a:gd name="T5" fmla="*/ 195 h 836"/>
                    <a:gd name="T6" fmla="*/ 777 w 550"/>
                    <a:gd name="T7" fmla="*/ 195 h 836"/>
                    <a:gd name="T8" fmla="*/ 748 w 550"/>
                    <a:gd name="T9" fmla="*/ 207 h 836"/>
                    <a:gd name="T10" fmla="*/ 705 w 550"/>
                    <a:gd name="T11" fmla="*/ 163 h 836"/>
                    <a:gd name="T12" fmla="*/ 748 w 550"/>
                    <a:gd name="T13" fmla="*/ 117 h 836"/>
                    <a:gd name="T14" fmla="*/ 777 w 550"/>
                    <a:gd name="T15" fmla="*/ 129 h 836"/>
                    <a:gd name="T16" fmla="*/ 804 w 550"/>
                    <a:gd name="T17" fmla="*/ 133 h 836"/>
                    <a:gd name="T18" fmla="*/ 808 w 550"/>
                    <a:gd name="T19" fmla="*/ 130 h 836"/>
                    <a:gd name="T20" fmla="*/ 808 w 550"/>
                    <a:gd name="T21" fmla="*/ 120 h 836"/>
                    <a:gd name="T22" fmla="*/ 808 w 550"/>
                    <a:gd name="T23" fmla="*/ 0 h 836"/>
                    <a:gd name="T24" fmla="*/ 0 w 550"/>
                    <a:gd name="T25" fmla="*/ 806 h 836"/>
                    <a:gd name="T26" fmla="*/ 109 w 550"/>
                    <a:gd name="T27" fmla="*/ 1209 h 836"/>
                    <a:gd name="T28" fmla="*/ 225 w 550"/>
                    <a:gd name="T29" fmla="*/ 1143 h 836"/>
                    <a:gd name="T30" fmla="*/ 232 w 550"/>
                    <a:gd name="T31" fmla="*/ 1166 h 836"/>
                    <a:gd name="T32" fmla="*/ 237 w 550"/>
                    <a:gd name="T33" fmla="*/ 1197 h 836"/>
                    <a:gd name="T34" fmla="*/ 297 w 550"/>
                    <a:gd name="T35" fmla="*/ 1212 h 836"/>
                    <a:gd name="T36" fmla="*/ 314 w 550"/>
                    <a:gd name="T37" fmla="*/ 1152 h 836"/>
                    <a:gd name="T38" fmla="*/ 291 w 550"/>
                    <a:gd name="T39" fmla="*/ 1133 h 836"/>
                    <a:gd name="T40" fmla="*/ 291 w 550"/>
                    <a:gd name="T41" fmla="*/ 1133 h 836"/>
                    <a:gd name="T42" fmla="*/ 273 w 550"/>
                    <a:gd name="T43" fmla="*/ 1115 h 836"/>
                    <a:gd name="T44" fmla="*/ 391 w 550"/>
                    <a:gd name="T45" fmla="*/ 1046 h 836"/>
                    <a:gd name="T46" fmla="*/ 326 w 550"/>
                    <a:gd name="T47" fmla="*/ 806 h 836"/>
                    <a:gd name="T48" fmla="*/ 808 w 550"/>
                    <a:gd name="T49" fmla="*/ 325 h 836"/>
                    <a:gd name="T50" fmla="*/ 808 w 550"/>
                    <a:gd name="T51" fmla="*/ 210 h 836"/>
                    <a:gd name="T52" fmla="*/ 808 w 550"/>
                    <a:gd name="T53" fmla="*/ 193 h 8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50"/>
                    <a:gd name="T82" fmla="*/ 0 h 836"/>
                    <a:gd name="T83" fmla="*/ 550 w 550"/>
                    <a:gd name="T84" fmla="*/ 836 h 8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50" h="836">
                      <a:moveTo>
                        <a:pt x="550" y="132"/>
                      </a:moveTo>
                      <a:cubicBezTo>
                        <a:pt x="549" y="131"/>
                        <a:pt x="548" y="131"/>
                        <a:pt x="547" y="130"/>
                      </a:cubicBezTo>
                      <a:cubicBezTo>
                        <a:pt x="540" y="127"/>
                        <a:pt x="533" y="129"/>
                        <a:pt x="529" y="133"/>
                      </a:cubicBezTo>
                      <a:cubicBezTo>
                        <a:pt x="529" y="133"/>
                        <a:pt x="529" y="133"/>
                        <a:pt x="529" y="133"/>
                      </a:cubicBezTo>
                      <a:cubicBezTo>
                        <a:pt x="523" y="138"/>
                        <a:pt x="517" y="141"/>
                        <a:pt x="509" y="141"/>
                      </a:cubicBezTo>
                      <a:cubicBezTo>
                        <a:pt x="493" y="141"/>
                        <a:pt x="480" y="127"/>
                        <a:pt x="480" y="111"/>
                      </a:cubicBezTo>
                      <a:cubicBezTo>
                        <a:pt x="480" y="94"/>
                        <a:pt x="493" y="80"/>
                        <a:pt x="509" y="80"/>
                      </a:cubicBezTo>
                      <a:cubicBezTo>
                        <a:pt x="517" y="80"/>
                        <a:pt x="524" y="83"/>
                        <a:pt x="529" y="88"/>
                      </a:cubicBezTo>
                      <a:cubicBezTo>
                        <a:pt x="533" y="93"/>
                        <a:pt x="540" y="94"/>
                        <a:pt x="547" y="91"/>
                      </a:cubicBezTo>
                      <a:cubicBezTo>
                        <a:pt x="548" y="91"/>
                        <a:pt x="549" y="90"/>
                        <a:pt x="550" y="89"/>
                      </a:cubicBezTo>
                      <a:cubicBezTo>
                        <a:pt x="550" y="82"/>
                        <a:pt x="550" y="82"/>
                        <a:pt x="550" y="82"/>
                      </a:cubicBezTo>
                      <a:cubicBezTo>
                        <a:pt x="550" y="0"/>
                        <a:pt x="550" y="0"/>
                        <a:pt x="550" y="0"/>
                      </a:cubicBezTo>
                      <a:cubicBezTo>
                        <a:pt x="246" y="0"/>
                        <a:pt x="0" y="246"/>
                        <a:pt x="0" y="550"/>
                      </a:cubicBezTo>
                      <a:cubicBezTo>
                        <a:pt x="0" y="651"/>
                        <a:pt x="27" y="745"/>
                        <a:pt x="74" y="825"/>
                      </a:cubicBezTo>
                      <a:cubicBezTo>
                        <a:pt x="153" y="780"/>
                        <a:pt x="153" y="780"/>
                        <a:pt x="153" y="780"/>
                      </a:cubicBezTo>
                      <a:cubicBezTo>
                        <a:pt x="158" y="784"/>
                        <a:pt x="160" y="791"/>
                        <a:pt x="158" y="796"/>
                      </a:cubicBezTo>
                      <a:cubicBezTo>
                        <a:pt x="157" y="803"/>
                        <a:pt x="158" y="810"/>
                        <a:pt x="161" y="817"/>
                      </a:cubicBezTo>
                      <a:cubicBezTo>
                        <a:pt x="170" y="831"/>
                        <a:pt x="188" y="836"/>
                        <a:pt x="202" y="827"/>
                      </a:cubicBezTo>
                      <a:cubicBezTo>
                        <a:pt x="217" y="819"/>
                        <a:pt x="222" y="801"/>
                        <a:pt x="214" y="786"/>
                      </a:cubicBezTo>
                      <a:cubicBezTo>
                        <a:pt x="210" y="780"/>
                        <a:pt x="204" y="776"/>
                        <a:pt x="198" y="773"/>
                      </a:cubicBezTo>
                      <a:cubicBezTo>
                        <a:pt x="198" y="773"/>
                        <a:pt x="198" y="773"/>
                        <a:pt x="198" y="773"/>
                      </a:cubicBezTo>
                      <a:cubicBezTo>
                        <a:pt x="192" y="772"/>
                        <a:pt x="187" y="767"/>
                        <a:pt x="186" y="761"/>
                      </a:cubicBezTo>
                      <a:cubicBezTo>
                        <a:pt x="266" y="714"/>
                        <a:pt x="266" y="714"/>
                        <a:pt x="266" y="714"/>
                      </a:cubicBezTo>
                      <a:cubicBezTo>
                        <a:pt x="238" y="666"/>
                        <a:pt x="222" y="610"/>
                        <a:pt x="222" y="550"/>
                      </a:cubicBezTo>
                      <a:cubicBezTo>
                        <a:pt x="222" y="369"/>
                        <a:pt x="369" y="222"/>
                        <a:pt x="550" y="222"/>
                      </a:cubicBezTo>
                      <a:cubicBezTo>
                        <a:pt x="550" y="143"/>
                        <a:pt x="550" y="143"/>
                        <a:pt x="550" y="143"/>
                      </a:cubicBezTo>
                      <a:lnTo>
                        <a:pt x="550" y="132"/>
                      </a:lnTo>
                      <a:close/>
                    </a:path>
                  </a:pathLst>
                </a:custGeom>
                <a:solidFill>
                  <a:srgbClr val="D1D1D1"/>
                </a:solidFill>
                <a:ln w="12700">
                  <a:solidFill>
                    <a:srgbClr val="FFFFFF"/>
                  </a:solidFill>
                  <a:round/>
                  <a:headEnd/>
                  <a:tailEnd/>
                </a:ln>
              </p:spPr>
              <p:txBody>
                <a:bodyPr/>
                <a:lstStyle/>
                <a:p>
                  <a:endParaRPr lang="tr-TR"/>
                </a:p>
              </p:txBody>
            </p:sp>
            <p:sp>
              <p:nvSpPr>
                <p:cNvPr id="134175" name="Freeform 16"/>
                <p:cNvSpPr>
                  <a:spLocks/>
                </p:cNvSpPr>
                <p:nvPr/>
              </p:nvSpPr>
              <p:spPr bwMode="gray">
                <a:xfrm>
                  <a:off x="2764" y="1387"/>
                  <a:ext cx="912" cy="1210"/>
                </a:xfrm>
                <a:custGeom>
                  <a:avLst/>
                  <a:gdLst>
                    <a:gd name="T0" fmla="*/ 103 w 621"/>
                    <a:gd name="T1" fmla="*/ 0 h 826"/>
                    <a:gd name="T2" fmla="*/ 103 w 621"/>
                    <a:gd name="T3" fmla="*/ 120 h 826"/>
                    <a:gd name="T4" fmla="*/ 103 w 621"/>
                    <a:gd name="T5" fmla="*/ 130 h 826"/>
                    <a:gd name="T6" fmla="*/ 98 w 621"/>
                    <a:gd name="T7" fmla="*/ 133 h 826"/>
                    <a:gd name="T8" fmla="*/ 72 w 621"/>
                    <a:gd name="T9" fmla="*/ 129 h 826"/>
                    <a:gd name="T10" fmla="*/ 43 w 621"/>
                    <a:gd name="T11" fmla="*/ 117 h 826"/>
                    <a:gd name="T12" fmla="*/ 0 w 621"/>
                    <a:gd name="T13" fmla="*/ 163 h 826"/>
                    <a:gd name="T14" fmla="*/ 43 w 621"/>
                    <a:gd name="T15" fmla="*/ 207 h 826"/>
                    <a:gd name="T16" fmla="*/ 72 w 621"/>
                    <a:gd name="T17" fmla="*/ 195 h 826"/>
                    <a:gd name="T18" fmla="*/ 72 w 621"/>
                    <a:gd name="T19" fmla="*/ 195 h 826"/>
                    <a:gd name="T20" fmla="*/ 98 w 621"/>
                    <a:gd name="T21" fmla="*/ 190 h 826"/>
                    <a:gd name="T22" fmla="*/ 103 w 621"/>
                    <a:gd name="T23" fmla="*/ 193 h 826"/>
                    <a:gd name="T24" fmla="*/ 103 w 621"/>
                    <a:gd name="T25" fmla="*/ 209 h 826"/>
                    <a:gd name="T26" fmla="*/ 103 w 621"/>
                    <a:gd name="T27" fmla="*/ 325 h 826"/>
                    <a:gd name="T28" fmla="*/ 103 w 621"/>
                    <a:gd name="T29" fmla="*/ 325 h 826"/>
                    <a:gd name="T30" fmla="*/ 585 w 621"/>
                    <a:gd name="T31" fmla="*/ 806 h 826"/>
                    <a:gd name="T32" fmla="*/ 520 w 621"/>
                    <a:gd name="T33" fmla="*/ 1046 h 826"/>
                    <a:gd name="T34" fmla="*/ 636 w 621"/>
                    <a:gd name="T35" fmla="*/ 1112 h 826"/>
                    <a:gd name="T36" fmla="*/ 640 w 621"/>
                    <a:gd name="T37" fmla="*/ 1110 h 826"/>
                    <a:gd name="T38" fmla="*/ 651 w 621"/>
                    <a:gd name="T39" fmla="*/ 1084 h 826"/>
                    <a:gd name="T40" fmla="*/ 651 w 621"/>
                    <a:gd name="T41" fmla="*/ 1084 h 826"/>
                    <a:gd name="T42" fmla="*/ 655 w 621"/>
                    <a:gd name="T43" fmla="*/ 1055 h 826"/>
                    <a:gd name="T44" fmla="*/ 715 w 621"/>
                    <a:gd name="T45" fmla="*/ 1039 h 826"/>
                    <a:gd name="T46" fmla="*/ 731 w 621"/>
                    <a:gd name="T47" fmla="*/ 1099 h 826"/>
                    <a:gd name="T48" fmla="*/ 708 w 621"/>
                    <a:gd name="T49" fmla="*/ 1118 h 826"/>
                    <a:gd name="T50" fmla="*/ 690 w 621"/>
                    <a:gd name="T51" fmla="*/ 1138 h 826"/>
                    <a:gd name="T52" fmla="*/ 690 w 621"/>
                    <a:gd name="T53" fmla="*/ 1144 h 826"/>
                    <a:gd name="T54" fmla="*/ 803 w 621"/>
                    <a:gd name="T55" fmla="*/ 1210 h 826"/>
                    <a:gd name="T56" fmla="*/ 912 w 621"/>
                    <a:gd name="T57" fmla="*/ 806 h 826"/>
                    <a:gd name="T58" fmla="*/ 103 w 621"/>
                    <a:gd name="T59" fmla="*/ 0 h 8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21"/>
                    <a:gd name="T91" fmla="*/ 0 h 826"/>
                    <a:gd name="T92" fmla="*/ 621 w 621"/>
                    <a:gd name="T93" fmla="*/ 826 h 8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21" h="826">
                      <a:moveTo>
                        <a:pt x="70" y="0"/>
                      </a:moveTo>
                      <a:cubicBezTo>
                        <a:pt x="70" y="82"/>
                        <a:pt x="70" y="82"/>
                        <a:pt x="70" y="82"/>
                      </a:cubicBezTo>
                      <a:cubicBezTo>
                        <a:pt x="70" y="89"/>
                        <a:pt x="70" y="89"/>
                        <a:pt x="70" y="89"/>
                      </a:cubicBezTo>
                      <a:cubicBezTo>
                        <a:pt x="69" y="90"/>
                        <a:pt x="68" y="91"/>
                        <a:pt x="67" y="91"/>
                      </a:cubicBezTo>
                      <a:cubicBezTo>
                        <a:pt x="60" y="94"/>
                        <a:pt x="53" y="93"/>
                        <a:pt x="49" y="88"/>
                      </a:cubicBezTo>
                      <a:cubicBezTo>
                        <a:pt x="44" y="83"/>
                        <a:pt x="37" y="80"/>
                        <a:pt x="29" y="80"/>
                      </a:cubicBezTo>
                      <a:cubicBezTo>
                        <a:pt x="13" y="80"/>
                        <a:pt x="0" y="94"/>
                        <a:pt x="0" y="111"/>
                      </a:cubicBezTo>
                      <a:cubicBezTo>
                        <a:pt x="0" y="127"/>
                        <a:pt x="13" y="141"/>
                        <a:pt x="29" y="141"/>
                      </a:cubicBezTo>
                      <a:cubicBezTo>
                        <a:pt x="37" y="141"/>
                        <a:pt x="43" y="138"/>
                        <a:pt x="49" y="133"/>
                      </a:cubicBezTo>
                      <a:cubicBezTo>
                        <a:pt x="49" y="133"/>
                        <a:pt x="49" y="133"/>
                        <a:pt x="49" y="133"/>
                      </a:cubicBezTo>
                      <a:cubicBezTo>
                        <a:pt x="53" y="129"/>
                        <a:pt x="60" y="127"/>
                        <a:pt x="67" y="130"/>
                      </a:cubicBezTo>
                      <a:cubicBezTo>
                        <a:pt x="68" y="131"/>
                        <a:pt x="69" y="131"/>
                        <a:pt x="70" y="132"/>
                      </a:cubicBezTo>
                      <a:cubicBezTo>
                        <a:pt x="70" y="143"/>
                        <a:pt x="70" y="143"/>
                        <a:pt x="70" y="143"/>
                      </a:cubicBezTo>
                      <a:cubicBezTo>
                        <a:pt x="70" y="222"/>
                        <a:pt x="70" y="222"/>
                        <a:pt x="70" y="222"/>
                      </a:cubicBezTo>
                      <a:cubicBezTo>
                        <a:pt x="70" y="222"/>
                        <a:pt x="70" y="222"/>
                        <a:pt x="70" y="222"/>
                      </a:cubicBezTo>
                      <a:cubicBezTo>
                        <a:pt x="252" y="222"/>
                        <a:pt x="398" y="369"/>
                        <a:pt x="398" y="550"/>
                      </a:cubicBezTo>
                      <a:cubicBezTo>
                        <a:pt x="398" y="610"/>
                        <a:pt x="382" y="666"/>
                        <a:pt x="354" y="714"/>
                      </a:cubicBezTo>
                      <a:cubicBezTo>
                        <a:pt x="433" y="759"/>
                        <a:pt x="433" y="759"/>
                        <a:pt x="433" y="759"/>
                      </a:cubicBezTo>
                      <a:cubicBezTo>
                        <a:pt x="434" y="759"/>
                        <a:pt x="435" y="758"/>
                        <a:pt x="436" y="758"/>
                      </a:cubicBezTo>
                      <a:cubicBezTo>
                        <a:pt x="442" y="753"/>
                        <a:pt x="445" y="746"/>
                        <a:pt x="443" y="740"/>
                      </a:cubicBezTo>
                      <a:cubicBezTo>
                        <a:pt x="443" y="740"/>
                        <a:pt x="443" y="740"/>
                        <a:pt x="443" y="740"/>
                      </a:cubicBezTo>
                      <a:cubicBezTo>
                        <a:pt x="441" y="733"/>
                        <a:pt x="442" y="726"/>
                        <a:pt x="446" y="720"/>
                      </a:cubicBezTo>
                      <a:cubicBezTo>
                        <a:pt x="454" y="705"/>
                        <a:pt x="472" y="701"/>
                        <a:pt x="487" y="709"/>
                      </a:cubicBezTo>
                      <a:cubicBezTo>
                        <a:pt x="501" y="717"/>
                        <a:pt x="506" y="736"/>
                        <a:pt x="498" y="750"/>
                      </a:cubicBezTo>
                      <a:cubicBezTo>
                        <a:pt x="494" y="756"/>
                        <a:pt x="489" y="761"/>
                        <a:pt x="482" y="763"/>
                      </a:cubicBezTo>
                      <a:cubicBezTo>
                        <a:pt x="476" y="764"/>
                        <a:pt x="471" y="770"/>
                        <a:pt x="470" y="777"/>
                      </a:cubicBezTo>
                      <a:cubicBezTo>
                        <a:pt x="470" y="778"/>
                        <a:pt x="470" y="780"/>
                        <a:pt x="470" y="781"/>
                      </a:cubicBezTo>
                      <a:cubicBezTo>
                        <a:pt x="547" y="826"/>
                        <a:pt x="547" y="826"/>
                        <a:pt x="547" y="826"/>
                      </a:cubicBezTo>
                      <a:cubicBezTo>
                        <a:pt x="594" y="745"/>
                        <a:pt x="621" y="651"/>
                        <a:pt x="621" y="550"/>
                      </a:cubicBezTo>
                      <a:cubicBezTo>
                        <a:pt x="621" y="246"/>
                        <a:pt x="374" y="0"/>
                        <a:pt x="70" y="0"/>
                      </a:cubicBezTo>
                      <a:close/>
                    </a:path>
                  </a:pathLst>
                </a:custGeom>
                <a:solidFill>
                  <a:srgbClr val="D1D1D1"/>
                </a:solidFill>
                <a:ln w="12700">
                  <a:solidFill>
                    <a:srgbClr val="FFFFFF"/>
                  </a:solidFill>
                  <a:round/>
                  <a:headEnd/>
                  <a:tailEnd/>
                </a:ln>
              </p:spPr>
              <p:txBody>
                <a:bodyPr/>
                <a:lstStyle/>
                <a:p>
                  <a:endParaRPr lang="tr-TR"/>
                </a:p>
              </p:txBody>
            </p:sp>
            <p:sp>
              <p:nvSpPr>
                <p:cNvPr id="134176" name="Freeform 17"/>
                <p:cNvSpPr>
                  <a:spLocks/>
                </p:cNvSpPr>
                <p:nvPr/>
              </p:nvSpPr>
              <p:spPr bwMode="gray">
                <a:xfrm>
                  <a:off x="2169" y="2414"/>
                  <a:ext cx="1397" cy="587"/>
                </a:xfrm>
                <a:custGeom>
                  <a:avLst/>
                  <a:gdLst>
                    <a:gd name="T0" fmla="*/ 1284 w 953"/>
                    <a:gd name="T1" fmla="*/ 117 h 400"/>
                    <a:gd name="T2" fmla="*/ 1284 w 953"/>
                    <a:gd name="T3" fmla="*/ 112 h 400"/>
                    <a:gd name="T4" fmla="*/ 1302 w 953"/>
                    <a:gd name="T5" fmla="*/ 91 h 400"/>
                    <a:gd name="T6" fmla="*/ 1325 w 953"/>
                    <a:gd name="T7" fmla="*/ 72 h 400"/>
                    <a:gd name="T8" fmla="*/ 1309 w 953"/>
                    <a:gd name="T9" fmla="*/ 12 h 400"/>
                    <a:gd name="T10" fmla="*/ 1249 w 953"/>
                    <a:gd name="T11" fmla="*/ 28 h 400"/>
                    <a:gd name="T12" fmla="*/ 1245 w 953"/>
                    <a:gd name="T13" fmla="*/ 57 h 400"/>
                    <a:gd name="T14" fmla="*/ 1245 w 953"/>
                    <a:gd name="T15" fmla="*/ 57 h 400"/>
                    <a:gd name="T16" fmla="*/ 1234 w 953"/>
                    <a:gd name="T17" fmla="*/ 84 h 400"/>
                    <a:gd name="T18" fmla="*/ 1230 w 953"/>
                    <a:gd name="T19" fmla="*/ 85 h 400"/>
                    <a:gd name="T20" fmla="*/ 1114 w 953"/>
                    <a:gd name="T21" fmla="*/ 19 h 400"/>
                    <a:gd name="T22" fmla="*/ 698 w 953"/>
                    <a:gd name="T23" fmla="*/ 260 h 400"/>
                    <a:gd name="T24" fmla="*/ 281 w 953"/>
                    <a:gd name="T25" fmla="*/ 19 h 400"/>
                    <a:gd name="T26" fmla="*/ 164 w 953"/>
                    <a:gd name="T27" fmla="*/ 88 h 400"/>
                    <a:gd name="T28" fmla="*/ 182 w 953"/>
                    <a:gd name="T29" fmla="*/ 106 h 400"/>
                    <a:gd name="T30" fmla="*/ 182 w 953"/>
                    <a:gd name="T31" fmla="*/ 106 h 400"/>
                    <a:gd name="T32" fmla="*/ 205 w 953"/>
                    <a:gd name="T33" fmla="*/ 125 h 400"/>
                    <a:gd name="T34" fmla="*/ 188 w 953"/>
                    <a:gd name="T35" fmla="*/ 185 h 400"/>
                    <a:gd name="T36" fmla="*/ 128 w 953"/>
                    <a:gd name="T37" fmla="*/ 170 h 400"/>
                    <a:gd name="T38" fmla="*/ 123 w 953"/>
                    <a:gd name="T39" fmla="*/ 139 h 400"/>
                    <a:gd name="T40" fmla="*/ 116 w 953"/>
                    <a:gd name="T41" fmla="*/ 116 h 400"/>
                    <a:gd name="T42" fmla="*/ 0 w 953"/>
                    <a:gd name="T43" fmla="*/ 182 h 400"/>
                    <a:gd name="T44" fmla="*/ 698 w 953"/>
                    <a:gd name="T45" fmla="*/ 587 h 400"/>
                    <a:gd name="T46" fmla="*/ 1397 w 953"/>
                    <a:gd name="T47" fmla="*/ 183 h 400"/>
                    <a:gd name="T48" fmla="*/ 1284 w 953"/>
                    <a:gd name="T49" fmla="*/ 117 h 4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53"/>
                    <a:gd name="T76" fmla="*/ 0 h 400"/>
                    <a:gd name="T77" fmla="*/ 953 w 953"/>
                    <a:gd name="T78" fmla="*/ 400 h 4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53" h="400">
                      <a:moveTo>
                        <a:pt x="876" y="80"/>
                      </a:moveTo>
                      <a:cubicBezTo>
                        <a:pt x="876" y="79"/>
                        <a:pt x="876" y="77"/>
                        <a:pt x="876" y="76"/>
                      </a:cubicBezTo>
                      <a:cubicBezTo>
                        <a:pt x="877" y="69"/>
                        <a:pt x="882" y="63"/>
                        <a:pt x="888" y="62"/>
                      </a:cubicBezTo>
                      <a:cubicBezTo>
                        <a:pt x="895" y="60"/>
                        <a:pt x="900" y="55"/>
                        <a:pt x="904" y="49"/>
                      </a:cubicBezTo>
                      <a:cubicBezTo>
                        <a:pt x="912" y="35"/>
                        <a:pt x="907" y="16"/>
                        <a:pt x="893" y="8"/>
                      </a:cubicBezTo>
                      <a:cubicBezTo>
                        <a:pt x="878" y="0"/>
                        <a:pt x="860" y="4"/>
                        <a:pt x="852" y="19"/>
                      </a:cubicBezTo>
                      <a:cubicBezTo>
                        <a:pt x="848" y="25"/>
                        <a:pt x="847" y="32"/>
                        <a:pt x="849" y="39"/>
                      </a:cubicBezTo>
                      <a:cubicBezTo>
                        <a:pt x="849" y="39"/>
                        <a:pt x="849" y="39"/>
                        <a:pt x="849" y="39"/>
                      </a:cubicBezTo>
                      <a:cubicBezTo>
                        <a:pt x="851" y="45"/>
                        <a:pt x="848" y="52"/>
                        <a:pt x="842" y="57"/>
                      </a:cubicBezTo>
                      <a:cubicBezTo>
                        <a:pt x="841" y="57"/>
                        <a:pt x="840" y="58"/>
                        <a:pt x="839" y="58"/>
                      </a:cubicBezTo>
                      <a:cubicBezTo>
                        <a:pt x="760" y="13"/>
                        <a:pt x="760" y="13"/>
                        <a:pt x="760" y="13"/>
                      </a:cubicBezTo>
                      <a:cubicBezTo>
                        <a:pt x="704" y="111"/>
                        <a:pt x="598" y="177"/>
                        <a:pt x="476" y="177"/>
                      </a:cubicBezTo>
                      <a:cubicBezTo>
                        <a:pt x="355" y="177"/>
                        <a:pt x="249" y="111"/>
                        <a:pt x="192" y="13"/>
                      </a:cubicBezTo>
                      <a:cubicBezTo>
                        <a:pt x="112" y="60"/>
                        <a:pt x="112" y="60"/>
                        <a:pt x="112" y="60"/>
                      </a:cubicBezTo>
                      <a:cubicBezTo>
                        <a:pt x="113" y="66"/>
                        <a:pt x="118" y="71"/>
                        <a:pt x="124" y="72"/>
                      </a:cubicBezTo>
                      <a:cubicBezTo>
                        <a:pt x="124" y="72"/>
                        <a:pt x="124" y="72"/>
                        <a:pt x="124" y="72"/>
                      </a:cubicBezTo>
                      <a:cubicBezTo>
                        <a:pt x="130" y="75"/>
                        <a:pt x="136" y="79"/>
                        <a:pt x="140" y="85"/>
                      </a:cubicBezTo>
                      <a:cubicBezTo>
                        <a:pt x="148" y="100"/>
                        <a:pt x="143" y="118"/>
                        <a:pt x="128" y="126"/>
                      </a:cubicBezTo>
                      <a:cubicBezTo>
                        <a:pt x="114" y="135"/>
                        <a:pt x="96" y="130"/>
                        <a:pt x="87" y="116"/>
                      </a:cubicBezTo>
                      <a:cubicBezTo>
                        <a:pt x="84" y="109"/>
                        <a:pt x="83" y="102"/>
                        <a:pt x="84" y="95"/>
                      </a:cubicBezTo>
                      <a:cubicBezTo>
                        <a:pt x="86" y="90"/>
                        <a:pt x="84" y="83"/>
                        <a:pt x="79" y="79"/>
                      </a:cubicBezTo>
                      <a:cubicBezTo>
                        <a:pt x="0" y="124"/>
                        <a:pt x="0" y="124"/>
                        <a:pt x="0" y="124"/>
                      </a:cubicBezTo>
                      <a:cubicBezTo>
                        <a:pt x="95" y="289"/>
                        <a:pt x="273" y="400"/>
                        <a:pt x="476" y="400"/>
                      </a:cubicBezTo>
                      <a:cubicBezTo>
                        <a:pt x="680" y="400"/>
                        <a:pt x="858" y="289"/>
                        <a:pt x="953" y="125"/>
                      </a:cubicBezTo>
                      <a:lnTo>
                        <a:pt x="876" y="80"/>
                      </a:lnTo>
                      <a:close/>
                    </a:path>
                  </a:pathLst>
                </a:custGeom>
                <a:solidFill>
                  <a:srgbClr val="D1D1D1"/>
                </a:solidFill>
                <a:ln w="12700">
                  <a:solidFill>
                    <a:srgbClr val="FFFFFF"/>
                  </a:solidFill>
                  <a:round/>
                  <a:headEnd/>
                  <a:tailEnd/>
                </a:ln>
              </p:spPr>
              <p:txBody>
                <a:bodyPr/>
                <a:lstStyle/>
                <a:p>
                  <a:endParaRPr lang="tr-TR"/>
                </a:p>
              </p:txBody>
            </p:sp>
          </p:grpSp>
        </p:grpSp>
        <p:sp>
          <p:nvSpPr>
            <p:cNvPr id="134171" name="Oval 18"/>
            <p:cNvSpPr>
              <a:spLocks noChangeArrowheads="1"/>
            </p:cNvSpPr>
            <p:nvPr/>
          </p:nvSpPr>
          <p:spPr bwMode="auto">
            <a:xfrm>
              <a:off x="1460" y="1637"/>
              <a:ext cx="345" cy="344"/>
            </a:xfrm>
            <a:prstGeom prst="ellipse">
              <a:avLst/>
            </a:prstGeom>
            <a:gradFill rotWithShape="1">
              <a:gsLst>
                <a:gs pos="0">
                  <a:srgbClr val="DDDDDD"/>
                </a:gs>
                <a:gs pos="100000">
                  <a:srgbClr val="F8F8F8"/>
                </a:gs>
              </a:gsLst>
              <a:lin ang="5400000" scaled="1"/>
            </a:gradFill>
            <a:ln w="12700" algn="ctr">
              <a:solidFill>
                <a:schemeClr val="bg1"/>
              </a:solidFill>
              <a:round/>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tr-TR" altLang="tr-TR" sz="3800" noProof="1">
                <a:solidFill>
                  <a:srgbClr val="000000"/>
                </a:solidFill>
              </a:endParaRPr>
            </a:p>
          </p:txBody>
        </p:sp>
      </p:grpSp>
      <p:sp>
        <p:nvSpPr>
          <p:cNvPr id="23"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STRESİN DAVRANIŞSAL SONUÇLARI</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21</a:t>
            </a:fld>
            <a:endParaRPr lang="tr-TR"/>
          </a:p>
        </p:txBody>
      </p:sp>
    </p:spTree>
    <p:extLst>
      <p:ext uri="{BB962C8B-B14F-4D97-AF65-F5344CB8AC3E}">
        <p14:creationId xmlns:p14="http://schemas.microsoft.com/office/powerpoint/2010/main" val="665237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 name="Rechteck 4"/>
          <p:cNvSpPr>
            <a:spLocks noChangeArrowheads="1"/>
          </p:cNvSpPr>
          <p:nvPr/>
        </p:nvSpPr>
        <p:spPr bwMode="auto">
          <a:xfrm>
            <a:off x="172005" y="3326513"/>
            <a:ext cx="8782476" cy="2921887"/>
          </a:xfrm>
          <a:prstGeom prst="rect">
            <a:avLst/>
          </a:prstGeom>
          <a:noFill/>
          <a:ln w="9525" algn="ctr">
            <a:noFill/>
            <a:round/>
            <a:headEnd/>
            <a:tailEnd/>
          </a:ln>
        </p:spPr>
        <p:txBody>
          <a:bodyPr wrap="none" anchor="ctr"/>
          <a:lstStyle/>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Stress </a:t>
            </a:r>
          </a:p>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Akıl Sağlığı Etkileri</a:t>
            </a:r>
          </a:p>
        </p:txBody>
      </p:sp>
      <p:pic>
        <p:nvPicPr>
          <p:cNvPr id="5" name="Picture 3" descr="D:\DOKTOR\9-ISTUZMAN\1-EĞİTİM KURUMU\1. İstanbuluzman\ZZResim\Resim-İkon\Dr._Wernstr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725" y="750888"/>
            <a:ext cx="2605088"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12"/>
          </p:nvPr>
        </p:nvSpPr>
        <p:spPr/>
        <p:txBody>
          <a:bodyPr/>
          <a:lstStyle/>
          <a:p>
            <a:fld id="{A427530A-A503-4F46-BAEC-AA74D2EFDD5B}" type="slidenum">
              <a:rPr lang="tr-TR" smtClean="0"/>
              <a:t>22</a:t>
            </a:fld>
            <a:endParaRPr lang="tr-TR"/>
          </a:p>
        </p:txBody>
      </p:sp>
    </p:spTree>
    <p:extLst>
      <p:ext uri="{BB962C8B-B14F-4D97-AF65-F5344CB8AC3E}">
        <p14:creationId xmlns:p14="http://schemas.microsoft.com/office/powerpoint/2010/main" val="99410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4"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İŞ, İŞ ÇEVRESİ VE AKIL SAĞLIĞI SORUNLARI</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grpSp>
        <p:nvGrpSpPr>
          <p:cNvPr id="5" name="Grup 4"/>
          <p:cNvGrpSpPr>
            <a:grpSpLocks/>
          </p:cNvGrpSpPr>
          <p:nvPr/>
        </p:nvGrpSpPr>
        <p:grpSpPr bwMode="auto">
          <a:xfrm>
            <a:off x="1009650" y="4410075"/>
            <a:ext cx="2879725" cy="1606550"/>
            <a:chOff x="3388824" y="1447748"/>
            <a:chExt cx="2340000" cy="1606688"/>
          </a:xfrm>
        </p:grpSpPr>
        <p:sp>
          <p:nvSpPr>
            <p:cNvPr id="136229" name="AutoShape 4"/>
            <p:cNvSpPr>
              <a:spLocks noChangeArrowheads="1"/>
            </p:cNvSpPr>
            <p:nvPr/>
          </p:nvSpPr>
          <p:spPr bwMode="auto">
            <a:xfrm>
              <a:off x="3388824" y="1614436"/>
              <a:ext cx="2340000" cy="1440000"/>
            </a:xfrm>
            <a:prstGeom prst="roundRect">
              <a:avLst>
                <a:gd name="adj" fmla="val 4690"/>
              </a:avLst>
            </a:prstGeom>
            <a:noFill/>
            <a:ln w="25400">
              <a:solidFill>
                <a:srgbClr val="5F5F5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179388" indent="-179388"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Font typeface="Wingdings" pitchFamily="2" charset="2"/>
                <a:buChar char="q"/>
              </a:pPr>
              <a:r>
                <a:rPr lang="tr-TR" altLang="zh-CN" sz="1200">
                  <a:solidFill>
                    <a:srgbClr val="000000"/>
                  </a:solidFill>
                  <a:latin typeface="Calibri" pitchFamily="34" charset="0"/>
                </a:rPr>
                <a:t>Duygudurum-Duygulanım Değişikliği</a:t>
              </a:r>
            </a:p>
            <a:p>
              <a:pPr eaLnBrk="1" hangingPunct="1">
                <a:buFont typeface="Wingdings" pitchFamily="2" charset="2"/>
                <a:buChar char="q"/>
              </a:pPr>
              <a:r>
                <a:rPr lang="tr-TR" altLang="zh-CN" sz="1200">
                  <a:solidFill>
                    <a:srgbClr val="000000"/>
                  </a:solidFill>
                  <a:latin typeface="Calibri" pitchFamily="34" charset="0"/>
                </a:rPr>
                <a:t>Davranış Değişiklikleri</a:t>
              </a:r>
            </a:p>
            <a:p>
              <a:pPr eaLnBrk="1" hangingPunct="1">
                <a:buFont typeface="Wingdings" pitchFamily="2" charset="2"/>
                <a:buChar char="q"/>
              </a:pPr>
              <a:r>
                <a:rPr lang="tr-TR" altLang="zh-CN" sz="1200">
                  <a:solidFill>
                    <a:srgbClr val="000000"/>
                  </a:solidFill>
                  <a:latin typeface="Calibri" pitchFamily="34" charset="0"/>
                </a:rPr>
                <a:t>Fizyolojik Yanıtlar</a:t>
              </a:r>
            </a:p>
          </p:txBody>
        </p:sp>
        <p:sp>
          <p:nvSpPr>
            <p:cNvPr id="8" name="AutoShape 5"/>
            <p:cNvSpPr>
              <a:spLocks noChangeArrowheads="1"/>
            </p:cNvSpPr>
            <p:nvPr/>
          </p:nvSpPr>
          <p:spPr bwMode="gray">
            <a:xfrm>
              <a:off x="3597799" y="1476325"/>
              <a:ext cx="1900122" cy="287363"/>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headEnd/>
              <a:tailEnd/>
            </a:ln>
            <a:effectLst/>
          </p:spPr>
          <p:txBody>
            <a:bodyPr wrap="none" anchor="ctr"/>
            <a:lstStyle/>
            <a:p>
              <a:pPr>
                <a:defRPr/>
              </a:pPr>
              <a:endParaRPr lang="zh-CN" altLang="en-US" b="1">
                <a:solidFill>
                  <a:srgbClr val="000000"/>
                </a:solidFill>
                <a:latin typeface="Calibri" pitchFamily="34" charset="0"/>
                <a:cs typeface="Arial" charset="0"/>
              </a:endParaRPr>
            </a:p>
          </p:txBody>
        </p:sp>
        <p:sp>
          <p:nvSpPr>
            <p:cNvPr id="136231" name="AutoShape 6"/>
            <p:cNvSpPr>
              <a:spLocks noChangeArrowheads="1"/>
            </p:cNvSpPr>
            <p:nvPr/>
          </p:nvSpPr>
          <p:spPr bwMode="auto">
            <a:xfrm flipH="1">
              <a:off x="5322560" y="1552523"/>
              <a:ext cx="74439" cy="144463"/>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zh-CN" altLang="en-US" b="1">
                <a:solidFill>
                  <a:srgbClr val="000000"/>
                </a:solidFill>
                <a:latin typeface="Calibri" pitchFamily="34" charset="0"/>
                <a:ea typeface="SimSun" pitchFamily="2" charset="-122"/>
              </a:endParaRPr>
            </a:p>
          </p:txBody>
        </p:sp>
        <p:sp>
          <p:nvSpPr>
            <p:cNvPr id="136232" name="AutoShape 7"/>
            <p:cNvSpPr>
              <a:spLocks noChangeArrowheads="1"/>
            </p:cNvSpPr>
            <p:nvPr/>
          </p:nvSpPr>
          <p:spPr bwMode="auto">
            <a:xfrm flipH="1">
              <a:off x="3674934" y="1542998"/>
              <a:ext cx="72822" cy="144463"/>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zh-CN" altLang="en-US" b="1">
                <a:solidFill>
                  <a:srgbClr val="000000"/>
                </a:solidFill>
                <a:latin typeface="Calibri" pitchFamily="34" charset="0"/>
                <a:ea typeface="SimSun" pitchFamily="2" charset="-122"/>
              </a:endParaRPr>
            </a:p>
          </p:txBody>
        </p:sp>
        <p:sp>
          <p:nvSpPr>
            <p:cNvPr id="136233" name="Text Box 13"/>
            <p:cNvSpPr txBox="1">
              <a:spLocks noChangeArrowheads="1"/>
            </p:cNvSpPr>
            <p:nvPr/>
          </p:nvSpPr>
          <p:spPr bwMode="gray">
            <a:xfrm>
              <a:off x="3606611" y="1447748"/>
              <a:ext cx="18836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zh-CN" sz="1400" b="1">
                  <a:solidFill>
                    <a:srgbClr val="FFFFFF"/>
                  </a:solidFill>
                  <a:latin typeface="Calibri" pitchFamily="34" charset="0"/>
                  <a:ea typeface="SimSun" pitchFamily="2" charset="-122"/>
                </a:rPr>
                <a:t>Kısa Dönemli ASS</a:t>
              </a:r>
              <a:endParaRPr lang="en-US" altLang="zh-CN" sz="1400" b="1">
                <a:solidFill>
                  <a:srgbClr val="FFFFFF"/>
                </a:solidFill>
                <a:latin typeface="Calibri" pitchFamily="34" charset="0"/>
                <a:ea typeface="SimSun" pitchFamily="2" charset="-122"/>
              </a:endParaRPr>
            </a:p>
          </p:txBody>
        </p:sp>
      </p:grpSp>
      <p:grpSp>
        <p:nvGrpSpPr>
          <p:cNvPr id="12" name="Grup 11"/>
          <p:cNvGrpSpPr>
            <a:grpSpLocks/>
          </p:cNvGrpSpPr>
          <p:nvPr/>
        </p:nvGrpSpPr>
        <p:grpSpPr bwMode="auto">
          <a:xfrm>
            <a:off x="3402013" y="993775"/>
            <a:ext cx="2339975" cy="1608138"/>
            <a:chOff x="75554" y="1450975"/>
            <a:chExt cx="2340000" cy="1607931"/>
          </a:xfrm>
        </p:grpSpPr>
        <p:sp>
          <p:nvSpPr>
            <p:cNvPr id="13" name="AutoShape 16"/>
            <p:cNvSpPr>
              <a:spLocks noChangeArrowheads="1"/>
            </p:cNvSpPr>
            <p:nvPr/>
          </p:nvSpPr>
          <p:spPr bwMode="auto">
            <a:xfrm>
              <a:off x="75554" y="1619228"/>
              <a:ext cx="2340000" cy="1439678"/>
            </a:xfrm>
            <a:prstGeom prst="roundRect">
              <a:avLst>
                <a:gd name="adj" fmla="val 4690"/>
              </a:avLst>
            </a:prstGeom>
            <a:noFill/>
            <a:ln w="25400">
              <a:solidFill>
                <a:schemeClr val="tx1">
                  <a:lumMod val="65000"/>
                  <a:lumOff val="35000"/>
                </a:schemeClr>
              </a:solidFill>
              <a:round/>
              <a:headEnd/>
              <a:tailEnd/>
            </a:ln>
            <a:effectLst/>
          </p:spPr>
          <p:txBody>
            <a:bodyPr wrap="none" anchor="ctr">
              <a:normAutofit/>
            </a:bodyPr>
            <a:lstStyle/>
            <a:p>
              <a:pPr algn="ctr">
                <a:defRPr/>
              </a:pPr>
              <a:r>
                <a:rPr lang="tr-TR" altLang="zh-CN" sz="1600" b="1" dirty="0">
                  <a:solidFill>
                    <a:srgbClr val="000000"/>
                  </a:solidFill>
                  <a:latin typeface="Calibri" pitchFamily="34" charset="0"/>
                  <a:cs typeface="Arial" charset="0"/>
                </a:rPr>
                <a:t>Psikososyal Riskler</a:t>
              </a:r>
            </a:p>
            <a:p>
              <a:pPr marL="180000" indent="-180000">
                <a:buFont typeface="Wingdings" pitchFamily="2" charset="2"/>
                <a:buChar char="q"/>
                <a:defRPr/>
              </a:pPr>
              <a:r>
                <a:rPr lang="tr-TR" altLang="zh-CN" sz="1200" dirty="0">
                  <a:solidFill>
                    <a:srgbClr val="000000"/>
                  </a:solidFill>
                  <a:latin typeface="Calibri" pitchFamily="34" charset="0"/>
                  <a:cs typeface="Arial" charset="0"/>
                </a:rPr>
                <a:t>İşin Psikolojik Gerekleri</a:t>
              </a:r>
            </a:p>
            <a:p>
              <a:pPr marL="180000" indent="-180000">
                <a:buFont typeface="Wingdings" pitchFamily="2" charset="2"/>
                <a:buChar char="q"/>
                <a:defRPr/>
              </a:pPr>
              <a:r>
                <a:rPr lang="tr-TR" altLang="zh-CN" sz="1200" dirty="0">
                  <a:solidFill>
                    <a:srgbClr val="000000"/>
                  </a:solidFill>
                  <a:latin typeface="Calibri" pitchFamily="34" charset="0"/>
                  <a:cs typeface="Arial" charset="0"/>
                </a:rPr>
                <a:t>İşi Denetleme Olanakları</a:t>
              </a:r>
            </a:p>
            <a:p>
              <a:pPr marL="180000" indent="-180000">
                <a:buFont typeface="Wingdings" pitchFamily="2" charset="2"/>
                <a:buChar char="q"/>
                <a:defRPr/>
              </a:pPr>
              <a:r>
                <a:rPr lang="tr-TR" altLang="zh-CN" sz="1200" dirty="0">
                  <a:solidFill>
                    <a:srgbClr val="000000"/>
                  </a:solidFill>
                  <a:latin typeface="Calibri" pitchFamily="34" charset="0"/>
                  <a:cs typeface="Arial" charset="0"/>
                </a:rPr>
                <a:t>Kişilerarası İlişki Olanakları</a:t>
              </a:r>
            </a:p>
            <a:p>
              <a:pPr marL="180000" indent="-180000">
                <a:buFont typeface="Wingdings" pitchFamily="2" charset="2"/>
                <a:buChar char="q"/>
                <a:defRPr/>
              </a:pPr>
              <a:r>
                <a:rPr lang="tr-TR" altLang="zh-CN" sz="1200" dirty="0">
                  <a:solidFill>
                    <a:srgbClr val="000000"/>
                  </a:solidFill>
                  <a:latin typeface="Calibri" pitchFamily="34" charset="0"/>
                  <a:cs typeface="Arial" charset="0"/>
                </a:rPr>
                <a:t>Sosyal Destek Olanakları</a:t>
              </a:r>
            </a:p>
          </p:txBody>
        </p:sp>
        <p:sp>
          <p:nvSpPr>
            <p:cNvPr id="14" name="AutoShape 17"/>
            <p:cNvSpPr>
              <a:spLocks noChangeArrowheads="1"/>
            </p:cNvSpPr>
            <p:nvPr/>
          </p:nvSpPr>
          <p:spPr bwMode="gray">
            <a:xfrm>
              <a:off x="269231" y="1476372"/>
              <a:ext cx="1900257" cy="287301"/>
            </a:xfrm>
            <a:prstGeom prst="roundRect">
              <a:avLst>
                <a:gd name="adj" fmla="val 50000"/>
              </a:avLst>
            </a:prstGeom>
            <a:solidFill>
              <a:schemeClr val="tx1">
                <a:lumMod val="75000"/>
                <a:lumOff val="25000"/>
              </a:schemeClr>
            </a:solidFill>
            <a:ln w="9525">
              <a:noFill/>
              <a:round/>
              <a:headEnd/>
              <a:tailEnd/>
            </a:ln>
            <a:effectLst/>
          </p:spPr>
          <p:txBody>
            <a:bodyPr wrap="none" anchor="ctr"/>
            <a:lstStyle/>
            <a:p>
              <a:pPr>
                <a:defRPr/>
              </a:pPr>
              <a:endParaRPr lang="zh-CN" altLang="en-US">
                <a:solidFill>
                  <a:srgbClr val="000000"/>
                </a:solidFill>
                <a:latin typeface="Calibri" pitchFamily="34" charset="0"/>
                <a:cs typeface="Arial" charset="0"/>
              </a:endParaRPr>
            </a:p>
          </p:txBody>
        </p:sp>
        <p:sp>
          <p:nvSpPr>
            <p:cNvPr id="136226" name="AutoShape 18"/>
            <p:cNvSpPr>
              <a:spLocks noChangeArrowheads="1"/>
            </p:cNvSpPr>
            <p:nvPr/>
          </p:nvSpPr>
          <p:spPr bwMode="auto">
            <a:xfrm flipH="1">
              <a:off x="2000751" y="1547615"/>
              <a:ext cx="72822" cy="144167"/>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zh-CN" altLang="en-US">
                <a:solidFill>
                  <a:srgbClr val="000000"/>
                </a:solidFill>
                <a:latin typeface="Calibri" pitchFamily="34" charset="0"/>
                <a:ea typeface="SimSun" pitchFamily="2" charset="-122"/>
              </a:endParaRPr>
            </a:p>
          </p:txBody>
        </p:sp>
        <p:sp>
          <p:nvSpPr>
            <p:cNvPr id="136227" name="AutoShape 19"/>
            <p:cNvSpPr>
              <a:spLocks noChangeArrowheads="1"/>
            </p:cNvSpPr>
            <p:nvPr/>
          </p:nvSpPr>
          <p:spPr bwMode="auto">
            <a:xfrm flipH="1">
              <a:off x="360241" y="1547615"/>
              <a:ext cx="74439" cy="144167"/>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zh-CN" altLang="en-US">
                <a:solidFill>
                  <a:srgbClr val="000000"/>
                </a:solidFill>
                <a:latin typeface="Calibri" pitchFamily="34" charset="0"/>
                <a:ea typeface="SimSun" pitchFamily="2" charset="-122"/>
              </a:endParaRPr>
            </a:p>
          </p:txBody>
        </p:sp>
        <p:sp>
          <p:nvSpPr>
            <p:cNvPr id="136228" name="Text Box 20"/>
            <p:cNvSpPr txBox="1">
              <a:spLocks noChangeArrowheads="1"/>
            </p:cNvSpPr>
            <p:nvPr/>
          </p:nvSpPr>
          <p:spPr bwMode="gray">
            <a:xfrm>
              <a:off x="289071" y="1450975"/>
              <a:ext cx="1854522" cy="30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zh-CN" sz="1400" b="1">
                  <a:solidFill>
                    <a:srgbClr val="FFFFFF"/>
                  </a:solidFill>
                  <a:latin typeface="Calibri" pitchFamily="34" charset="0"/>
                  <a:ea typeface="SimSun" pitchFamily="2" charset="-122"/>
                </a:rPr>
                <a:t>İş (İş Dışı) Çevresi</a:t>
              </a:r>
              <a:endParaRPr lang="en-US" altLang="zh-CN" sz="1400" b="1">
                <a:solidFill>
                  <a:srgbClr val="FFFFFF"/>
                </a:solidFill>
                <a:latin typeface="Calibri" pitchFamily="34" charset="0"/>
                <a:ea typeface="SimSun" pitchFamily="2" charset="-122"/>
              </a:endParaRPr>
            </a:p>
          </p:txBody>
        </p:sp>
      </p:grpSp>
      <p:grpSp>
        <p:nvGrpSpPr>
          <p:cNvPr id="18" name="Grup 17"/>
          <p:cNvGrpSpPr>
            <a:grpSpLocks/>
          </p:cNvGrpSpPr>
          <p:nvPr/>
        </p:nvGrpSpPr>
        <p:grpSpPr bwMode="auto">
          <a:xfrm>
            <a:off x="5289550" y="4430713"/>
            <a:ext cx="2879725" cy="1590675"/>
            <a:chOff x="6699895" y="1453554"/>
            <a:chExt cx="2340000" cy="1590713"/>
          </a:xfrm>
        </p:grpSpPr>
        <p:grpSp>
          <p:nvGrpSpPr>
            <p:cNvPr id="136216" name="Grup 18"/>
            <p:cNvGrpSpPr>
              <a:grpSpLocks/>
            </p:cNvGrpSpPr>
            <p:nvPr/>
          </p:nvGrpSpPr>
          <p:grpSpPr bwMode="auto">
            <a:xfrm>
              <a:off x="6699895" y="1546225"/>
              <a:ext cx="2340000" cy="1498042"/>
              <a:chOff x="6699895" y="1546225"/>
              <a:chExt cx="2340000" cy="1498042"/>
            </a:xfrm>
          </p:grpSpPr>
          <p:sp>
            <p:nvSpPr>
              <p:cNvPr id="136221" name="AutoShape 8"/>
              <p:cNvSpPr>
                <a:spLocks noChangeArrowheads="1"/>
              </p:cNvSpPr>
              <p:nvPr/>
            </p:nvSpPr>
            <p:spPr bwMode="auto">
              <a:xfrm>
                <a:off x="6699895" y="1604267"/>
                <a:ext cx="2340000" cy="1440000"/>
              </a:xfrm>
              <a:prstGeom prst="roundRect">
                <a:avLst>
                  <a:gd name="adj" fmla="val 4690"/>
                </a:avLst>
              </a:prstGeom>
              <a:noFill/>
              <a:ln w="25400">
                <a:solidFill>
                  <a:srgbClr val="5F5F5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179388" indent="-179388"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Font typeface="Wingdings" pitchFamily="2" charset="2"/>
                  <a:buChar char="q"/>
                </a:pPr>
                <a:r>
                  <a:rPr lang="tr-TR" altLang="zh-CN" sz="1200">
                    <a:solidFill>
                      <a:srgbClr val="000000"/>
                    </a:solidFill>
                    <a:latin typeface="Calibri" pitchFamily="34" charset="0"/>
                  </a:rPr>
                  <a:t>Tükenme Sendromu</a:t>
                </a:r>
              </a:p>
              <a:p>
                <a:pPr eaLnBrk="1" hangingPunct="1">
                  <a:buFont typeface="Wingdings" pitchFamily="2" charset="2"/>
                  <a:buChar char="q"/>
                </a:pPr>
                <a:r>
                  <a:rPr lang="tr-TR" altLang="zh-CN" sz="1200">
                    <a:solidFill>
                      <a:srgbClr val="000000"/>
                    </a:solidFill>
                    <a:latin typeface="Calibri" pitchFamily="34" charset="0"/>
                  </a:rPr>
                  <a:t>Travma Sonrası Stres Bozukluğu</a:t>
                </a:r>
              </a:p>
              <a:p>
                <a:pPr eaLnBrk="1" hangingPunct="1">
                  <a:buFont typeface="Wingdings" pitchFamily="2" charset="2"/>
                  <a:buChar char="q"/>
                </a:pPr>
                <a:r>
                  <a:rPr lang="tr-TR" altLang="zh-CN" sz="1200">
                    <a:solidFill>
                      <a:srgbClr val="000000"/>
                    </a:solidFill>
                    <a:latin typeface="Calibri" pitchFamily="34" charset="0"/>
                  </a:rPr>
                  <a:t>Psikozlar</a:t>
                </a:r>
              </a:p>
              <a:p>
                <a:pPr eaLnBrk="1" hangingPunct="1">
                  <a:buFont typeface="Wingdings" pitchFamily="2" charset="2"/>
                  <a:buChar char="q"/>
                </a:pPr>
                <a:r>
                  <a:rPr lang="tr-TR" altLang="zh-CN" sz="1200">
                    <a:solidFill>
                      <a:srgbClr val="000000"/>
                    </a:solidFill>
                    <a:latin typeface="Calibri" pitchFamily="34" charset="0"/>
                  </a:rPr>
                  <a:t>Bilişsel Bozukluklar</a:t>
                </a:r>
              </a:p>
              <a:p>
                <a:pPr eaLnBrk="1" hangingPunct="1">
                  <a:buFont typeface="Wingdings" pitchFamily="2" charset="2"/>
                  <a:buChar char="q"/>
                </a:pPr>
                <a:r>
                  <a:rPr lang="tr-TR" altLang="zh-CN" sz="1200">
                    <a:solidFill>
                      <a:srgbClr val="000000"/>
                    </a:solidFill>
                    <a:latin typeface="Calibri" pitchFamily="34" charset="0"/>
                  </a:rPr>
                  <a:t>Madde Kötüye Kullanımı </a:t>
                </a:r>
              </a:p>
            </p:txBody>
          </p:sp>
          <p:sp>
            <p:nvSpPr>
              <p:cNvPr id="136222" name="AutoShape 10"/>
              <p:cNvSpPr>
                <a:spLocks noChangeArrowheads="1"/>
              </p:cNvSpPr>
              <p:nvPr/>
            </p:nvSpPr>
            <p:spPr bwMode="auto">
              <a:xfrm flipH="1">
                <a:off x="8626514" y="1546225"/>
                <a:ext cx="72822" cy="116083"/>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zh-CN" altLang="en-US" b="1">
                  <a:solidFill>
                    <a:srgbClr val="000000"/>
                  </a:solidFill>
                  <a:latin typeface="Calibri" pitchFamily="34" charset="0"/>
                  <a:ea typeface="SimSun" pitchFamily="2" charset="-122"/>
                </a:endParaRPr>
              </a:p>
            </p:txBody>
          </p:sp>
          <p:sp>
            <p:nvSpPr>
              <p:cNvPr id="136223" name="AutoShape 11"/>
              <p:cNvSpPr>
                <a:spLocks noChangeArrowheads="1"/>
              </p:cNvSpPr>
              <p:nvPr/>
            </p:nvSpPr>
            <p:spPr bwMode="auto">
              <a:xfrm flipH="1">
                <a:off x="6985990" y="1546225"/>
                <a:ext cx="72822" cy="116083"/>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zh-CN" altLang="en-US" b="1">
                  <a:solidFill>
                    <a:srgbClr val="000000"/>
                  </a:solidFill>
                  <a:latin typeface="Calibri" pitchFamily="34" charset="0"/>
                  <a:ea typeface="SimSun" pitchFamily="2" charset="-122"/>
                </a:endParaRPr>
              </a:p>
            </p:txBody>
          </p:sp>
        </p:grpSp>
        <p:sp>
          <p:nvSpPr>
            <p:cNvPr id="136217" name="Text Box 14"/>
            <p:cNvSpPr txBox="1">
              <a:spLocks noChangeArrowheads="1"/>
            </p:cNvSpPr>
            <p:nvPr/>
          </p:nvSpPr>
          <p:spPr bwMode="gray">
            <a:xfrm>
              <a:off x="6928198" y="1453554"/>
              <a:ext cx="1829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zh-CN" sz="1400" b="1">
                  <a:solidFill>
                    <a:srgbClr val="FFFFFF"/>
                  </a:solidFill>
                  <a:latin typeface="Calibri" pitchFamily="34" charset="0"/>
                  <a:ea typeface="SimSun" pitchFamily="2" charset="-122"/>
                </a:rPr>
                <a:t>Semptomatik</a:t>
              </a:r>
              <a:endParaRPr lang="en-US" altLang="zh-CN" sz="1400" b="1">
                <a:solidFill>
                  <a:srgbClr val="FFFFFF"/>
                </a:solidFill>
                <a:latin typeface="Calibri" pitchFamily="34" charset="0"/>
                <a:ea typeface="SimSun" pitchFamily="2" charset="-122"/>
              </a:endParaRPr>
            </a:p>
          </p:txBody>
        </p:sp>
        <p:sp>
          <p:nvSpPr>
            <p:cNvPr id="21" name="AutoShape 9"/>
            <p:cNvSpPr>
              <a:spLocks noChangeArrowheads="1"/>
            </p:cNvSpPr>
            <p:nvPr/>
          </p:nvSpPr>
          <p:spPr bwMode="gray">
            <a:xfrm>
              <a:off x="6938539" y="1474191"/>
              <a:ext cx="1871742" cy="287345"/>
            </a:xfrm>
            <a:prstGeom prst="roundRect">
              <a:avLst>
                <a:gd name="adj" fmla="val 50000"/>
              </a:avLst>
            </a:prstGeom>
            <a:solidFill>
              <a:schemeClr val="accent1">
                <a:lumMod val="50000"/>
              </a:schemeClr>
            </a:solidFill>
            <a:ln w="9525">
              <a:noFill/>
              <a:round/>
              <a:headEnd/>
              <a:tailEnd/>
            </a:ln>
            <a:effectLst/>
          </p:spPr>
          <p:txBody>
            <a:bodyPr wrap="none" anchor="ctr"/>
            <a:lstStyle/>
            <a:p>
              <a:pPr algn="ctr">
                <a:defRPr/>
              </a:pPr>
              <a:r>
                <a:rPr lang="tr-TR" altLang="zh-CN" sz="1400" b="1" dirty="0">
                  <a:solidFill>
                    <a:srgbClr val="FFFFFF"/>
                  </a:solidFill>
                  <a:latin typeface="Calibri" pitchFamily="34" charset="0"/>
                  <a:cs typeface="Arial" charset="0"/>
                </a:rPr>
                <a:t>Uzun Dönemli ASS</a:t>
              </a:r>
              <a:endParaRPr lang="zh-CN" altLang="en-US" sz="1400" b="1" dirty="0">
                <a:solidFill>
                  <a:srgbClr val="FFFFFF"/>
                </a:solidFill>
                <a:latin typeface="Calibri" pitchFamily="34" charset="0"/>
                <a:cs typeface="Arial" charset="0"/>
              </a:endParaRPr>
            </a:p>
          </p:txBody>
        </p:sp>
        <p:sp>
          <p:nvSpPr>
            <p:cNvPr id="136219" name="AutoShape 10"/>
            <p:cNvSpPr>
              <a:spLocks noChangeArrowheads="1"/>
            </p:cNvSpPr>
            <p:nvPr/>
          </p:nvSpPr>
          <p:spPr bwMode="auto">
            <a:xfrm flipH="1">
              <a:off x="8609738" y="1546225"/>
              <a:ext cx="68948" cy="14287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zh-CN" altLang="en-US" b="1">
                <a:solidFill>
                  <a:srgbClr val="000000"/>
                </a:solidFill>
                <a:latin typeface="Calibri" pitchFamily="34" charset="0"/>
                <a:ea typeface="SimSun" pitchFamily="2" charset="-122"/>
              </a:endParaRPr>
            </a:p>
          </p:txBody>
        </p:sp>
        <p:sp>
          <p:nvSpPr>
            <p:cNvPr id="136220" name="AutoShape 11"/>
            <p:cNvSpPr>
              <a:spLocks noChangeArrowheads="1"/>
            </p:cNvSpPr>
            <p:nvPr/>
          </p:nvSpPr>
          <p:spPr bwMode="auto">
            <a:xfrm flipH="1">
              <a:off x="7056511" y="1546225"/>
              <a:ext cx="68948" cy="14287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zh-CN" altLang="en-US" b="1">
                <a:solidFill>
                  <a:srgbClr val="000000"/>
                </a:solidFill>
                <a:latin typeface="Calibri" pitchFamily="34" charset="0"/>
                <a:ea typeface="SimSun" pitchFamily="2" charset="-122"/>
              </a:endParaRPr>
            </a:p>
          </p:txBody>
        </p:sp>
      </p:grpSp>
      <p:grpSp>
        <p:nvGrpSpPr>
          <p:cNvPr id="27" name="Grup 26"/>
          <p:cNvGrpSpPr>
            <a:grpSpLocks/>
          </p:cNvGrpSpPr>
          <p:nvPr/>
        </p:nvGrpSpPr>
        <p:grpSpPr bwMode="auto">
          <a:xfrm>
            <a:off x="3406775" y="2706688"/>
            <a:ext cx="2339975" cy="1617662"/>
            <a:chOff x="3444800" y="3843414"/>
            <a:chExt cx="2340000" cy="1617547"/>
          </a:xfrm>
        </p:grpSpPr>
        <p:sp>
          <p:nvSpPr>
            <p:cNvPr id="136211" name="AutoShape 8"/>
            <p:cNvSpPr>
              <a:spLocks noChangeArrowheads="1"/>
            </p:cNvSpPr>
            <p:nvPr/>
          </p:nvSpPr>
          <p:spPr bwMode="auto">
            <a:xfrm>
              <a:off x="3444800" y="4013277"/>
              <a:ext cx="2340000" cy="1447684"/>
            </a:xfrm>
            <a:prstGeom prst="roundRect">
              <a:avLst>
                <a:gd name="adj" fmla="val 4690"/>
              </a:avLst>
            </a:prstGeom>
            <a:noFill/>
            <a:ln w="25400">
              <a:solidFill>
                <a:srgbClr val="5F5F5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171450" indent="-17145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Font typeface="Wingdings" pitchFamily="2" charset="2"/>
                <a:buChar char="q"/>
              </a:pPr>
              <a:endParaRPr lang="tr-TR" altLang="zh-CN" sz="1200">
                <a:solidFill>
                  <a:srgbClr val="000000"/>
                </a:solidFill>
                <a:latin typeface="Calibri" pitchFamily="34" charset="0"/>
              </a:endParaRPr>
            </a:p>
            <a:p>
              <a:pPr eaLnBrk="1" hangingPunct="1">
                <a:buFont typeface="Wingdings" pitchFamily="2" charset="2"/>
                <a:buChar char="q"/>
              </a:pPr>
              <a:r>
                <a:rPr lang="tr-TR" altLang="zh-CN" sz="1200">
                  <a:solidFill>
                    <a:srgbClr val="000000"/>
                  </a:solidFill>
                  <a:latin typeface="Calibri" pitchFamily="34" charset="0"/>
                </a:rPr>
                <a:t>Yaş</a:t>
              </a:r>
            </a:p>
            <a:p>
              <a:pPr eaLnBrk="1" hangingPunct="1">
                <a:buFont typeface="Wingdings" pitchFamily="2" charset="2"/>
                <a:buChar char="q"/>
              </a:pPr>
              <a:r>
                <a:rPr lang="tr-TR" altLang="zh-CN" sz="1200">
                  <a:solidFill>
                    <a:srgbClr val="000000"/>
                  </a:solidFill>
                  <a:latin typeface="Calibri" pitchFamily="34" charset="0"/>
                </a:rPr>
                <a:t>Cinsiyet</a:t>
              </a:r>
            </a:p>
            <a:p>
              <a:pPr eaLnBrk="1" hangingPunct="1">
                <a:buFont typeface="Wingdings" pitchFamily="2" charset="2"/>
                <a:buChar char="q"/>
              </a:pPr>
              <a:r>
                <a:rPr lang="tr-TR" altLang="zh-CN" sz="1200">
                  <a:solidFill>
                    <a:srgbClr val="000000"/>
                  </a:solidFill>
                  <a:latin typeface="Calibri" pitchFamily="34" charset="0"/>
                </a:rPr>
                <a:t>Kişilik</a:t>
              </a:r>
            </a:p>
            <a:p>
              <a:pPr eaLnBrk="1" hangingPunct="1">
                <a:buFont typeface="Wingdings" pitchFamily="2" charset="2"/>
                <a:buChar char="q"/>
              </a:pPr>
              <a:r>
                <a:rPr lang="tr-TR" altLang="zh-CN" sz="1200">
                  <a:solidFill>
                    <a:srgbClr val="000000"/>
                  </a:solidFill>
                  <a:latin typeface="Calibri" pitchFamily="34" charset="0"/>
                </a:rPr>
                <a:t>Stresi Algılama Biçimi</a:t>
              </a:r>
            </a:p>
            <a:p>
              <a:pPr eaLnBrk="1" hangingPunct="1">
                <a:buFont typeface="Wingdings" pitchFamily="2" charset="2"/>
                <a:buChar char="q"/>
              </a:pPr>
              <a:r>
                <a:rPr lang="tr-TR" altLang="zh-CN" sz="1200">
                  <a:solidFill>
                    <a:srgbClr val="000000"/>
                  </a:solidFill>
                  <a:latin typeface="Calibri" pitchFamily="34" charset="0"/>
                </a:rPr>
                <a:t>Motivasyon Düzeyi</a:t>
              </a:r>
            </a:p>
            <a:p>
              <a:pPr eaLnBrk="1" hangingPunct="1">
                <a:buFont typeface="Wingdings" pitchFamily="2" charset="2"/>
                <a:buChar char="q"/>
              </a:pPr>
              <a:r>
                <a:rPr lang="tr-TR" altLang="zh-CN" sz="1200">
                  <a:solidFill>
                    <a:srgbClr val="000000"/>
                  </a:solidFill>
                  <a:latin typeface="Calibri" pitchFamily="34" charset="0"/>
                </a:rPr>
                <a:t>Stresle Başa Çıkma Tarzı</a:t>
              </a:r>
            </a:p>
          </p:txBody>
        </p:sp>
        <p:sp>
          <p:nvSpPr>
            <p:cNvPr id="136212" name="AutoShape 9"/>
            <p:cNvSpPr>
              <a:spLocks noChangeArrowheads="1"/>
            </p:cNvSpPr>
            <p:nvPr/>
          </p:nvSpPr>
          <p:spPr bwMode="gray">
            <a:xfrm>
              <a:off x="3628328" y="3860877"/>
              <a:ext cx="1899836" cy="287338"/>
            </a:xfrm>
            <a:prstGeom prst="roundRect">
              <a:avLst>
                <a:gd name="adj" fmla="val 50000"/>
              </a:avLst>
            </a:pr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zh-CN" altLang="en-US" b="1">
                <a:solidFill>
                  <a:srgbClr val="000000"/>
                </a:solidFill>
                <a:latin typeface="Calibri" pitchFamily="34" charset="0"/>
                <a:ea typeface="SimSun" pitchFamily="2" charset="-122"/>
              </a:endParaRPr>
            </a:p>
          </p:txBody>
        </p:sp>
        <p:sp>
          <p:nvSpPr>
            <p:cNvPr id="136213" name="AutoShape 10"/>
            <p:cNvSpPr>
              <a:spLocks noChangeArrowheads="1"/>
            </p:cNvSpPr>
            <p:nvPr/>
          </p:nvSpPr>
          <p:spPr bwMode="auto">
            <a:xfrm flipH="1">
              <a:off x="5371420" y="3932314"/>
              <a:ext cx="72822" cy="14287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zh-CN" altLang="en-US" b="1">
                <a:solidFill>
                  <a:srgbClr val="000000"/>
                </a:solidFill>
                <a:latin typeface="Calibri" pitchFamily="34" charset="0"/>
                <a:ea typeface="SimSun" pitchFamily="2" charset="-122"/>
              </a:endParaRPr>
            </a:p>
          </p:txBody>
        </p:sp>
        <p:sp>
          <p:nvSpPr>
            <p:cNvPr id="136214" name="AutoShape 11"/>
            <p:cNvSpPr>
              <a:spLocks noChangeArrowheads="1"/>
            </p:cNvSpPr>
            <p:nvPr/>
          </p:nvSpPr>
          <p:spPr bwMode="auto">
            <a:xfrm flipH="1">
              <a:off x="3720852" y="3932314"/>
              <a:ext cx="72822" cy="14287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zh-CN" altLang="en-US" b="1">
                <a:solidFill>
                  <a:srgbClr val="000000"/>
                </a:solidFill>
                <a:latin typeface="Calibri" pitchFamily="34" charset="0"/>
                <a:ea typeface="SimSun" pitchFamily="2" charset="-122"/>
              </a:endParaRPr>
            </a:p>
          </p:txBody>
        </p:sp>
        <p:sp>
          <p:nvSpPr>
            <p:cNvPr id="136215" name="Text Box 14"/>
            <p:cNvSpPr txBox="1">
              <a:spLocks noChangeArrowheads="1"/>
            </p:cNvSpPr>
            <p:nvPr/>
          </p:nvSpPr>
          <p:spPr bwMode="gray">
            <a:xfrm>
              <a:off x="3631178" y="3843414"/>
              <a:ext cx="18819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zh-CN" sz="1400" b="1">
                  <a:solidFill>
                    <a:srgbClr val="FFFFFF"/>
                  </a:solidFill>
                  <a:latin typeface="Calibri" pitchFamily="34" charset="0"/>
                  <a:ea typeface="SimSun" pitchFamily="2" charset="-122"/>
                </a:rPr>
                <a:t>Kişisel Özellikler</a:t>
              </a:r>
              <a:endParaRPr lang="en-US" altLang="zh-CN" sz="1400" b="1">
                <a:solidFill>
                  <a:srgbClr val="FFFFFF"/>
                </a:solidFill>
                <a:latin typeface="Calibri" pitchFamily="34" charset="0"/>
                <a:ea typeface="SimSun" pitchFamily="2" charset="-122"/>
              </a:endParaRPr>
            </a:p>
          </p:txBody>
        </p:sp>
      </p:grpSp>
      <p:cxnSp>
        <p:nvCxnSpPr>
          <p:cNvPr id="33" name="Dirsek Bağlayıcısı 32"/>
          <p:cNvCxnSpPr/>
          <p:nvPr/>
        </p:nvCxnSpPr>
        <p:spPr>
          <a:xfrm rot="10800000" flipV="1">
            <a:off x="2436813" y="1844675"/>
            <a:ext cx="936625" cy="2555875"/>
          </a:xfrm>
          <a:prstGeom prst="bentConnector2">
            <a:avLst/>
          </a:prstGeom>
          <a:ln>
            <a:solidFill>
              <a:schemeClr val="accent5">
                <a:lumMod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34" name="Metin kutusu 33"/>
          <p:cNvSpPr txBox="1">
            <a:spLocks noChangeArrowheads="1"/>
          </p:cNvSpPr>
          <p:nvPr/>
        </p:nvSpPr>
        <p:spPr bwMode="auto">
          <a:xfrm>
            <a:off x="942975" y="6038850"/>
            <a:ext cx="7267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600" i="1">
                <a:solidFill>
                  <a:srgbClr val="000000"/>
                </a:solidFill>
                <a:latin typeface="Calibri" pitchFamily="34" charset="0"/>
              </a:rPr>
              <a:t>«Üç boyutlu işin gerekleri-İşi denetleme olanakları-Sosyal destek modeli / </a:t>
            </a:r>
            <a:r>
              <a:rPr lang="tr-TR" altLang="tr-TR" sz="1600" b="1" i="1">
                <a:solidFill>
                  <a:srgbClr val="000000"/>
                </a:solidFill>
                <a:latin typeface="Calibri" pitchFamily="34" charset="0"/>
              </a:rPr>
              <a:t>Karasek</a:t>
            </a:r>
            <a:r>
              <a:rPr lang="tr-TR" altLang="tr-TR" sz="1600" i="1">
                <a:solidFill>
                  <a:srgbClr val="000000"/>
                </a:solidFill>
                <a:latin typeface="Calibri" pitchFamily="34" charset="0"/>
              </a:rPr>
              <a:t>» </a:t>
            </a:r>
          </a:p>
        </p:txBody>
      </p:sp>
      <p:grpSp>
        <p:nvGrpSpPr>
          <p:cNvPr id="35" name="Grup 34"/>
          <p:cNvGrpSpPr>
            <a:grpSpLocks/>
          </p:cNvGrpSpPr>
          <p:nvPr/>
        </p:nvGrpSpPr>
        <p:grpSpPr bwMode="auto">
          <a:xfrm>
            <a:off x="5737225" y="3189288"/>
            <a:ext cx="931863" cy="466725"/>
            <a:chOff x="5699381" y="3227341"/>
            <a:chExt cx="932400" cy="467327"/>
          </a:xfrm>
        </p:grpSpPr>
        <p:sp>
          <p:nvSpPr>
            <p:cNvPr id="136209" name="Metin kutusu 35"/>
            <p:cNvSpPr txBox="1">
              <a:spLocks noChangeArrowheads="1"/>
            </p:cNvSpPr>
            <p:nvPr/>
          </p:nvSpPr>
          <p:spPr bwMode="auto">
            <a:xfrm>
              <a:off x="5699381" y="3227341"/>
              <a:ext cx="572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sz="1100">
                  <a:solidFill>
                    <a:srgbClr val="000000"/>
                  </a:solidFill>
                  <a:latin typeface="Calibri" pitchFamily="34" charset="0"/>
                </a:rPr>
                <a:t>(+) (–)  </a:t>
              </a:r>
            </a:p>
          </p:txBody>
        </p:sp>
        <p:cxnSp>
          <p:nvCxnSpPr>
            <p:cNvPr id="37" name="Dirsek Bağlayıcısı 36"/>
            <p:cNvCxnSpPr/>
            <p:nvPr/>
          </p:nvCxnSpPr>
          <p:spPr>
            <a:xfrm>
              <a:off x="5731149" y="3489616"/>
              <a:ext cx="900632" cy="205052"/>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grpSp>
      <p:cxnSp>
        <p:nvCxnSpPr>
          <p:cNvPr id="38" name="Dirsek Bağlayıcısı 37"/>
          <p:cNvCxnSpPr/>
          <p:nvPr/>
        </p:nvCxnSpPr>
        <p:spPr>
          <a:xfrm rot="16200000" flipH="1">
            <a:off x="4981575" y="2638425"/>
            <a:ext cx="2555875" cy="936625"/>
          </a:xfrm>
          <a:prstGeom prst="bentConnector3">
            <a:avLst>
              <a:gd name="adj1" fmla="val 622"/>
            </a:avLst>
          </a:prstGeom>
          <a:ln>
            <a:solidFill>
              <a:schemeClr val="accent5">
                <a:lumMod val="50000"/>
              </a:schemeClr>
            </a:solidFill>
            <a:tailEnd type="arrow"/>
          </a:ln>
        </p:spPr>
        <p:style>
          <a:lnRef idx="3">
            <a:schemeClr val="accent1"/>
          </a:lnRef>
          <a:fillRef idx="0">
            <a:schemeClr val="accent1"/>
          </a:fillRef>
          <a:effectRef idx="2">
            <a:schemeClr val="accent1"/>
          </a:effectRef>
          <a:fontRef idx="minor">
            <a:schemeClr val="tx1"/>
          </a:fontRef>
        </p:style>
      </p:cxnSp>
      <p:grpSp>
        <p:nvGrpSpPr>
          <p:cNvPr id="39" name="Grup 38"/>
          <p:cNvGrpSpPr>
            <a:grpSpLocks/>
          </p:cNvGrpSpPr>
          <p:nvPr/>
        </p:nvGrpSpPr>
        <p:grpSpPr bwMode="auto">
          <a:xfrm>
            <a:off x="2479675" y="3209925"/>
            <a:ext cx="939800" cy="457200"/>
            <a:chOff x="2460416" y="3209755"/>
            <a:chExt cx="940538" cy="457285"/>
          </a:xfrm>
        </p:grpSpPr>
        <p:cxnSp>
          <p:nvCxnSpPr>
            <p:cNvPr id="40" name="Dirsek Bağlayıcısı 39"/>
            <p:cNvCxnSpPr/>
            <p:nvPr/>
          </p:nvCxnSpPr>
          <p:spPr>
            <a:xfrm rot="10800000" flipV="1">
              <a:off x="2460416" y="3462215"/>
              <a:ext cx="899231" cy="204825"/>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136208" name="Metin kutusu 40"/>
            <p:cNvSpPr txBox="1">
              <a:spLocks noChangeArrowheads="1"/>
            </p:cNvSpPr>
            <p:nvPr/>
          </p:nvSpPr>
          <p:spPr bwMode="auto">
            <a:xfrm>
              <a:off x="2828386" y="3209755"/>
              <a:ext cx="572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tr-TR" altLang="tr-TR" sz="1100">
                  <a:solidFill>
                    <a:srgbClr val="000000"/>
                  </a:solidFill>
                  <a:latin typeface="Calibri" pitchFamily="34" charset="0"/>
                </a:rPr>
                <a:t>(+) (–)  </a:t>
              </a:r>
            </a:p>
          </p:txBody>
        </p:sp>
      </p:grpSp>
      <p:cxnSp>
        <p:nvCxnSpPr>
          <p:cNvPr id="42" name="Dirsek Bağlayıcısı 41"/>
          <p:cNvCxnSpPr/>
          <p:nvPr/>
        </p:nvCxnSpPr>
        <p:spPr>
          <a:xfrm>
            <a:off x="3911600" y="5251450"/>
            <a:ext cx="1368425" cy="204788"/>
          </a:xfrm>
          <a:prstGeom prst="bentConnector3">
            <a:avLst>
              <a:gd name="adj1" fmla="val 50000"/>
            </a:avLst>
          </a:prstGeom>
          <a:ln>
            <a:tailEnd type="arrow"/>
          </a:ln>
        </p:spPr>
        <p:style>
          <a:lnRef idx="3">
            <a:schemeClr val="accent6"/>
          </a:lnRef>
          <a:fillRef idx="0">
            <a:schemeClr val="accent6"/>
          </a:fillRef>
          <a:effectRef idx="2">
            <a:schemeClr val="accent6"/>
          </a:effectRef>
          <a:fontRef idx="minor">
            <a:schemeClr val="tx1"/>
          </a:fontRef>
        </p:style>
      </p:cxnSp>
      <p:sp>
        <p:nvSpPr>
          <p:cNvPr id="3" name="Slayt Numarası Yer Tutucusu 2"/>
          <p:cNvSpPr>
            <a:spLocks noGrp="1"/>
          </p:cNvSpPr>
          <p:nvPr>
            <p:ph type="sldNum" sz="quarter" idx="12"/>
          </p:nvPr>
        </p:nvSpPr>
        <p:spPr/>
        <p:txBody>
          <a:bodyPr/>
          <a:lstStyle/>
          <a:p>
            <a:fld id="{A427530A-A503-4F46-BAEC-AA74D2EFDD5B}" type="slidenum">
              <a:rPr lang="tr-TR" smtClean="0"/>
              <a:t>23</a:t>
            </a:fld>
            <a:endParaRPr lang="tr-TR"/>
          </a:p>
        </p:txBody>
      </p:sp>
    </p:spTree>
    <p:extLst>
      <p:ext uri="{BB962C8B-B14F-4D97-AF65-F5344CB8AC3E}">
        <p14:creationId xmlns:p14="http://schemas.microsoft.com/office/powerpoint/2010/main" val="262462795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reeform 2"/>
          <p:cNvSpPr>
            <a:spLocks/>
          </p:cNvSpPr>
          <p:nvPr/>
        </p:nvSpPr>
        <p:spPr bwMode="auto">
          <a:xfrm>
            <a:off x="412750" y="1546225"/>
            <a:ext cx="2244725" cy="3825875"/>
          </a:xfrm>
          <a:custGeom>
            <a:avLst/>
            <a:gdLst>
              <a:gd name="T0" fmla="*/ 0 w 1414"/>
              <a:gd name="T1" fmla="*/ 1120775 h 2410"/>
              <a:gd name="T2" fmla="*/ 649288 w 1414"/>
              <a:gd name="T3" fmla="*/ 0 h 2410"/>
              <a:gd name="T4" fmla="*/ 2244725 w 1414"/>
              <a:gd name="T5" fmla="*/ 3175 h 2410"/>
              <a:gd name="T6" fmla="*/ 2239963 w 1414"/>
              <a:gd name="T7" fmla="*/ 3825875 h 2410"/>
              <a:gd name="T8" fmla="*/ 0 w 1414"/>
              <a:gd name="T9" fmla="*/ 1120775 h 2410"/>
              <a:gd name="T10" fmla="*/ 0 60000 65536"/>
              <a:gd name="T11" fmla="*/ 0 60000 65536"/>
              <a:gd name="T12" fmla="*/ 0 60000 65536"/>
              <a:gd name="T13" fmla="*/ 0 60000 65536"/>
              <a:gd name="T14" fmla="*/ 0 60000 65536"/>
              <a:gd name="T15" fmla="*/ 0 w 1414"/>
              <a:gd name="T16" fmla="*/ 0 h 2410"/>
              <a:gd name="T17" fmla="*/ 1414 w 1414"/>
              <a:gd name="T18" fmla="*/ 2410 h 2410"/>
            </a:gdLst>
            <a:ahLst/>
            <a:cxnLst>
              <a:cxn ang="T10">
                <a:pos x="T0" y="T1"/>
              </a:cxn>
              <a:cxn ang="T11">
                <a:pos x="T2" y="T3"/>
              </a:cxn>
              <a:cxn ang="T12">
                <a:pos x="T4" y="T5"/>
              </a:cxn>
              <a:cxn ang="T13">
                <a:pos x="T6" y="T7"/>
              </a:cxn>
              <a:cxn ang="T14">
                <a:pos x="T8" y="T9"/>
              </a:cxn>
            </a:cxnLst>
            <a:rect l="T15" t="T16" r="T17" b="T18"/>
            <a:pathLst>
              <a:path w="1414" h="2410">
                <a:moveTo>
                  <a:pt x="0" y="706"/>
                </a:moveTo>
                <a:lnTo>
                  <a:pt x="409" y="0"/>
                </a:lnTo>
                <a:lnTo>
                  <a:pt x="1414" y="2"/>
                </a:lnTo>
                <a:lnTo>
                  <a:pt x="1411" y="2410"/>
                </a:lnTo>
                <a:lnTo>
                  <a:pt x="0" y="706"/>
                </a:lnTo>
                <a:close/>
              </a:path>
            </a:pathLst>
          </a:custGeom>
          <a:solidFill>
            <a:srgbClr val="C0C0C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37219" name="Rectangle 11"/>
          <p:cNvSpPr>
            <a:spLocks noChangeArrowheads="1"/>
          </p:cNvSpPr>
          <p:nvPr/>
        </p:nvSpPr>
        <p:spPr bwMode="gray">
          <a:xfrm>
            <a:off x="2657475" y="1555750"/>
            <a:ext cx="6143625" cy="36036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28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r>
              <a:rPr lang="tr-TR" altLang="tr-TR" sz="2000" b="1" noProof="1">
                <a:solidFill>
                  <a:srgbClr val="FFFFFF"/>
                </a:solidFill>
                <a:latin typeface="Calibri" pitchFamily="34" charset="0"/>
              </a:rPr>
              <a:t>AKIL SAĞLIĞI</a:t>
            </a:r>
          </a:p>
        </p:txBody>
      </p:sp>
      <p:sp>
        <p:nvSpPr>
          <p:cNvPr id="137220" name="Rectangle 5"/>
          <p:cNvSpPr>
            <a:spLocks noChangeArrowheads="1"/>
          </p:cNvSpPr>
          <p:nvPr/>
        </p:nvSpPr>
        <p:spPr bwMode="gray">
          <a:xfrm>
            <a:off x="2657475" y="1916113"/>
            <a:ext cx="6143625" cy="3449637"/>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800">
              <a:solidFill>
                <a:srgbClr val="000000"/>
              </a:solidFill>
              <a:latin typeface="Calibri" pitchFamily="34" charset="0"/>
            </a:endParaRPr>
          </a:p>
          <a:p>
            <a:pPr algn="ctr" eaLnBrk="1" hangingPunct="1">
              <a:lnSpc>
                <a:spcPct val="90000"/>
              </a:lnSpc>
              <a:spcAft>
                <a:spcPct val="20000"/>
              </a:spcAft>
              <a:buClr>
                <a:srgbClr val="292929"/>
              </a:buClr>
            </a:pPr>
            <a:r>
              <a:rPr lang="tr-TR" altLang="tr-TR" b="1" i="1">
                <a:solidFill>
                  <a:srgbClr val="000000"/>
                </a:solidFill>
                <a:latin typeface="Calibri" pitchFamily="34" charset="0"/>
              </a:rPr>
              <a:t>Akıl sağlığı ile iş stresi arasında doğrudan ilişki vardır. Akıl sağlığı bir durum, bir süreç ve bu sürecin bir çıktısı olarak ele alınır. </a:t>
            </a:r>
          </a:p>
          <a:p>
            <a:pPr algn="ctr" eaLnBrk="1" hangingPunct="1">
              <a:lnSpc>
                <a:spcPct val="90000"/>
              </a:lnSpc>
              <a:spcAft>
                <a:spcPct val="20000"/>
              </a:spcAft>
              <a:buClr>
                <a:srgbClr val="292929"/>
              </a:buClr>
            </a:pPr>
            <a:endParaRPr lang="tr-TR" altLang="tr-TR" b="1" i="1">
              <a:solidFill>
                <a:srgbClr val="000000"/>
              </a:solidFill>
              <a:latin typeface="Calibri" pitchFamily="34" charset="0"/>
            </a:endParaRPr>
          </a:p>
          <a:p>
            <a:pPr algn="ctr" eaLnBrk="1" hangingPunct="1">
              <a:lnSpc>
                <a:spcPct val="90000"/>
              </a:lnSpc>
              <a:spcAft>
                <a:spcPct val="20000"/>
              </a:spcAft>
              <a:buClr>
                <a:srgbClr val="292929"/>
              </a:buClr>
            </a:pPr>
            <a:r>
              <a:rPr lang="tr-TR" altLang="tr-TR" i="1">
                <a:solidFill>
                  <a:srgbClr val="000000"/>
                </a:solidFill>
                <a:latin typeface="Calibri" pitchFamily="34" charset="0"/>
              </a:rPr>
              <a:t>Akıl sağlığı yalnızca çevresel strese bağlı bir değişken değil, aynı zamanda baş etme tarzı, motivasyon düzeyi ve bu stresi nasıl algıladığımızı belirleyen kişisel özelliklerimizden de etkilenir. </a:t>
            </a:r>
          </a:p>
          <a:p>
            <a:pPr algn="ctr" eaLnBrk="1" hangingPunct="1">
              <a:lnSpc>
                <a:spcPct val="90000"/>
              </a:lnSpc>
              <a:spcAft>
                <a:spcPct val="20000"/>
              </a:spcAft>
              <a:buClr>
                <a:srgbClr val="292929"/>
              </a:buClr>
            </a:pPr>
            <a:endParaRPr lang="tr-TR" altLang="tr-TR" i="1">
              <a:solidFill>
                <a:srgbClr val="000000"/>
              </a:solidFill>
              <a:latin typeface="Calibri" pitchFamily="34" charset="0"/>
            </a:endParaRPr>
          </a:p>
          <a:p>
            <a:pPr algn="ctr" eaLnBrk="1" hangingPunct="1">
              <a:lnSpc>
                <a:spcPct val="90000"/>
              </a:lnSpc>
              <a:spcAft>
                <a:spcPct val="20000"/>
              </a:spcAft>
              <a:buClr>
                <a:srgbClr val="292929"/>
              </a:buClr>
            </a:pPr>
            <a:r>
              <a:rPr lang="tr-TR" altLang="tr-TR" b="1" i="1">
                <a:solidFill>
                  <a:srgbClr val="000000"/>
                </a:solidFill>
                <a:latin typeface="Calibri" pitchFamily="34" charset="0"/>
              </a:rPr>
              <a:t>«Akıl sağlığı hem işyerindeki ve dışındaki stres etmenlerinden, hem de kişilik özelliklerinden etkilenir.» </a:t>
            </a:r>
          </a:p>
        </p:txBody>
      </p:sp>
      <p:sp>
        <p:nvSpPr>
          <p:cNvPr id="137221"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sz="2000" b="1" noProof="1">
              <a:solidFill>
                <a:srgbClr val="000000"/>
              </a:solidFill>
            </a:endParaRPr>
          </a:p>
        </p:txBody>
      </p:sp>
      <p:grpSp>
        <p:nvGrpSpPr>
          <p:cNvPr id="137222" name="Group 8"/>
          <p:cNvGrpSpPr>
            <a:grpSpLocks/>
          </p:cNvGrpSpPr>
          <p:nvPr/>
        </p:nvGrpSpPr>
        <p:grpSpPr bwMode="auto">
          <a:xfrm>
            <a:off x="323850" y="1555750"/>
            <a:ext cx="1482725" cy="1482725"/>
            <a:chOff x="1166" y="1342"/>
            <a:chExt cx="934" cy="934"/>
          </a:xfrm>
        </p:grpSpPr>
        <p:grpSp>
          <p:nvGrpSpPr>
            <p:cNvPr id="137241" name="Group 9"/>
            <p:cNvGrpSpPr>
              <a:grpSpLocks/>
            </p:cNvGrpSpPr>
            <p:nvPr/>
          </p:nvGrpSpPr>
          <p:grpSpPr bwMode="auto">
            <a:xfrm>
              <a:off x="1166" y="1342"/>
              <a:ext cx="934" cy="934"/>
              <a:chOff x="1710" y="1035"/>
              <a:chExt cx="2316" cy="2316"/>
            </a:xfrm>
          </p:grpSpPr>
          <p:grpSp>
            <p:nvGrpSpPr>
              <p:cNvPr id="137243" name="Group 10"/>
              <p:cNvGrpSpPr>
                <a:grpSpLocks/>
              </p:cNvGrpSpPr>
              <p:nvPr/>
            </p:nvGrpSpPr>
            <p:grpSpPr bwMode="auto">
              <a:xfrm rot="3600000">
                <a:off x="1710" y="1035"/>
                <a:ext cx="2316" cy="2316"/>
                <a:chOff x="1710" y="1035"/>
                <a:chExt cx="2316" cy="2316"/>
              </a:xfrm>
            </p:grpSpPr>
            <p:sp>
              <p:nvSpPr>
                <p:cNvPr id="137248" name="Freeform 11"/>
                <p:cNvSpPr>
                  <a:spLocks/>
                </p:cNvSpPr>
                <p:nvPr/>
              </p:nvSpPr>
              <p:spPr bwMode="gray">
                <a:xfrm>
                  <a:off x="2866" y="1599"/>
                  <a:ext cx="1160" cy="1752"/>
                </a:xfrm>
                <a:custGeom>
                  <a:avLst/>
                  <a:gdLst>
                    <a:gd name="T0" fmla="*/ 1005 w 794"/>
                    <a:gd name="T1" fmla="*/ 13 h 1200"/>
                    <a:gd name="T2" fmla="*/ 879 w 794"/>
                    <a:gd name="T3" fmla="*/ 86 h 1200"/>
                    <a:gd name="T4" fmla="*/ 874 w 794"/>
                    <a:gd name="T5" fmla="*/ 83 h 1200"/>
                    <a:gd name="T6" fmla="*/ 865 w 794"/>
                    <a:gd name="T7" fmla="*/ 58 h 1200"/>
                    <a:gd name="T8" fmla="*/ 861 w 794"/>
                    <a:gd name="T9" fmla="*/ 28 h 1200"/>
                    <a:gd name="T10" fmla="*/ 801 w 794"/>
                    <a:gd name="T11" fmla="*/ 12 h 1200"/>
                    <a:gd name="T12" fmla="*/ 785 w 794"/>
                    <a:gd name="T13" fmla="*/ 72 h 1200"/>
                    <a:gd name="T14" fmla="*/ 808 w 794"/>
                    <a:gd name="T15" fmla="*/ 91 h 1200"/>
                    <a:gd name="T16" fmla="*/ 808 w 794"/>
                    <a:gd name="T17" fmla="*/ 91 h 1200"/>
                    <a:gd name="T18" fmla="*/ 825 w 794"/>
                    <a:gd name="T19" fmla="*/ 111 h 1200"/>
                    <a:gd name="T20" fmla="*/ 825 w 794"/>
                    <a:gd name="T21" fmla="*/ 117 h 1200"/>
                    <a:gd name="T22" fmla="*/ 697 w 794"/>
                    <a:gd name="T23" fmla="*/ 191 h 1200"/>
                    <a:gd name="T24" fmla="*/ 805 w 794"/>
                    <a:gd name="T25" fmla="*/ 593 h 1200"/>
                    <a:gd name="T26" fmla="*/ 697 w 794"/>
                    <a:gd name="T27" fmla="*/ 994 h 1200"/>
                    <a:gd name="T28" fmla="*/ 0 w 794"/>
                    <a:gd name="T29" fmla="*/ 1397 h 1200"/>
                    <a:gd name="T30" fmla="*/ 0 w 794"/>
                    <a:gd name="T31" fmla="*/ 1529 h 1200"/>
                    <a:gd name="T32" fmla="*/ 0 w 794"/>
                    <a:gd name="T33" fmla="*/ 1545 h 1200"/>
                    <a:gd name="T34" fmla="*/ 6 w 794"/>
                    <a:gd name="T35" fmla="*/ 1548 h 1200"/>
                    <a:gd name="T36" fmla="*/ 32 w 794"/>
                    <a:gd name="T37" fmla="*/ 1542 h 1200"/>
                    <a:gd name="T38" fmla="*/ 32 w 794"/>
                    <a:gd name="T39" fmla="*/ 1542 h 1200"/>
                    <a:gd name="T40" fmla="*/ 61 w 794"/>
                    <a:gd name="T41" fmla="*/ 1532 h 1200"/>
                    <a:gd name="T42" fmla="*/ 104 w 794"/>
                    <a:gd name="T43" fmla="*/ 1575 h 1200"/>
                    <a:gd name="T44" fmla="*/ 61 w 794"/>
                    <a:gd name="T45" fmla="*/ 1621 h 1200"/>
                    <a:gd name="T46" fmla="*/ 32 w 794"/>
                    <a:gd name="T47" fmla="*/ 1609 h 1200"/>
                    <a:gd name="T48" fmla="*/ 6 w 794"/>
                    <a:gd name="T49" fmla="*/ 1605 h 1200"/>
                    <a:gd name="T50" fmla="*/ 0 w 794"/>
                    <a:gd name="T51" fmla="*/ 1607 h 1200"/>
                    <a:gd name="T52" fmla="*/ 0 w 794"/>
                    <a:gd name="T53" fmla="*/ 1618 h 1200"/>
                    <a:gd name="T54" fmla="*/ 0 w 794"/>
                    <a:gd name="T55" fmla="*/ 1752 h 1200"/>
                    <a:gd name="T56" fmla="*/ 1005 w 794"/>
                    <a:gd name="T57" fmla="*/ 1172 h 1200"/>
                    <a:gd name="T58" fmla="*/ 1160 w 794"/>
                    <a:gd name="T59" fmla="*/ 593 h 1200"/>
                    <a:gd name="T60" fmla="*/ 1005 w 794"/>
                    <a:gd name="T61" fmla="*/ 13 h 12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94"/>
                    <a:gd name="T94" fmla="*/ 0 h 1200"/>
                    <a:gd name="T95" fmla="*/ 794 w 794"/>
                    <a:gd name="T96" fmla="*/ 1200 h 12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94" h="1200">
                      <a:moveTo>
                        <a:pt x="688" y="9"/>
                      </a:moveTo>
                      <a:cubicBezTo>
                        <a:pt x="602" y="59"/>
                        <a:pt x="602" y="59"/>
                        <a:pt x="602" y="59"/>
                      </a:cubicBezTo>
                      <a:cubicBezTo>
                        <a:pt x="601" y="58"/>
                        <a:pt x="600" y="58"/>
                        <a:pt x="598" y="57"/>
                      </a:cubicBezTo>
                      <a:cubicBezTo>
                        <a:pt x="593" y="53"/>
                        <a:pt x="590" y="45"/>
                        <a:pt x="592" y="40"/>
                      </a:cubicBezTo>
                      <a:cubicBezTo>
                        <a:pt x="594" y="33"/>
                        <a:pt x="593" y="25"/>
                        <a:pt x="589" y="19"/>
                      </a:cubicBezTo>
                      <a:cubicBezTo>
                        <a:pt x="581" y="5"/>
                        <a:pt x="563" y="0"/>
                        <a:pt x="548" y="8"/>
                      </a:cubicBezTo>
                      <a:cubicBezTo>
                        <a:pt x="534" y="17"/>
                        <a:pt x="529" y="35"/>
                        <a:pt x="537" y="49"/>
                      </a:cubicBezTo>
                      <a:cubicBezTo>
                        <a:pt x="540" y="56"/>
                        <a:pt x="546" y="60"/>
                        <a:pt x="553" y="62"/>
                      </a:cubicBezTo>
                      <a:cubicBezTo>
                        <a:pt x="553" y="62"/>
                        <a:pt x="553" y="62"/>
                        <a:pt x="553" y="62"/>
                      </a:cubicBezTo>
                      <a:cubicBezTo>
                        <a:pt x="559" y="63"/>
                        <a:pt x="564" y="69"/>
                        <a:pt x="565" y="76"/>
                      </a:cubicBezTo>
                      <a:cubicBezTo>
                        <a:pt x="565" y="78"/>
                        <a:pt x="565" y="79"/>
                        <a:pt x="565" y="80"/>
                      </a:cubicBezTo>
                      <a:cubicBezTo>
                        <a:pt x="477" y="131"/>
                        <a:pt x="477" y="131"/>
                        <a:pt x="477" y="131"/>
                      </a:cubicBezTo>
                      <a:cubicBezTo>
                        <a:pt x="524" y="212"/>
                        <a:pt x="551" y="306"/>
                        <a:pt x="551" y="406"/>
                      </a:cubicBezTo>
                      <a:cubicBezTo>
                        <a:pt x="551" y="507"/>
                        <a:pt x="524" y="601"/>
                        <a:pt x="477" y="681"/>
                      </a:cubicBezTo>
                      <a:cubicBezTo>
                        <a:pt x="382" y="846"/>
                        <a:pt x="204" y="957"/>
                        <a:pt x="0" y="957"/>
                      </a:cubicBezTo>
                      <a:cubicBezTo>
                        <a:pt x="0" y="1047"/>
                        <a:pt x="0" y="1047"/>
                        <a:pt x="0" y="1047"/>
                      </a:cubicBezTo>
                      <a:cubicBezTo>
                        <a:pt x="0" y="1058"/>
                        <a:pt x="0" y="1058"/>
                        <a:pt x="0" y="1058"/>
                      </a:cubicBezTo>
                      <a:cubicBezTo>
                        <a:pt x="2" y="1058"/>
                        <a:pt x="3" y="1059"/>
                        <a:pt x="4" y="1060"/>
                      </a:cubicBezTo>
                      <a:cubicBezTo>
                        <a:pt x="10" y="1063"/>
                        <a:pt x="18" y="1061"/>
                        <a:pt x="22" y="1056"/>
                      </a:cubicBezTo>
                      <a:cubicBezTo>
                        <a:pt x="22" y="1056"/>
                        <a:pt x="22" y="1056"/>
                        <a:pt x="22" y="1056"/>
                      </a:cubicBezTo>
                      <a:cubicBezTo>
                        <a:pt x="27" y="1052"/>
                        <a:pt x="34" y="1049"/>
                        <a:pt x="42" y="1049"/>
                      </a:cubicBezTo>
                      <a:cubicBezTo>
                        <a:pt x="58" y="1049"/>
                        <a:pt x="71" y="1063"/>
                        <a:pt x="71" y="1079"/>
                      </a:cubicBezTo>
                      <a:cubicBezTo>
                        <a:pt x="71" y="1096"/>
                        <a:pt x="58" y="1110"/>
                        <a:pt x="42" y="1110"/>
                      </a:cubicBezTo>
                      <a:cubicBezTo>
                        <a:pt x="34" y="1110"/>
                        <a:pt x="27" y="1107"/>
                        <a:pt x="22" y="1102"/>
                      </a:cubicBezTo>
                      <a:cubicBezTo>
                        <a:pt x="18" y="1097"/>
                        <a:pt x="10" y="1096"/>
                        <a:pt x="4" y="1099"/>
                      </a:cubicBezTo>
                      <a:cubicBezTo>
                        <a:pt x="3" y="1099"/>
                        <a:pt x="2" y="1100"/>
                        <a:pt x="0" y="1101"/>
                      </a:cubicBezTo>
                      <a:cubicBezTo>
                        <a:pt x="0" y="1108"/>
                        <a:pt x="0" y="1108"/>
                        <a:pt x="0" y="1108"/>
                      </a:cubicBezTo>
                      <a:cubicBezTo>
                        <a:pt x="0" y="1200"/>
                        <a:pt x="0" y="1200"/>
                        <a:pt x="0" y="1200"/>
                      </a:cubicBezTo>
                      <a:cubicBezTo>
                        <a:pt x="294" y="1200"/>
                        <a:pt x="551" y="1040"/>
                        <a:pt x="688" y="803"/>
                      </a:cubicBezTo>
                      <a:cubicBezTo>
                        <a:pt x="755" y="686"/>
                        <a:pt x="794" y="551"/>
                        <a:pt x="794" y="406"/>
                      </a:cubicBezTo>
                      <a:cubicBezTo>
                        <a:pt x="794" y="262"/>
                        <a:pt x="755" y="126"/>
                        <a:pt x="688" y="9"/>
                      </a:cubicBezTo>
                      <a:close/>
                    </a:path>
                  </a:pathLst>
                </a:custGeom>
                <a:solidFill>
                  <a:srgbClr val="A90404"/>
                </a:solidFill>
                <a:ln w="12700">
                  <a:solidFill>
                    <a:srgbClr val="FFFFFF"/>
                  </a:solidFill>
                  <a:round/>
                  <a:headEnd/>
                  <a:tailEnd/>
                </a:ln>
              </p:spPr>
              <p:txBody>
                <a:bodyPr/>
                <a:lstStyle/>
                <a:p>
                  <a:endParaRPr lang="tr-TR"/>
                </a:p>
              </p:txBody>
            </p:sp>
            <p:sp>
              <p:nvSpPr>
                <p:cNvPr id="137249" name="Freeform 12"/>
                <p:cNvSpPr>
                  <a:spLocks/>
                </p:cNvSpPr>
                <p:nvPr/>
              </p:nvSpPr>
              <p:spPr bwMode="gray">
                <a:xfrm>
                  <a:off x="1710" y="1612"/>
                  <a:ext cx="1262" cy="1739"/>
                </a:xfrm>
                <a:custGeom>
                  <a:avLst/>
                  <a:gdLst>
                    <a:gd name="T0" fmla="*/ 1220 w 864"/>
                    <a:gd name="T1" fmla="*/ 1519 h 1191"/>
                    <a:gd name="T2" fmla="*/ 1190 w 864"/>
                    <a:gd name="T3" fmla="*/ 1529 h 1191"/>
                    <a:gd name="T4" fmla="*/ 1190 w 864"/>
                    <a:gd name="T5" fmla="*/ 1529 h 1191"/>
                    <a:gd name="T6" fmla="*/ 1164 w 864"/>
                    <a:gd name="T7" fmla="*/ 1535 h 1191"/>
                    <a:gd name="T8" fmla="*/ 1158 w 864"/>
                    <a:gd name="T9" fmla="*/ 1532 h 1191"/>
                    <a:gd name="T10" fmla="*/ 1158 w 864"/>
                    <a:gd name="T11" fmla="*/ 1516 h 1191"/>
                    <a:gd name="T12" fmla="*/ 1158 w 864"/>
                    <a:gd name="T13" fmla="*/ 1384 h 1191"/>
                    <a:gd name="T14" fmla="*/ 463 w 864"/>
                    <a:gd name="T15" fmla="*/ 981 h 1191"/>
                    <a:gd name="T16" fmla="*/ 355 w 864"/>
                    <a:gd name="T17" fmla="*/ 580 h 1191"/>
                    <a:gd name="T18" fmla="*/ 463 w 864"/>
                    <a:gd name="T19" fmla="*/ 178 h 1191"/>
                    <a:gd name="T20" fmla="*/ 337 w 864"/>
                    <a:gd name="T21" fmla="*/ 107 h 1191"/>
                    <a:gd name="T22" fmla="*/ 333 w 864"/>
                    <a:gd name="T23" fmla="*/ 110 h 1191"/>
                    <a:gd name="T24" fmla="*/ 323 w 864"/>
                    <a:gd name="T25" fmla="*/ 134 h 1191"/>
                    <a:gd name="T26" fmla="*/ 323 w 864"/>
                    <a:gd name="T27" fmla="*/ 134 h 1191"/>
                    <a:gd name="T28" fmla="*/ 318 w 864"/>
                    <a:gd name="T29" fmla="*/ 165 h 1191"/>
                    <a:gd name="T30" fmla="*/ 259 w 864"/>
                    <a:gd name="T31" fmla="*/ 180 h 1191"/>
                    <a:gd name="T32" fmla="*/ 242 w 864"/>
                    <a:gd name="T33" fmla="*/ 120 h 1191"/>
                    <a:gd name="T34" fmla="*/ 266 w 864"/>
                    <a:gd name="T35" fmla="*/ 101 h 1191"/>
                    <a:gd name="T36" fmla="*/ 283 w 864"/>
                    <a:gd name="T37" fmla="*/ 80 h 1191"/>
                    <a:gd name="T38" fmla="*/ 283 w 864"/>
                    <a:gd name="T39" fmla="*/ 74 h 1191"/>
                    <a:gd name="T40" fmla="*/ 155 w 864"/>
                    <a:gd name="T41" fmla="*/ 0 h 1191"/>
                    <a:gd name="T42" fmla="*/ 0 w 864"/>
                    <a:gd name="T43" fmla="*/ 580 h 1191"/>
                    <a:gd name="T44" fmla="*/ 155 w 864"/>
                    <a:gd name="T45" fmla="*/ 1159 h 1191"/>
                    <a:gd name="T46" fmla="*/ 1158 w 864"/>
                    <a:gd name="T47" fmla="*/ 1739 h 1191"/>
                    <a:gd name="T48" fmla="*/ 1158 w 864"/>
                    <a:gd name="T49" fmla="*/ 1605 h 1191"/>
                    <a:gd name="T50" fmla="*/ 1158 w 864"/>
                    <a:gd name="T51" fmla="*/ 1594 h 1191"/>
                    <a:gd name="T52" fmla="*/ 1164 w 864"/>
                    <a:gd name="T53" fmla="*/ 1592 h 1191"/>
                    <a:gd name="T54" fmla="*/ 1190 w 864"/>
                    <a:gd name="T55" fmla="*/ 1596 h 1191"/>
                    <a:gd name="T56" fmla="*/ 1220 w 864"/>
                    <a:gd name="T57" fmla="*/ 1608 h 1191"/>
                    <a:gd name="T58" fmla="*/ 1262 w 864"/>
                    <a:gd name="T59" fmla="*/ 1562 h 1191"/>
                    <a:gd name="T60" fmla="*/ 1220 w 864"/>
                    <a:gd name="T61" fmla="*/ 1519 h 119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64"/>
                    <a:gd name="T94" fmla="*/ 0 h 1191"/>
                    <a:gd name="T95" fmla="*/ 864 w 864"/>
                    <a:gd name="T96" fmla="*/ 1191 h 119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64" h="1191">
                      <a:moveTo>
                        <a:pt x="835" y="1040"/>
                      </a:moveTo>
                      <a:cubicBezTo>
                        <a:pt x="827" y="1040"/>
                        <a:pt x="820" y="1043"/>
                        <a:pt x="815" y="1047"/>
                      </a:cubicBezTo>
                      <a:cubicBezTo>
                        <a:pt x="815" y="1047"/>
                        <a:pt x="815" y="1047"/>
                        <a:pt x="815" y="1047"/>
                      </a:cubicBezTo>
                      <a:cubicBezTo>
                        <a:pt x="811" y="1052"/>
                        <a:pt x="803" y="1054"/>
                        <a:pt x="797" y="1051"/>
                      </a:cubicBezTo>
                      <a:cubicBezTo>
                        <a:pt x="796" y="1050"/>
                        <a:pt x="795" y="1049"/>
                        <a:pt x="793" y="1049"/>
                      </a:cubicBezTo>
                      <a:cubicBezTo>
                        <a:pt x="793" y="1038"/>
                        <a:pt x="793" y="1038"/>
                        <a:pt x="793" y="1038"/>
                      </a:cubicBezTo>
                      <a:cubicBezTo>
                        <a:pt x="793" y="948"/>
                        <a:pt x="793" y="948"/>
                        <a:pt x="793" y="948"/>
                      </a:cubicBezTo>
                      <a:cubicBezTo>
                        <a:pt x="590" y="948"/>
                        <a:pt x="412" y="837"/>
                        <a:pt x="317" y="672"/>
                      </a:cubicBezTo>
                      <a:cubicBezTo>
                        <a:pt x="270" y="592"/>
                        <a:pt x="243" y="498"/>
                        <a:pt x="243" y="397"/>
                      </a:cubicBezTo>
                      <a:cubicBezTo>
                        <a:pt x="243" y="297"/>
                        <a:pt x="270" y="203"/>
                        <a:pt x="317" y="122"/>
                      </a:cubicBezTo>
                      <a:cubicBezTo>
                        <a:pt x="231" y="73"/>
                        <a:pt x="231" y="73"/>
                        <a:pt x="231" y="73"/>
                      </a:cubicBezTo>
                      <a:cubicBezTo>
                        <a:pt x="230" y="73"/>
                        <a:pt x="229" y="74"/>
                        <a:pt x="228" y="75"/>
                      </a:cubicBezTo>
                      <a:cubicBezTo>
                        <a:pt x="222" y="79"/>
                        <a:pt x="219" y="86"/>
                        <a:pt x="221" y="92"/>
                      </a:cubicBezTo>
                      <a:cubicBezTo>
                        <a:pt x="221" y="92"/>
                        <a:pt x="221" y="92"/>
                        <a:pt x="221" y="92"/>
                      </a:cubicBezTo>
                      <a:cubicBezTo>
                        <a:pt x="223" y="99"/>
                        <a:pt x="222" y="106"/>
                        <a:pt x="218" y="113"/>
                      </a:cubicBezTo>
                      <a:cubicBezTo>
                        <a:pt x="210" y="127"/>
                        <a:pt x="192" y="131"/>
                        <a:pt x="177" y="123"/>
                      </a:cubicBezTo>
                      <a:cubicBezTo>
                        <a:pt x="163" y="115"/>
                        <a:pt x="158" y="96"/>
                        <a:pt x="166" y="82"/>
                      </a:cubicBezTo>
                      <a:cubicBezTo>
                        <a:pt x="169" y="76"/>
                        <a:pt x="175" y="71"/>
                        <a:pt x="182" y="69"/>
                      </a:cubicBezTo>
                      <a:cubicBezTo>
                        <a:pt x="188" y="68"/>
                        <a:pt x="193" y="62"/>
                        <a:pt x="194" y="55"/>
                      </a:cubicBezTo>
                      <a:cubicBezTo>
                        <a:pt x="194" y="54"/>
                        <a:pt x="194" y="52"/>
                        <a:pt x="194" y="51"/>
                      </a:cubicBezTo>
                      <a:cubicBezTo>
                        <a:pt x="106" y="0"/>
                        <a:pt x="106" y="0"/>
                        <a:pt x="106" y="0"/>
                      </a:cubicBezTo>
                      <a:cubicBezTo>
                        <a:pt x="38" y="117"/>
                        <a:pt x="0" y="253"/>
                        <a:pt x="0" y="397"/>
                      </a:cubicBezTo>
                      <a:cubicBezTo>
                        <a:pt x="0" y="542"/>
                        <a:pt x="38" y="677"/>
                        <a:pt x="106" y="794"/>
                      </a:cubicBezTo>
                      <a:cubicBezTo>
                        <a:pt x="243" y="1031"/>
                        <a:pt x="500" y="1191"/>
                        <a:pt x="793" y="1191"/>
                      </a:cubicBezTo>
                      <a:cubicBezTo>
                        <a:pt x="793" y="1099"/>
                        <a:pt x="793" y="1099"/>
                        <a:pt x="793" y="1099"/>
                      </a:cubicBezTo>
                      <a:cubicBezTo>
                        <a:pt x="793" y="1092"/>
                        <a:pt x="793" y="1092"/>
                        <a:pt x="793" y="1092"/>
                      </a:cubicBezTo>
                      <a:cubicBezTo>
                        <a:pt x="795" y="1091"/>
                        <a:pt x="796" y="1090"/>
                        <a:pt x="797" y="1090"/>
                      </a:cubicBezTo>
                      <a:cubicBezTo>
                        <a:pt x="803" y="1087"/>
                        <a:pt x="811" y="1088"/>
                        <a:pt x="815" y="1093"/>
                      </a:cubicBezTo>
                      <a:cubicBezTo>
                        <a:pt x="820" y="1098"/>
                        <a:pt x="827" y="1101"/>
                        <a:pt x="835" y="1101"/>
                      </a:cubicBezTo>
                      <a:cubicBezTo>
                        <a:pt x="851" y="1101"/>
                        <a:pt x="864" y="1087"/>
                        <a:pt x="864" y="1070"/>
                      </a:cubicBezTo>
                      <a:cubicBezTo>
                        <a:pt x="864" y="1054"/>
                        <a:pt x="851" y="1040"/>
                        <a:pt x="835" y="1040"/>
                      </a:cubicBezTo>
                      <a:close/>
                    </a:path>
                  </a:pathLst>
                </a:custGeom>
                <a:solidFill>
                  <a:srgbClr val="9F9F9F"/>
                </a:solidFill>
                <a:ln w="12700">
                  <a:solidFill>
                    <a:srgbClr val="FFFFFF"/>
                  </a:solidFill>
                  <a:round/>
                  <a:headEnd/>
                  <a:tailEnd/>
                </a:ln>
              </p:spPr>
              <p:txBody>
                <a:bodyPr/>
                <a:lstStyle/>
                <a:p>
                  <a:endParaRPr lang="tr-TR"/>
                </a:p>
              </p:txBody>
            </p:sp>
            <p:sp>
              <p:nvSpPr>
                <p:cNvPr id="137250" name="Freeform 13"/>
                <p:cNvSpPr>
                  <a:spLocks/>
                </p:cNvSpPr>
                <p:nvPr/>
              </p:nvSpPr>
              <p:spPr bwMode="gray">
                <a:xfrm>
                  <a:off x="1862" y="1035"/>
                  <a:ext cx="2010" cy="768"/>
                </a:xfrm>
                <a:custGeom>
                  <a:avLst/>
                  <a:gdLst>
                    <a:gd name="T0" fmla="*/ 1702 w 1375"/>
                    <a:gd name="T1" fmla="*/ 755 h 527"/>
                    <a:gd name="T2" fmla="*/ 1830 w 1375"/>
                    <a:gd name="T3" fmla="*/ 681 h 527"/>
                    <a:gd name="T4" fmla="*/ 1830 w 1375"/>
                    <a:gd name="T5" fmla="*/ 675 h 527"/>
                    <a:gd name="T6" fmla="*/ 1813 w 1375"/>
                    <a:gd name="T7" fmla="*/ 654 h 527"/>
                    <a:gd name="T8" fmla="*/ 1813 w 1375"/>
                    <a:gd name="T9" fmla="*/ 654 h 527"/>
                    <a:gd name="T10" fmla="*/ 1789 w 1375"/>
                    <a:gd name="T11" fmla="*/ 635 h 527"/>
                    <a:gd name="T12" fmla="*/ 1805 w 1375"/>
                    <a:gd name="T13" fmla="*/ 576 h 527"/>
                    <a:gd name="T14" fmla="*/ 1865 w 1375"/>
                    <a:gd name="T15" fmla="*/ 592 h 527"/>
                    <a:gd name="T16" fmla="*/ 1870 w 1375"/>
                    <a:gd name="T17" fmla="*/ 622 h 527"/>
                    <a:gd name="T18" fmla="*/ 1878 w 1375"/>
                    <a:gd name="T19" fmla="*/ 647 h 527"/>
                    <a:gd name="T20" fmla="*/ 1884 w 1375"/>
                    <a:gd name="T21" fmla="*/ 650 h 527"/>
                    <a:gd name="T22" fmla="*/ 2010 w 1375"/>
                    <a:gd name="T23" fmla="*/ 577 h 527"/>
                    <a:gd name="T24" fmla="*/ 1004 w 1375"/>
                    <a:gd name="T25" fmla="*/ 0 h 527"/>
                    <a:gd name="T26" fmla="*/ 0 w 1375"/>
                    <a:gd name="T27" fmla="*/ 577 h 527"/>
                    <a:gd name="T28" fmla="*/ 129 w 1375"/>
                    <a:gd name="T29" fmla="*/ 651 h 527"/>
                    <a:gd name="T30" fmla="*/ 129 w 1375"/>
                    <a:gd name="T31" fmla="*/ 657 h 527"/>
                    <a:gd name="T32" fmla="*/ 111 w 1375"/>
                    <a:gd name="T33" fmla="*/ 678 h 527"/>
                    <a:gd name="T34" fmla="*/ 88 w 1375"/>
                    <a:gd name="T35" fmla="*/ 697 h 527"/>
                    <a:gd name="T36" fmla="*/ 104 w 1375"/>
                    <a:gd name="T37" fmla="*/ 756 h 527"/>
                    <a:gd name="T38" fmla="*/ 164 w 1375"/>
                    <a:gd name="T39" fmla="*/ 742 h 527"/>
                    <a:gd name="T40" fmla="*/ 168 w 1375"/>
                    <a:gd name="T41" fmla="*/ 711 h 527"/>
                    <a:gd name="T42" fmla="*/ 168 w 1375"/>
                    <a:gd name="T43" fmla="*/ 711 h 527"/>
                    <a:gd name="T44" fmla="*/ 178 w 1375"/>
                    <a:gd name="T45" fmla="*/ 686 h 527"/>
                    <a:gd name="T46" fmla="*/ 183 w 1375"/>
                    <a:gd name="T47" fmla="*/ 683 h 527"/>
                    <a:gd name="T48" fmla="*/ 308 w 1375"/>
                    <a:gd name="T49" fmla="*/ 755 h 527"/>
                    <a:gd name="T50" fmla="*/ 1004 w 1375"/>
                    <a:gd name="T51" fmla="*/ 354 h 527"/>
                    <a:gd name="T52" fmla="*/ 1702 w 1375"/>
                    <a:gd name="T53" fmla="*/ 755 h 5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75"/>
                    <a:gd name="T82" fmla="*/ 0 h 527"/>
                    <a:gd name="T83" fmla="*/ 1375 w 1375"/>
                    <a:gd name="T84" fmla="*/ 527 h 5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75" h="527">
                      <a:moveTo>
                        <a:pt x="1164" y="518"/>
                      </a:moveTo>
                      <a:cubicBezTo>
                        <a:pt x="1252" y="467"/>
                        <a:pt x="1252" y="467"/>
                        <a:pt x="1252" y="467"/>
                      </a:cubicBezTo>
                      <a:cubicBezTo>
                        <a:pt x="1252" y="466"/>
                        <a:pt x="1252" y="465"/>
                        <a:pt x="1252" y="463"/>
                      </a:cubicBezTo>
                      <a:cubicBezTo>
                        <a:pt x="1251" y="456"/>
                        <a:pt x="1246" y="450"/>
                        <a:pt x="1240" y="449"/>
                      </a:cubicBezTo>
                      <a:cubicBezTo>
                        <a:pt x="1240" y="449"/>
                        <a:pt x="1240" y="449"/>
                        <a:pt x="1240" y="449"/>
                      </a:cubicBezTo>
                      <a:cubicBezTo>
                        <a:pt x="1233" y="447"/>
                        <a:pt x="1227" y="443"/>
                        <a:pt x="1224" y="436"/>
                      </a:cubicBezTo>
                      <a:cubicBezTo>
                        <a:pt x="1216" y="422"/>
                        <a:pt x="1221" y="404"/>
                        <a:pt x="1235" y="395"/>
                      </a:cubicBezTo>
                      <a:cubicBezTo>
                        <a:pt x="1250" y="387"/>
                        <a:pt x="1268" y="392"/>
                        <a:pt x="1276" y="406"/>
                      </a:cubicBezTo>
                      <a:cubicBezTo>
                        <a:pt x="1280" y="412"/>
                        <a:pt x="1281" y="420"/>
                        <a:pt x="1279" y="427"/>
                      </a:cubicBezTo>
                      <a:cubicBezTo>
                        <a:pt x="1277" y="432"/>
                        <a:pt x="1280" y="440"/>
                        <a:pt x="1285" y="444"/>
                      </a:cubicBezTo>
                      <a:cubicBezTo>
                        <a:pt x="1287" y="445"/>
                        <a:pt x="1288" y="445"/>
                        <a:pt x="1289" y="446"/>
                      </a:cubicBezTo>
                      <a:cubicBezTo>
                        <a:pt x="1375" y="396"/>
                        <a:pt x="1375" y="396"/>
                        <a:pt x="1375" y="396"/>
                      </a:cubicBezTo>
                      <a:cubicBezTo>
                        <a:pt x="1238" y="159"/>
                        <a:pt x="981" y="0"/>
                        <a:pt x="687" y="0"/>
                      </a:cubicBezTo>
                      <a:cubicBezTo>
                        <a:pt x="394" y="0"/>
                        <a:pt x="137" y="159"/>
                        <a:pt x="0" y="396"/>
                      </a:cubicBezTo>
                      <a:cubicBezTo>
                        <a:pt x="88" y="447"/>
                        <a:pt x="88" y="447"/>
                        <a:pt x="88" y="447"/>
                      </a:cubicBezTo>
                      <a:cubicBezTo>
                        <a:pt x="88" y="448"/>
                        <a:pt x="88" y="450"/>
                        <a:pt x="88" y="451"/>
                      </a:cubicBezTo>
                      <a:cubicBezTo>
                        <a:pt x="87" y="458"/>
                        <a:pt x="82" y="464"/>
                        <a:pt x="76" y="465"/>
                      </a:cubicBezTo>
                      <a:cubicBezTo>
                        <a:pt x="69" y="467"/>
                        <a:pt x="63" y="472"/>
                        <a:pt x="60" y="478"/>
                      </a:cubicBezTo>
                      <a:cubicBezTo>
                        <a:pt x="52" y="492"/>
                        <a:pt x="57" y="511"/>
                        <a:pt x="71" y="519"/>
                      </a:cubicBezTo>
                      <a:cubicBezTo>
                        <a:pt x="86" y="527"/>
                        <a:pt x="104" y="523"/>
                        <a:pt x="112" y="509"/>
                      </a:cubicBezTo>
                      <a:cubicBezTo>
                        <a:pt x="116" y="502"/>
                        <a:pt x="117" y="495"/>
                        <a:pt x="115" y="488"/>
                      </a:cubicBezTo>
                      <a:cubicBezTo>
                        <a:pt x="115" y="488"/>
                        <a:pt x="115" y="488"/>
                        <a:pt x="115" y="488"/>
                      </a:cubicBezTo>
                      <a:cubicBezTo>
                        <a:pt x="113" y="482"/>
                        <a:pt x="116" y="475"/>
                        <a:pt x="122" y="471"/>
                      </a:cubicBezTo>
                      <a:cubicBezTo>
                        <a:pt x="123" y="470"/>
                        <a:pt x="124" y="469"/>
                        <a:pt x="125" y="469"/>
                      </a:cubicBezTo>
                      <a:cubicBezTo>
                        <a:pt x="211" y="518"/>
                        <a:pt x="211" y="518"/>
                        <a:pt x="211" y="518"/>
                      </a:cubicBezTo>
                      <a:cubicBezTo>
                        <a:pt x="306" y="354"/>
                        <a:pt x="484" y="243"/>
                        <a:pt x="687" y="243"/>
                      </a:cubicBezTo>
                      <a:cubicBezTo>
                        <a:pt x="891" y="243"/>
                        <a:pt x="1069" y="354"/>
                        <a:pt x="1164" y="518"/>
                      </a:cubicBezTo>
                      <a:close/>
                    </a:path>
                  </a:pathLst>
                </a:custGeom>
                <a:solidFill>
                  <a:srgbClr val="9F9F9F"/>
                </a:solidFill>
                <a:ln w="12700">
                  <a:solidFill>
                    <a:srgbClr val="FFFFFF"/>
                  </a:solidFill>
                  <a:round/>
                  <a:headEnd/>
                  <a:tailEnd/>
                </a:ln>
              </p:spPr>
              <p:txBody>
                <a:bodyPr/>
                <a:lstStyle/>
                <a:p>
                  <a:endParaRPr lang="tr-TR"/>
                </a:p>
              </p:txBody>
            </p:sp>
          </p:grpSp>
          <p:grpSp>
            <p:nvGrpSpPr>
              <p:cNvPr id="137244" name="Group 14"/>
              <p:cNvGrpSpPr>
                <a:grpSpLocks/>
              </p:cNvGrpSpPr>
              <p:nvPr/>
            </p:nvGrpSpPr>
            <p:grpSpPr bwMode="auto">
              <a:xfrm rot="7200000">
                <a:off x="2059" y="1386"/>
                <a:ext cx="1616" cy="1614"/>
                <a:chOff x="2060" y="1387"/>
                <a:chExt cx="1616" cy="1614"/>
              </a:xfrm>
            </p:grpSpPr>
            <p:sp>
              <p:nvSpPr>
                <p:cNvPr id="137245" name="Freeform 15"/>
                <p:cNvSpPr>
                  <a:spLocks/>
                </p:cNvSpPr>
                <p:nvPr/>
              </p:nvSpPr>
              <p:spPr bwMode="gray">
                <a:xfrm>
                  <a:off x="2060" y="1387"/>
                  <a:ext cx="808" cy="1225"/>
                </a:xfrm>
                <a:custGeom>
                  <a:avLst/>
                  <a:gdLst>
                    <a:gd name="T0" fmla="*/ 808 w 550"/>
                    <a:gd name="T1" fmla="*/ 193 h 836"/>
                    <a:gd name="T2" fmla="*/ 804 w 550"/>
                    <a:gd name="T3" fmla="*/ 190 h 836"/>
                    <a:gd name="T4" fmla="*/ 777 w 550"/>
                    <a:gd name="T5" fmla="*/ 195 h 836"/>
                    <a:gd name="T6" fmla="*/ 777 w 550"/>
                    <a:gd name="T7" fmla="*/ 195 h 836"/>
                    <a:gd name="T8" fmla="*/ 748 w 550"/>
                    <a:gd name="T9" fmla="*/ 207 h 836"/>
                    <a:gd name="T10" fmla="*/ 705 w 550"/>
                    <a:gd name="T11" fmla="*/ 163 h 836"/>
                    <a:gd name="T12" fmla="*/ 748 w 550"/>
                    <a:gd name="T13" fmla="*/ 117 h 836"/>
                    <a:gd name="T14" fmla="*/ 777 w 550"/>
                    <a:gd name="T15" fmla="*/ 129 h 836"/>
                    <a:gd name="T16" fmla="*/ 804 w 550"/>
                    <a:gd name="T17" fmla="*/ 133 h 836"/>
                    <a:gd name="T18" fmla="*/ 808 w 550"/>
                    <a:gd name="T19" fmla="*/ 130 h 836"/>
                    <a:gd name="T20" fmla="*/ 808 w 550"/>
                    <a:gd name="T21" fmla="*/ 120 h 836"/>
                    <a:gd name="T22" fmla="*/ 808 w 550"/>
                    <a:gd name="T23" fmla="*/ 0 h 836"/>
                    <a:gd name="T24" fmla="*/ 0 w 550"/>
                    <a:gd name="T25" fmla="*/ 806 h 836"/>
                    <a:gd name="T26" fmla="*/ 109 w 550"/>
                    <a:gd name="T27" fmla="*/ 1209 h 836"/>
                    <a:gd name="T28" fmla="*/ 225 w 550"/>
                    <a:gd name="T29" fmla="*/ 1143 h 836"/>
                    <a:gd name="T30" fmla="*/ 232 w 550"/>
                    <a:gd name="T31" fmla="*/ 1166 h 836"/>
                    <a:gd name="T32" fmla="*/ 237 w 550"/>
                    <a:gd name="T33" fmla="*/ 1197 h 836"/>
                    <a:gd name="T34" fmla="*/ 297 w 550"/>
                    <a:gd name="T35" fmla="*/ 1212 h 836"/>
                    <a:gd name="T36" fmla="*/ 314 w 550"/>
                    <a:gd name="T37" fmla="*/ 1152 h 836"/>
                    <a:gd name="T38" fmla="*/ 291 w 550"/>
                    <a:gd name="T39" fmla="*/ 1133 h 836"/>
                    <a:gd name="T40" fmla="*/ 291 w 550"/>
                    <a:gd name="T41" fmla="*/ 1133 h 836"/>
                    <a:gd name="T42" fmla="*/ 273 w 550"/>
                    <a:gd name="T43" fmla="*/ 1115 h 836"/>
                    <a:gd name="T44" fmla="*/ 391 w 550"/>
                    <a:gd name="T45" fmla="*/ 1046 h 836"/>
                    <a:gd name="T46" fmla="*/ 326 w 550"/>
                    <a:gd name="T47" fmla="*/ 806 h 836"/>
                    <a:gd name="T48" fmla="*/ 808 w 550"/>
                    <a:gd name="T49" fmla="*/ 325 h 836"/>
                    <a:gd name="T50" fmla="*/ 808 w 550"/>
                    <a:gd name="T51" fmla="*/ 210 h 836"/>
                    <a:gd name="T52" fmla="*/ 808 w 550"/>
                    <a:gd name="T53" fmla="*/ 193 h 8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50"/>
                    <a:gd name="T82" fmla="*/ 0 h 836"/>
                    <a:gd name="T83" fmla="*/ 550 w 550"/>
                    <a:gd name="T84" fmla="*/ 836 h 8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50" h="836">
                      <a:moveTo>
                        <a:pt x="550" y="132"/>
                      </a:moveTo>
                      <a:cubicBezTo>
                        <a:pt x="549" y="131"/>
                        <a:pt x="548" y="131"/>
                        <a:pt x="547" y="130"/>
                      </a:cubicBezTo>
                      <a:cubicBezTo>
                        <a:pt x="540" y="127"/>
                        <a:pt x="533" y="129"/>
                        <a:pt x="529" y="133"/>
                      </a:cubicBezTo>
                      <a:cubicBezTo>
                        <a:pt x="529" y="133"/>
                        <a:pt x="529" y="133"/>
                        <a:pt x="529" y="133"/>
                      </a:cubicBezTo>
                      <a:cubicBezTo>
                        <a:pt x="523" y="138"/>
                        <a:pt x="517" y="141"/>
                        <a:pt x="509" y="141"/>
                      </a:cubicBezTo>
                      <a:cubicBezTo>
                        <a:pt x="493" y="141"/>
                        <a:pt x="480" y="127"/>
                        <a:pt x="480" y="111"/>
                      </a:cubicBezTo>
                      <a:cubicBezTo>
                        <a:pt x="480" y="94"/>
                        <a:pt x="493" y="80"/>
                        <a:pt x="509" y="80"/>
                      </a:cubicBezTo>
                      <a:cubicBezTo>
                        <a:pt x="517" y="80"/>
                        <a:pt x="524" y="83"/>
                        <a:pt x="529" y="88"/>
                      </a:cubicBezTo>
                      <a:cubicBezTo>
                        <a:pt x="533" y="93"/>
                        <a:pt x="540" y="94"/>
                        <a:pt x="547" y="91"/>
                      </a:cubicBezTo>
                      <a:cubicBezTo>
                        <a:pt x="548" y="91"/>
                        <a:pt x="549" y="90"/>
                        <a:pt x="550" y="89"/>
                      </a:cubicBezTo>
                      <a:cubicBezTo>
                        <a:pt x="550" y="82"/>
                        <a:pt x="550" y="82"/>
                        <a:pt x="550" y="82"/>
                      </a:cubicBezTo>
                      <a:cubicBezTo>
                        <a:pt x="550" y="0"/>
                        <a:pt x="550" y="0"/>
                        <a:pt x="550" y="0"/>
                      </a:cubicBezTo>
                      <a:cubicBezTo>
                        <a:pt x="246" y="0"/>
                        <a:pt x="0" y="246"/>
                        <a:pt x="0" y="550"/>
                      </a:cubicBezTo>
                      <a:cubicBezTo>
                        <a:pt x="0" y="651"/>
                        <a:pt x="27" y="745"/>
                        <a:pt x="74" y="825"/>
                      </a:cubicBezTo>
                      <a:cubicBezTo>
                        <a:pt x="153" y="780"/>
                        <a:pt x="153" y="780"/>
                        <a:pt x="153" y="780"/>
                      </a:cubicBezTo>
                      <a:cubicBezTo>
                        <a:pt x="158" y="784"/>
                        <a:pt x="160" y="791"/>
                        <a:pt x="158" y="796"/>
                      </a:cubicBezTo>
                      <a:cubicBezTo>
                        <a:pt x="157" y="803"/>
                        <a:pt x="158" y="810"/>
                        <a:pt x="161" y="817"/>
                      </a:cubicBezTo>
                      <a:cubicBezTo>
                        <a:pt x="170" y="831"/>
                        <a:pt x="188" y="836"/>
                        <a:pt x="202" y="827"/>
                      </a:cubicBezTo>
                      <a:cubicBezTo>
                        <a:pt x="217" y="819"/>
                        <a:pt x="222" y="801"/>
                        <a:pt x="214" y="786"/>
                      </a:cubicBezTo>
                      <a:cubicBezTo>
                        <a:pt x="210" y="780"/>
                        <a:pt x="204" y="776"/>
                        <a:pt x="198" y="773"/>
                      </a:cubicBezTo>
                      <a:cubicBezTo>
                        <a:pt x="198" y="773"/>
                        <a:pt x="198" y="773"/>
                        <a:pt x="198" y="773"/>
                      </a:cubicBezTo>
                      <a:cubicBezTo>
                        <a:pt x="192" y="772"/>
                        <a:pt x="187" y="767"/>
                        <a:pt x="186" y="761"/>
                      </a:cubicBezTo>
                      <a:cubicBezTo>
                        <a:pt x="266" y="714"/>
                        <a:pt x="266" y="714"/>
                        <a:pt x="266" y="714"/>
                      </a:cubicBezTo>
                      <a:cubicBezTo>
                        <a:pt x="238" y="666"/>
                        <a:pt x="222" y="610"/>
                        <a:pt x="222" y="550"/>
                      </a:cubicBezTo>
                      <a:cubicBezTo>
                        <a:pt x="222" y="369"/>
                        <a:pt x="369" y="222"/>
                        <a:pt x="550" y="222"/>
                      </a:cubicBezTo>
                      <a:cubicBezTo>
                        <a:pt x="550" y="143"/>
                        <a:pt x="550" y="143"/>
                        <a:pt x="550" y="143"/>
                      </a:cubicBezTo>
                      <a:lnTo>
                        <a:pt x="550" y="132"/>
                      </a:lnTo>
                      <a:close/>
                    </a:path>
                  </a:pathLst>
                </a:custGeom>
                <a:solidFill>
                  <a:srgbClr val="D1D1D1"/>
                </a:solidFill>
                <a:ln w="12700">
                  <a:solidFill>
                    <a:srgbClr val="FFFFFF"/>
                  </a:solidFill>
                  <a:round/>
                  <a:headEnd/>
                  <a:tailEnd/>
                </a:ln>
              </p:spPr>
              <p:txBody>
                <a:bodyPr/>
                <a:lstStyle/>
                <a:p>
                  <a:endParaRPr lang="tr-TR"/>
                </a:p>
              </p:txBody>
            </p:sp>
            <p:sp>
              <p:nvSpPr>
                <p:cNvPr id="137246" name="Freeform 16"/>
                <p:cNvSpPr>
                  <a:spLocks/>
                </p:cNvSpPr>
                <p:nvPr/>
              </p:nvSpPr>
              <p:spPr bwMode="gray">
                <a:xfrm>
                  <a:off x="2764" y="1387"/>
                  <a:ext cx="912" cy="1210"/>
                </a:xfrm>
                <a:custGeom>
                  <a:avLst/>
                  <a:gdLst>
                    <a:gd name="T0" fmla="*/ 103 w 621"/>
                    <a:gd name="T1" fmla="*/ 0 h 826"/>
                    <a:gd name="T2" fmla="*/ 103 w 621"/>
                    <a:gd name="T3" fmla="*/ 120 h 826"/>
                    <a:gd name="T4" fmla="*/ 103 w 621"/>
                    <a:gd name="T5" fmla="*/ 130 h 826"/>
                    <a:gd name="T6" fmla="*/ 98 w 621"/>
                    <a:gd name="T7" fmla="*/ 133 h 826"/>
                    <a:gd name="T8" fmla="*/ 72 w 621"/>
                    <a:gd name="T9" fmla="*/ 129 h 826"/>
                    <a:gd name="T10" fmla="*/ 43 w 621"/>
                    <a:gd name="T11" fmla="*/ 117 h 826"/>
                    <a:gd name="T12" fmla="*/ 0 w 621"/>
                    <a:gd name="T13" fmla="*/ 163 h 826"/>
                    <a:gd name="T14" fmla="*/ 43 w 621"/>
                    <a:gd name="T15" fmla="*/ 207 h 826"/>
                    <a:gd name="T16" fmla="*/ 72 w 621"/>
                    <a:gd name="T17" fmla="*/ 195 h 826"/>
                    <a:gd name="T18" fmla="*/ 72 w 621"/>
                    <a:gd name="T19" fmla="*/ 195 h 826"/>
                    <a:gd name="T20" fmla="*/ 98 w 621"/>
                    <a:gd name="T21" fmla="*/ 190 h 826"/>
                    <a:gd name="T22" fmla="*/ 103 w 621"/>
                    <a:gd name="T23" fmla="*/ 193 h 826"/>
                    <a:gd name="T24" fmla="*/ 103 w 621"/>
                    <a:gd name="T25" fmla="*/ 209 h 826"/>
                    <a:gd name="T26" fmla="*/ 103 w 621"/>
                    <a:gd name="T27" fmla="*/ 325 h 826"/>
                    <a:gd name="T28" fmla="*/ 103 w 621"/>
                    <a:gd name="T29" fmla="*/ 325 h 826"/>
                    <a:gd name="T30" fmla="*/ 585 w 621"/>
                    <a:gd name="T31" fmla="*/ 806 h 826"/>
                    <a:gd name="T32" fmla="*/ 520 w 621"/>
                    <a:gd name="T33" fmla="*/ 1046 h 826"/>
                    <a:gd name="T34" fmla="*/ 636 w 621"/>
                    <a:gd name="T35" fmla="*/ 1112 h 826"/>
                    <a:gd name="T36" fmla="*/ 640 w 621"/>
                    <a:gd name="T37" fmla="*/ 1110 h 826"/>
                    <a:gd name="T38" fmla="*/ 651 w 621"/>
                    <a:gd name="T39" fmla="*/ 1084 h 826"/>
                    <a:gd name="T40" fmla="*/ 651 w 621"/>
                    <a:gd name="T41" fmla="*/ 1084 h 826"/>
                    <a:gd name="T42" fmla="*/ 655 w 621"/>
                    <a:gd name="T43" fmla="*/ 1055 h 826"/>
                    <a:gd name="T44" fmla="*/ 715 w 621"/>
                    <a:gd name="T45" fmla="*/ 1039 h 826"/>
                    <a:gd name="T46" fmla="*/ 731 w 621"/>
                    <a:gd name="T47" fmla="*/ 1099 h 826"/>
                    <a:gd name="T48" fmla="*/ 708 w 621"/>
                    <a:gd name="T49" fmla="*/ 1118 h 826"/>
                    <a:gd name="T50" fmla="*/ 690 w 621"/>
                    <a:gd name="T51" fmla="*/ 1138 h 826"/>
                    <a:gd name="T52" fmla="*/ 690 w 621"/>
                    <a:gd name="T53" fmla="*/ 1144 h 826"/>
                    <a:gd name="T54" fmla="*/ 803 w 621"/>
                    <a:gd name="T55" fmla="*/ 1210 h 826"/>
                    <a:gd name="T56" fmla="*/ 912 w 621"/>
                    <a:gd name="T57" fmla="*/ 806 h 826"/>
                    <a:gd name="T58" fmla="*/ 103 w 621"/>
                    <a:gd name="T59" fmla="*/ 0 h 8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21"/>
                    <a:gd name="T91" fmla="*/ 0 h 826"/>
                    <a:gd name="T92" fmla="*/ 621 w 621"/>
                    <a:gd name="T93" fmla="*/ 826 h 8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21" h="826">
                      <a:moveTo>
                        <a:pt x="70" y="0"/>
                      </a:moveTo>
                      <a:cubicBezTo>
                        <a:pt x="70" y="82"/>
                        <a:pt x="70" y="82"/>
                        <a:pt x="70" y="82"/>
                      </a:cubicBezTo>
                      <a:cubicBezTo>
                        <a:pt x="70" y="89"/>
                        <a:pt x="70" y="89"/>
                        <a:pt x="70" y="89"/>
                      </a:cubicBezTo>
                      <a:cubicBezTo>
                        <a:pt x="69" y="90"/>
                        <a:pt x="68" y="91"/>
                        <a:pt x="67" y="91"/>
                      </a:cubicBezTo>
                      <a:cubicBezTo>
                        <a:pt x="60" y="94"/>
                        <a:pt x="53" y="93"/>
                        <a:pt x="49" y="88"/>
                      </a:cubicBezTo>
                      <a:cubicBezTo>
                        <a:pt x="44" y="83"/>
                        <a:pt x="37" y="80"/>
                        <a:pt x="29" y="80"/>
                      </a:cubicBezTo>
                      <a:cubicBezTo>
                        <a:pt x="13" y="80"/>
                        <a:pt x="0" y="94"/>
                        <a:pt x="0" y="111"/>
                      </a:cubicBezTo>
                      <a:cubicBezTo>
                        <a:pt x="0" y="127"/>
                        <a:pt x="13" y="141"/>
                        <a:pt x="29" y="141"/>
                      </a:cubicBezTo>
                      <a:cubicBezTo>
                        <a:pt x="37" y="141"/>
                        <a:pt x="43" y="138"/>
                        <a:pt x="49" y="133"/>
                      </a:cubicBezTo>
                      <a:cubicBezTo>
                        <a:pt x="49" y="133"/>
                        <a:pt x="49" y="133"/>
                        <a:pt x="49" y="133"/>
                      </a:cubicBezTo>
                      <a:cubicBezTo>
                        <a:pt x="53" y="129"/>
                        <a:pt x="60" y="127"/>
                        <a:pt x="67" y="130"/>
                      </a:cubicBezTo>
                      <a:cubicBezTo>
                        <a:pt x="68" y="131"/>
                        <a:pt x="69" y="131"/>
                        <a:pt x="70" y="132"/>
                      </a:cubicBezTo>
                      <a:cubicBezTo>
                        <a:pt x="70" y="143"/>
                        <a:pt x="70" y="143"/>
                        <a:pt x="70" y="143"/>
                      </a:cubicBezTo>
                      <a:cubicBezTo>
                        <a:pt x="70" y="222"/>
                        <a:pt x="70" y="222"/>
                        <a:pt x="70" y="222"/>
                      </a:cubicBezTo>
                      <a:cubicBezTo>
                        <a:pt x="70" y="222"/>
                        <a:pt x="70" y="222"/>
                        <a:pt x="70" y="222"/>
                      </a:cubicBezTo>
                      <a:cubicBezTo>
                        <a:pt x="252" y="222"/>
                        <a:pt x="398" y="369"/>
                        <a:pt x="398" y="550"/>
                      </a:cubicBezTo>
                      <a:cubicBezTo>
                        <a:pt x="398" y="610"/>
                        <a:pt x="382" y="666"/>
                        <a:pt x="354" y="714"/>
                      </a:cubicBezTo>
                      <a:cubicBezTo>
                        <a:pt x="433" y="759"/>
                        <a:pt x="433" y="759"/>
                        <a:pt x="433" y="759"/>
                      </a:cubicBezTo>
                      <a:cubicBezTo>
                        <a:pt x="434" y="759"/>
                        <a:pt x="435" y="758"/>
                        <a:pt x="436" y="758"/>
                      </a:cubicBezTo>
                      <a:cubicBezTo>
                        <a:pt x="442" y="753"/>
                        <a:pt x="445" y="746"/>
                        <a:pt x="443" y="740"/>
                      </a:cubicBezTo>
                      <a:cubicBezTo>
                        <a:pt x="443" y="740"/>
                        <a:pt x="443" y="740"/>
                        <a:pt x="443" y="740"/>
                      </a:cubicBezTo>
                      <a:cubicBezTo>
                        <a:pt x="441" y="733"/>
                        <a:pt x="442" y="726"/>
                        <a:pt x="446" y="720"/>
                      </a:cubicBezTo>
                      <a:cubicBezTo>
                        <a:pt x="454" y="705"/>
                        <a:pt x="472" y="701"/>
                        <a:pt x="487" y="709"/>
                      </a:cubicBezTo>
                      <a:cubicBezTo>
                        <a:pt x="501" y="717"/>
                        <a:pt x="506" y="736"/>
                        <a:pt x="498" y="750"/>
                      </a:cubicBezTo>
                      <a:cubicBezTo>
                        <a:pt x="494" y="756"/>
                        <a:pt x="489" y="761"/>
                        <a:pt x="482" y="763"/>
                      </a:cubicBezTo>
                      <a:cubicBezTo>
                        <a:pt x="476" y="764"/>
                        <a:pt x="471" y="770"/>
                        <a:pt x="470" y="777"/>
                      </a:cubicBezTo>
                      <a:cubicBezTo>
                        <a:pt x="470" y="778"/>
                        <a:pt x="470" y="780"/>
                        <a:pt x="470" y="781"/>
                      </a:cubicBezTo>
                      <a:cubicBezTo>
                        <a:pt x="547" y="826"/>
                        <a:pt x="547" y="826"/>
                        <a:pt x="547" y="826"/>
                      </a:cubicBezTo>
                      <a:cubicBezTo>
                        <a:pt x="594" y="745"/>
                        <a:pt x="621" y="651"/>
                        <a:pt x="621" y="550"/>
                      </a:cubicBezTo>
                      <a:cubicBezTo>
                        <a:pt x="621" y="246"/>
                        <a:pt x="374" y="0"/>
                        <a:pt x="70" y="0"/>
                      </a:cubicBezTo>
                      <a:close/>
                    </a:path>
                  </a:pathLst>
                </a:custGeom>
                <a:solidFill>
                  <a:srgbClr val="D1D1D1"/>
                </a:solidFill>
                <a:ln w="12700">
                  <a:solidFill>
                    <a:srgbClr val="FFFFFF"/>
                  </a:solidFill>
                  <a:round/>
                  <a:headEnd/>
                  <a:tailEnd/>
                </a:ln>
              </p:spPr>
              <p:txBody>
                <a:bodyPr/>
                <a:lstStyle/>
                <a:p>
                  <a:endParaRPr lang="tr-TR"/>
                </a:p>
              </p:txBody>
            </p:sp>
            <p:sp>
              <p:nvSpPr>
                <p:cNvPr id="137247" name="Freeform 17"/>
                <p:cNvSpPr>
                  <a:spLocks/>
                </p:cNvSpPr>
                <p:nvPr/>
              </p:nvSpPr>
              <p:spPr bwMode="gray">
                <a:xfrm>
                  <a:off x="2169" y="2414"/>
                  <a:ext cx="1397" cy="587"/>
                </a:xfrm>
                <a:custGeom>
                  <a:avLst/>
                  <a:gdLst>
                    <a:gd name="T0" fmla="*/ 1284 w 953"/>
                    <a:gd name="T1" fmla="*/ 117 h 400"/>
                    <a:gd name="T2" fmla="*/ 1284 w 953"/>
                    <a:gd name="T3" fmla="*/ 112 h 400"/>
                    <a:gd name="T4" fmla="*/ 1302 w 953"/>
                    <a:gd name="T5" fmla="*/ 91 h 400"/>
                    <a:gd name="T6" fmla="*/ 1325 w 953"/>
                    <a:gd name="T7" fmla="*/ 72 h 400"/>
                    <a:gd name="T8" fmla="*/ 1309 w 953"/>
                    <a:gd name="T9" fmla="*/ 12 h 400"/>
                    <a:gd name="T10" fmla="*/ 1249 w 953"/>
                    <a:gd name="T11" fmla="*/ 28 h 400"/>
                    <a:gd name="T12" fmla="*/ 1245 w 953"/>
                    <a:gd name="T13" fmla="*/ 57 h 400"/>
                    <a:gd name="T14" fmla="*/ 1245 w 953"/>
                    <a:gd name="T15" fmla="*/ 57 h 400"/>
                    <a:gd name="T16" fmla="*/ 1234 w 953"/>
                    <a:gd name="T17" fmla="*/ 84 h 400"/>
                    <a:gd name="T18" fmla="*/ 1230 w 953"/>
                    <a:gd name="T19" fmla="*/ 85 h 400"/>
                    <a:gd name="T20" fmla="*/ 1114 w 953"/>
                    <a:gd name="T21" fmla="*/ 19 h 400"/>
                    <a:gd name="T22" fmla="*/ 698 w 953"/>
                    <a:gd name="T23" fmla="*/ 260 h 400"/>
                    <a:gd name="T24" fmla="*/ 281 w 953"/>
                    <a:gd name="T25" fmla="*/ 19 h 400"/>
                    <a:gd name="T26" fmla="*/ 164 w 953"/>
                    <a:gd name="T27" fmla="*/ 88 h 400"/>
                    <a:gd name="T28" fmla="*/ 182 w 953"/>
                    <a:gd name="T29" fmla="*/ 106 h 400"/>
                    <a:gd name="T30" fmla="*/ 182 w 953"/>
                    <a:gd name="T31" fmla="*/ 106 h 400"/>
                    <a:gd name="T32" fmla="*/ 205 w 953"/>
                    <a:gd name="T33" fmla="*/ 125 h 400"/>
                    <a:gd name="T34" fmla="*/ 188 w 953"/>
                    <a:gd name="T35" fmla="*/ 185 h 400"/>
                    <a:gd name="T36" fmla="*/ 128 w 953"/>
                    <a:gd name="T37" fmla="*/ 170 h 400"/>
                    <a:gd name="T38" fmla="*/ 123 w 953"/>
                    <a:gd name="T39" fmla="*/ 139 h 400"/>
                    <a:gd name="T40" fmla="*/ 116 w 953"/>
                    <a:gd name="T41" fmla="*/ 116 h 400"/>
                    <a:gd name="T42" fmla="*/ 0 w 953"/>
                    <a:gd name="T43" fmla="*/ 182 h 400"/>
                    <a:gd name="T44" fmla="*/ 698 w 953"/>
                    <a:gd name="T45" fmla="*/ 587 h 400"/>
                    <a:gd name="T46" fmla="*/ 1397 w 953"/>
                    <a:gd name="T47" fmla="*/ 183 h 400"/>
                    <a:gd name="T48" fmla="*/ 1284 w 953"/>
                    <a:gd name="T49" fmla="*/ 117 h 4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53"/>
                    <a:gd name="T76" fmla="*/ 0 h 400"/>
                    <a:gd name="T77" fmla="*/ 953 w 953"/>
                    <a:gd name="T78" fmla="*/ 400 h 4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53" h="400">
                      <a:moveTo>
                        <a:pt x="876" y="80"/>
                      </a:moveTo>
                      <a:cubicBezTo>
                        <a:pt x="876" y="79"/>
                        <a:pt x="876" y="77"/>
                        <a:pt x="876" y="76"/>
                      </a:cubicBezTo>
                      <a:cubicBezTo>
                        <a:pt x="877" y="69"/>
                        <a:pt x="882" y="63"/>
                        <a:pt x="888" y="62"/>
                      </a:cubicBezTo>
                      <a:cubicBezTo>
                        <a:pt x="895" y="60"/>
                        <a:pt x="900" y="55"/>
                        <a:pt x="904" y="49"/>
                      </a:cubicBezTo>
                      <a:cubicBezTo>
                        <a:pt x="912" y="35"/>
                        <a:pt x="907" y="16"/>
                        <a:pt x="893" y="8"/>
                      </a:cubicBezTo>
                      <a:cubicBezTo>
                        <a:pt x="878" y="0"/>
                        <a:pt x="860" y="4"/>
                        <a:pt x="852" y="19"/>
                      </a:cubicBezTo>
                      <a:cubicBezTo>
                        <a:pt x="848" y="25"/>
                        <a:pt x="847" y="32"/>
                        <a:pt x="849" y="39"/>
                      </a:cubicBezTo>
                      <a:cubicBezTo>
                        <a:pt x="849" y="39"/>
                        <a:pt x="849" y="39"/>
                        <a:pt x="849" y="39"/>
                      </a:cubicBezTo>
                      <a:cubicBezTo>
                        <a:pt x="851" y="45"/>
                        <a:pt x="848" y="52"/>
                        <a:pt x="842" y="57"/>
                      </a:cubicBezTo>
                      <a:cubicBezTo>
                        <a:pt x="841" y="57"/>
                        <a:pt x="840" y="58"/>
                        <a:pt x="839" y="58"/>
                      </a:cubicBezTo>
                      <a:cubicBezTo>
                        <a:pt x="760" y="13"/>
                        <a:pt x="760" y="13"/>
                        <a:pt x="760" y="13"/>
                      </a:cubicBezTo>
                      <a:cubicBezTo>
                        <a:pt x="704" y="111"/>
                        <a:pt x="598" y="177"/>
                        <a:pt x="476" y="177"/>
                      </a:cubicBezTo>
                      <a:cubicBezTo>
                        <a:pt x="355" y="177"/>
                        <a:pt x="249" y="111"/>
                        <a:pt x="192" y="13"/>
                      </a:cubicBezTo>
                      <a:cubicBezTo>
                        <a:pt x="112" y="60"/>
                        <a:pt x="112" y="60"/>
                        <a:pt x="112" y="60"/>
                      </a:cubicBezTo>
                      <a:cubicBezTo>
                        <a:pt x="113" y="66"/>
                        <a:pt x="118" y="71"/>
                        <a:pt x="124" y="72"/>
                      </a:cubicBezTo>
                      <a:cubicBezTo>
                        <a:pt x="124" y="72"/>
                        <a:pt x="124" y="72"/>
                        <a:pt x="124" y="72"/>
                      </a:cubicBezTo>
                      <a:cubicBezTo>
                        <a:pt x="130" y="75"/>
                        <a:pt x="136" y="79"/>
                        <a:pt x="140" y="85"/>
                      </a:cubicBezTo>
                      <a:cubicBezTo>
                        <a:pt x="148" y="100"/>
                        <a:pt x="143" y="118"/>
                        <a:pt x="128" y="126"/>
                      </a:cubicBezTo>
                      <a:cubicBezTo>
                        <a:pt x="114" y="135"/>
                        <a:pt x="96" y="130"/>
                        <a:pt x="87" y="116"/>
                      </a:cubicBezTo>
                      <a:cubicBezTo>
                        <a:pt x="84" y="109"/>
                        <a:pt x="83" y="102"/>
                        <a:pt x="84" y="95"/>
                      </a:cubicBezTo>
                      <a:cubicBezTo>
                        <a:pt x="86" y="90"/>
                        <a:pt x="84" y="83"/>
                        <a:pt x="79" y="79"/>
                      </a:cubicBezTo>
                      <a:cubicBezTo>
                        <a:pt x="0" y="124"/>
                        <a:pt x="0" y="124"/>
                        <a:pt x="0" y="124"/>
                      </a:cubicBezTo>
                      <a:cubicBezTo>
                        <a:pt x="95" y="289"/>
                        <a:pt x="273" y="400"/>
                        <a:pt x="476" y="400"/>
                      </a:cubicBezTo>
                      <a:cubicBezTo>
                        <a:pt x="680" y="400"/>
                        <a:pt x="858" y="289"/>
                        <a:pt x="953" y="125"/>
                      </a:cubicBezTo>
                      <a:lnTo>
                        <a:pt x="876" y="80"/>
                      </a:lnTo>
                      <a:close/>
                    </a:path>
                  </a:pathLst>
                </a:custGeom>
                <a:solidFill>
                  <a:srgbClr val="D1D1D1"/>
                </a:solidFill>
                <a:ln w="12700">
                  <a:solidFill>
                    <a:srgbClr val="FFFFFF"/>
                  </a:solidFill>
                  <a:round/>
                  <a:headEnd/>
                  <a:tailEnd/>
                </a:ln>
              </p:spPr>
              <p:txBody>
                <a:bodyPr/>
                <a:lstStyle/>
                <a:p>
                  <a:endParaRPr lang="tr-TR"/>
                </a:p>
              </p:txBody>
            </p:sp>
          </p:grpSp>
        </p:grpSp>
        <p:sp>
          <p:nvSpPr>
            <p:cNvPr id="137242" name="Oval 18"/>
            <p:cNvSpPr>
              <a:spLocks noChangeArrowheads="1"/>
            </p:cNvSpPr>
            <p:nvPr/>
          </p:nvSpPr>
          <p:spPr bwMode="auto">
            <a:xfrm>
              <a:off x="1460" y="1637"/>
              <a:ext cx="345" cy="344"/>
            </a:xfrm>
            <a:prstGeom prst="ellipse">
              <a:avLst/>
            </a:prstGeom>
            <a:gradFill rotWithShape="1">
              <a:gsLst>
                <a:gs pos="0">
                  <a:srgbClr val="DDDDDD"/>
                </a:gs>
                <a:gs pos="100000">
                  <a:srgbClr val="F8F8F8"/>
                </a:gs>
              </a:gsLst>
              <a:lin ang="5400000" scaled="1"/>
            </a:gradFill>
            <a:ln w="12700" algn="ctr">
              <a:solidFill>
                <a:schemeClr val="bg1"/>
              </a:solidFill>
              <a:round/>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tr-TR" altLang="tr-TR" sz="3800" noProof="1">
                <a:solidFill>
                  <a:srgbClr val="000000"/>
                </a:solidFill>
              </a:endParaRPr>
            </a:p>
          </p:txBody>
        </p:sp>
      </p:grpSp>
      <p:sp>
        <p:nvSpPr>
          <p:cNvPr id="23"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STRESİN AKIL SAĞLIĞI SORUNLARI</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24</a:t>
            </a:fld>
            <a:endParaRPr lang="tr-TR"/>
          </a:p>
        </p:txBody>
      </p:sp>
    </p:spTree>
    <p:extLst>
      <p:ext uri="{BB962C8B-B14F-4D97-AF65-F5344CB8AC3E}">
        <p14:creationId xmlns:p14="http://schemas.microsoft.com/office/powerpoint/2010/main" val="2681113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38244"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GB" altLang="tr-TR" sz="2000" b="1">
              <a:solidFill>
                <a:srgbClr val="000000"/>
              </a:solidFill>
            </a:endParaRPr>
          </a:p>
        </p:txBody>
      </p:sp>
      <p:sp>
        <p:nvSpPr>
          <p:cNvPr id="138245" name="Rectangle 55"/>
          <p:cNvSpPr>
            <a:spLocks noChangeArrowheads="1"/>
          </p:cNvSpPr>
          <p:nvPr/>
        </p:nvSpPr>
        <p:spPr bwMode="gray">
          <a:xfrm>
            <a:off x="4652963" y="1219200"/>
            <a:ext cx="4205287" cy="50641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28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400" b="1" i="1">
                <a:solidFill>
                  <a:srgbClr val="FFFFFF"/>
                </a:solidFill>
                <a:latin typeface="Calibri" pitchFamily="34" charset="0"/>
              </a:rPr>
              <a:t>Nevrozlar</a:t>
            </a:r>
            <a:endParaRPr lang="en-GB" altLang="tr-TR" sz="2400" b="1" i="1">
              <a:solidFill>
                <a:srgbClr val="FFFFFF"/>
              </a:solidFill>
              <a:latin typeface="Calibri" pitchFamily="34" charset="0"/>
            </a:endParaRPr>
          </a:p>
        </p:txBody>
      </p:sp>
      <p:sp>
        <p:nvSpPr>
          <p:cNvPr id="7" name="Rectangle 5"/>
          <p:cNvSpPr>
            <a:spLocks noChangeArrowheads="1"/>
          </p:cNvSpPr>
          <p:nvPr/>
        </p:nvSpPr>
        <p:spPr bwMode="gray">
          <a:xfrm>
            <a:off x="4652963" y="1725613"/>
            <a:ext cx="4205287" cy="4465637"/>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20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Telefon santrallerinde, yazı, hesap makinesi ve bilgisayarla çalışanlarda tanımlanmış olan iş nevrozları</a:t>
            </a:r>
          </a:p>
          <a:p>
            <a:pPr algn="ctr" eaLnBrk="1" hangingPunct="1">
              <a:lnSpc>
                <a:spcPct val="90000"/>
              </a:lnSpc>
              <a:spcAft>
                <a:spcPct val="20000"/>
              </a:spcAft>
              <a:buClr>
                <a:srgbClr val="292929"/>
              </a:buClr>
            </a:pPr>
            <a:endParaRPr lang="tr-TR" altLang="tr-TR" sz="16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WC’de sifon çekerken; sıradaki kişi, kesiyorum, telefon bilgi işlem merkezi, dinliyorum… </a:t>
            </a:r>
          </a:p>
          <a:p>
            <a:pPr algn="ctr" eaLnBrk="1" hangingPunct="1">
              <a:lnSpc>
                <a:spcPct val="90000"/>
              </a:lnSpc>
              <a:spcAft>
                <a:spcPct val="20000"/>
              </a:spcAft>
              <a:buClr>
                <a:srgbClr val="292929"/>
              </a:buClr>
            </a:pPr>
            <a:endParaRPr lang="tr-TR" altLang="tr-TR" sz="400" i="1">
              <a:solidFill>
                <a:srgbClr val="000000"/>
              </a:solidFill>
              <a:latin typeface="Calibri" pitchFamily="34" charset="0"/>
            </a:endParaRPr>
          </a:p>
          <a:p>
            <a:pPr eaLnBrk="1" hangingPunct="1">
              <a:lnSpc>
                <a:spcPct val="90000"/>
              </a:lnSpc>
              <a:spcAft>
                <a:spcPct val="20000"/>
              </a:spcAft>
              <a:buClr>
                <a:srgbClr val="292929"/>
              </a:buClr>
            </a:pPr>
            <a:r>
              <a:rPr lang="tr-TR" altLang="tr-TR" sz="1600" i="1">
                <a:solidFill>
                  <a:srgbClr val="000000"/>
                </a:solidFill>
                <a:latin typeface="Calibri" pitchFamily="34" charset="0"/>
              </a:rPr>
              <a:t>Bu nevrozlarda;</a:t>
            </a:r>
          </a:p>
          <a:p>
            <a:pPr eaLnBrk="1" hangingPunct="1">
              <a:lnSpc>
                <a:spcPct val="90000"/>
              </a:lnSpc>
              <a:spcAft>
                <a:spcPct val="20000"/>
              </a:spcAft>
              <a:buClr>
                <a:srgbClr val="292929"/>
              </a:buClr>
              <a:buFont typeface="Wingdings" pitchFamily="2" charset="2"/>
              <a:buChar char="ü"/>
            </a:pPr>
            <a:r>
              <a:rPr lang="tr-TR" altLang="tr-TR" sz="1600" b="1" i="1">
                <a:solidFill>
                  <a:srgbClr val="000000"/>
                </a:solidFill>
                <a:latin typeface="Calibri" pitchFamily="34" charset="0"/>
              </a:rPr>
              <a:t>Uyku bozuklukları</a:t>
            </a:r>
          </a:p>
          <a:p>
            <a:pPr eaLnBrk="1" hangingPunct="1">
              <a:lnSpc>
                <a:spcPct val="90000"/>
              </a:lnSpc>
              <a:spcAft>
                <a:spcPct val="20000"/>
              </a:spcAft>
              <a:buClr>
                <a:srgbClr val="292929"/>
              </a:buClr>
              <a:buFont typeface="Wingdings" pitchFamily="2" charset="2"/>
              <a:buChar char="ü"/>
            </a:pPr>
            <a:r>
              <a:rPr lang="tr-TR" altLang="tr-TR" sz="1600" b="1" i="1">
                <a:solidFill>
                  <a:srgbClr val="000000"/>
                </a:solidFill>
                <a:latin typeface="Calibri" pitchFamily="34" charset="0"/>
              </a:rPr>
              <a:t>Mizaç bozuklukları </a:t>
            </a:r>
          </a:p>
          <a:p>
            <a:pPr eaLnBrk="1" hangingPunct="1">
              <a:lnSpc>
                <a:spcPct val="90000"/>
              </a:lnSpc>
              <a:spcAft>
                <a:spcPct val="20000"/>
              </a:spcAft>
              <a:buClr>
                <a:srgbClr val="292929"/>
              </a:buClr>
              <a:buFont typeface="Wingdings" pitchFamily="2" charset="2"/>
              <a:buChar char="ü"/>
            </a:pPr>
            <a:r>
              <a:rPr lang="tr-TR" altLang="tr-TR" sz="1600" b="1" i="1">
                <a:solidFill>
                  <a:srgbClr val="000000"/>
                </a:solidFill>
                <a:latin typeface="Calibri" pitchFamily="34" charset="0"/>
              </a:rPr>
              <a:t>Genel-yaygın sinirsel yorgunluk sendromu</a:t>
            </a:r>
          </a:p>
          <a:p>
            <a:pPr eaLnBrk="1" hangingPunct="1">
              <a:lnSpc>
                <a:spcPct val="90000"/>
              </a:lnSpc>
              <a:spcAft>
                <a:spcPct val="20000"/>
              </a:spcAft>
              <a:buClr>
                <a:srgbClr val="292929"/>
              </a:buClr>
              <a:buFont typeface="Wingdings" pitchFamily="2" charset="2"/>
              <a:buChar char="ü"/>
            </a:pPr>
            <a:r>
              <a:rPr lang="tr-TR" altLang="tr-TR" sz="1600" b="1" i="1">
                <a:solidFill>
                  <a:srgbClr val="000000"/>
                </a:solidFill>
                <a:latin typeface="Calibri" pitchFamily="34" charset="0"/>
              </a:rPr>
              <a:t>Mesleki lapsuslar (hatalar)</a:t>
            </a:r>
          </a:p>
          <a:p>
            <a:pPr eaLnBrk="1" hangingPunct="1">
              <a:lnSpc>
                <a:spcPct val="90000"/>
              </a:lnSpc>
              <a:spcAft>
                <a:spcPct val="20000"/>
              </a:spcAft>
              <a:buClr>
                <a:srgbClr val="292929"/>
              </a:buClr>
            </a:pPr>
            <a:endParaRPr lang="tr-TR" altLang="tr-TR" sz="1600" b="1" i="1">
              <a:solidFill>
                <a:srgbClr val="000000"/>
              </a:solidFill>
              <a:latin typeface="Calibri" pitchFamily="34" charset="0"/>
            </a:endParaRPr>
          </a:p>
          <a:p>
            <a:pPr eaLnBrk="1" hangingPunct="1">
              <a:lnSpc>
                <a:spcPct val="90000"/>
              </a:lnSpc>
              <a:spcAft>
                <a:spcPct val="20000"/>
              </a:spcAft>
              <a:buClr>
                <a:srgbClr val="292929"/>
              </a:buClr>
            </a:pPr>
            <a:r>
              <a:rPr lang="tr-TR" altLang="tr-TR" sz="1600" b="1" i="1">
                <a:solidFill>
                  <a:srgbClr val="000000"/>
                </a:solidFill>
                <a:latin typeface="Calibri" pitchFamily="34" charset="0"/>
              </a:rPr>
              <a:t> 	………………………….görülür</a:t>
            </a:r>
          </a:p>
        </p:txBody>
      </p:sp>
      <p:sp>
        <p:nvSpPr>
          <p:cNvPr id="138247" name="Rectangle 55"/>
          <p:cNvSpPr>
            <a:spLocks noChangeArrowheads="1"/>
          </p:cNvSpPr>
          <p:nvPr/>
        </p:nvSpPr>
        <p:spPr bwMode="gray">
          <a:xfrm>
            <a:off x="185738" y="1219200"/>
            <a:ext cx="4205287" cy="50641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400" b="1" i="1">
                <a:solidFill>
                  <a:srgbClr val="FFFFFF"/>
                </a:solidFill>
                <a:latin typeface="Calibri" pitchFamily="34" charset="0"/>
              </a:rPr>
              <a:t>Psişik Bozukluklar </a:t>
            </a:r>
          </a:p>
        </p:txBody>
      </p:sp>
      <p:sp>
        <p:nvSpPr>
          <p:cNvPr id="138248" name="Rectangle 5"/>
          <p:cNvSpPr>
            <a:spLocks noChangeArrowheads="1"/>
          </p:cNvSpPr>
          <p:nvPr/>
        </p:nvSpPr>
        <p:spPr bwMode="gray">
          <a:xfrm>
            <a:off x="185738" y="1725613"/>
            <a:ext cx="4205287" cy="4465637"/>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16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MSS’ni tutan pek çok kimyasal madde bazı mental bozuklukları tetikleyebilir. </a:t>
            </a:r>
          </a:p>
          <a:p>
            <a:pPr algn="ctr" eaLnBrk="1" hangingPunct="1">
              <a:lnSpc>
                <a:spcPct val="90000"/>
              </a:lnSpc>
              <a:spcAft>
                <a:spcPct val="20000"/>
              </a:spcAft>
              <a:buClr>
                <a:srgbClr val="292929"/>
              </a:buClr>
            </a:pPr>
            <a:endParaRPr lang="tr-TR" altLang="tr-TR" sz="1600"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Cıva, kurşun, karbonmonoksit, klorlu çözücüler, iyonizan ışınlar, yükseklik, derinlik, bakteri ve virüsler gibi etmenlerin yol açtığı akut ya da kronik ensefalopatiler genellikle geri döner. </a:t>
            </a:r>
          </a:p>
          <a:p>
            <a:pPr algn="ctr" eaLnBrk="1" hangingPunct="1">
              <a:lnSpc>
                <a:spcPct val="90000"/>
              </a:lnSpc>
              <a:spcAft>
                <a:spcPct val="20000"/>
              </a:spcAft>
              <a:buClr>
                <a:srgbClr val="292929"/>
              </a:buClr>
            </a:pPr>
            <a:endParaRPr lang="tr-TR" altLang="tr-TR" sz="1600"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b="1" i="1">
                <a:solidFill>
                  <a:srgbClr val="000000"/>
                </a:solidFill>
                <a:latin typeface="Calibri" pitchFamily="34" charset="0"/>
              </a:rPr>
              <a:t>Örneğin;</a:t>
            </a:r>
          </a:p>
          <a:p>
            <a:pPr algn="ctr" eaLnBrk="1" hangingPunct="1">
              <a:lnSpc>
                <a:spcPct val="90000"/>
              </a:lnSpc>
              <a:spcAft>
                <a:spcPct val="20000"/>
              </a:spcAft>
              <a:buClr>
                <a:srgbClr val="292929"/>
              </a:buClr>
            </a:pPr>
            <a:r>
              <a:rPr lang="tr-TR" altLang="tr-TR" sz="1600" i="1">
                <a:solidFill>
                  <a:srgbClr val="000000"/>
                </a:solidFill>
                <a:latin typeface="Calibri" pitchFamily="34" charset="0"/>
              </a:rPr>
              <a:t>«Şapka sanayiinde cıvanın işçilerde psikoza neden olduğu saptanmış ve </a:t>
            </a:r>
            <a:r>
              <a:rPr lang="tr-TR" altLang="tr-TR" sz="1600" b="1" i="1">
                <a:solidFill>
                  <a:srgbClr val="000000"/>
                </a:solidFill>
                <a:latin typeface="Calibri" pitchFamily="34" charset="0"/>
              </a:rPr>
              <a:t>“çılgın şapkacı psikozu” </a:t>
            </a:r>
            <a:r>
              <a:rPr lang="tr-TR" altLang="tr-TR" sz="1600" i="1">
                <a:solidFill>
                  <a:srgbClr val="000000"/>
                </a:solidFill>
                <a:latin typeface="Calibri" pitchFamily="34" charset="0"/>
              </a:rPr>
              <a:t>olarak isimlendirilmiştir.» </a:t>
            </a:r>
          </a:p>
        </p:txBody>
      </p:sp>
      <p:sp>
        <p:nvSpPr>
          <p:cNvPr id="10"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İŞLE İLGİLİ AKIL HASTALIKLARI</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25</a:t>
            </a:fld>
            <a:endParaRPr lang="tr-TR"/>
          </a:p>
        </p:txBody>
      </p:sp>
    </p:spTree>
    <p:extLst>
      <p:ext uri="{BB962C8B-B14F-4D97-AF65-F5344CB8AC3E}">
        <p14:creationId xmlns:p14="http://schemas.microsoft.com/office/powerpoint/2010/main" val="360081808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39268"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GB" altLang="tr-TR" sz="2000" b="1">
              <a:solidFill>
                <a:srgbClr val="000000"/>
              </a:solidFill>
            </a:endParaRPr>
          </a:p>
        </p:txBody>
      </p:sp>
      <p:sp>
        <p:nvSpPr>
          <p:cNvPr id="139269" name="Rectangle 55"/>
          <p:cNvSpPr>
            <a:spLocks noChangeArrowheads="1"/>
          </p:cNvSpPr>
          <p:nvPr/>
        </p:nvSpPr>
        <p:spPr bwMode="gray">
          <a:xfrm>
            <a:off x="4652963" y="1219200"/>
            <a:ext cx="4205287" cy="50641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72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400" b="1" i="1">
                <a:solidFill>
                  <a:srgbClr val="FFFFFF"/>
                </a:solidFill>
                <a:latin typeface="Calibri" pitchFamily="34" charset="0"/>
              </a:rPr>
              <a:t>Tatil, Emeklilik, İşsizlik Psikopati</a:t>
            </a:r>
          </a:p>
        </p:txBody>
      </p:sp>
      <p:sp>
        <p:nvSpPr>
          <p:cNvPr id="139270" name="Rectangle 5"/>
          <p:cNvSpPr>
            <a:spLocks noChangeArrowheads="1"/>
          </p:cNvSpPr>
          <p:nvPr/>
        </p:nvSpPr>
        <p:spPr bwMode="gray">
          <a:xfrm>
            <a:off x="4652963" y="1725613"/>
            <a:ext cx="4205287" cy="4465637"/>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20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Psişik işleyiş bastırılmış olduğu için bu koşullanmanın kırılması, isteği ve bilinci yeniden güdüler ve ağır bir psişik acıyı tetikler. </a:t>
            </a:r>
          </a:p>
          <a:p>
            <a:pPr algn="ctr" eaLnBrk="1" hangingPunct="1">
              <a:lnSpc>
                <a:spcPct val="90000"/>
              </a:lnSpc>
              <a:spcAft>
                <a:spcPct val="20000"/>
              </a:spcAft>
              <a:buClr>
                <a:srgbClr val="292929"/>
              </a:buClr>
            </a:pPr>
            <a:endParaRPr lang="tr-TR" altLang="tr-TR" sz="1600" b="1" i="1">
              <a:solidFill>
                <a:srgbClr val="000000"/>
              </a:solidFill>
              <a:latin typeface="Calibri" pitchFamily="34" charset="0"/>
            </a:endParaRPr>
          </a:p>
          <a:p>
            <a:pPr algn="ctr" eaLnBrk="1" hangingPunct="1">
              <a:lnSpc>
                <a:spcPct val="90000"/>
              </a:lnSpc>
              <a:spcAft>
                <a:spcPct val="20000"/>
              </a:spcAft>
              <a:buClr>
                <a:srgbClr val="292929"/>
              </a:buClr>
            </a:pPr>
            <a:endParaRPr lang="tr-TR" altLang="tr-TR" sz="1600"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Çalışan bir işçinin olağan psişik işleyişine kavuşması için günlerce, haftalarca dinlenmesi gerekir, bu aşama gerçekleştiğinde ise, kendi isteği karşısında şaşkınlığa kapılmak gibi ağır bir psişik gerçekle yüzleşir.</a:t>
            </a:r>
          </a:p>
        </p:txBody>
      </p:sp>
      <p:sp>
        <p:nvSpPr>
          <p:cNvPr id="139271" name="Rectangle 55"/>
          <p:cNvSpPr>
            <a:spLocks noChangeArrowheads="1"/>
          </p:cNvSpPr>
          <p:nvPr/>
        </p:nvSpPr>
        <p:spPr bwMode="gray">
          <a:xfrm>
            <a:off x="185738" y="1219200"/>
            <a:ext cx="4205287" cy="50641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400" b="1" i="1">
                <a:solidFill>
                  <a:srgbClr val="FFFFFF"/>
                </a:solidFill>
                <a:latin typeface="Calibri" pitchFamily="34" charset="0"/>
              </a:rPr>
              <a:t>Doyumsuzluk</a:t>
            </a:r>
          </a:p>
        </p:txBody>
      </p:sp>
      <p:sp>
        <p:nvSpPr>
          <p:cNvPr id="139272" name="Rectangle 5"/>
          <p:cNvSpPr>
            <a:spLocks noChangeArrowheads="1"/>
          </p:cNvSpPr>
          <p:nvPr/>
        </p:nvSpPr>
        <p:spPr bwMode="gray">
          <a:xfrm>
            <a:off x="185738" y="1725613"/>
            <a:ext cx="4205287" cy="4465637"/>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16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Doyumsuzluk kişinin yapısı, tarihsel geçmişi, tıbbi ve psikiyatrik öyküsü ile bağlantılı olarak;</a:t>
            </a: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«Perseküsyon Sendromu» </a:t>
            </a:r>
            <a:r>
              <a:rPr lang="tr-TR" altLang="tr-TR" sz="2000" i="1">
                <a:solidFill>
                  <a:srgbClr val="000000"/>
                </a:solidFill>
                <a:latin typeface="Calibri" pitchFamily="34" charset="0"/>
              </a:rPr>
              <a:t>ile birlikte gelişen bir nevrotik yetmezliktir.</a:t>
            </a:r>
          </a:p>
          <a:p>
            <a:pPr algn="ctr" eaLnBrk="1" hangingPunct="1">
              <a:lnSpc>
                <a:spcPct val="90000"/>
              </a:lnSpc>
              <a:spcAft>
                <a:spcPct val="20000"/>
              </a:spcAft>
              <a:buClr>
                <a:srgbClr val="292929"/>
              </a:buClr>
            </a:pPr>
            <a:endParaRPr lang="tr-TR" altLang="tr-TR" sz="20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Perseküsyon sendromu : «Kişinin çevresinde istenmediği, umursanmadığı, önemsenmediği, gözetlendiği, izlendiği veya iftiralara uğradığı gibi duygulara kapılması»</a:t>
            </a:r>
          </a:p>
        </p:txBody>
      </p:sp>
      <p:sp>
        <p:nvSpPr>
          <p:cNvPr id="10"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İŞLE İLGİLİ AKIL HASTALIKLARI</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26</a:t>
            </a:fld>
            <a:endParaRPr lang="tr-TR"/>
          </a:p>
        </p:txBody>
      </p:sp>
    </p:spTree>
    <p:extLst>
      <p:ext uri="{BB962C8B-B14F-4D97-AF65-F5344CB8AC3E}">
        <p14:creationId xmlns:p14="http://schemas.microsoft.com/office/powerpoint/2010/main" val="173185104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40292"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GB" altLang="tr-TR" sz="2000" b="1">
              <a:solidFill>
                <a:srgbClr val="000000"/>
              </a:solidFill>
            </a:endParaRPr>
          </a:p>
        </p:txBody>
      </p:sp>
      <p:sp>
        <p:nvSpPr>
          <p:cNvPr id="140293" name="Rectangle 55"/>
          <p:cNvSpPr>
            <a:spLocks noChangeArrowheads="1"/>
          </p:cNvSpPr>
          <p:nvPr/>
        </p:nvSpPr>
        <p:spPr bwMode="gray">
          <a:xfrm>
            <a:off x="4652963" y="1219200"/>
            <a:ext cx="4205287" cy="50641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72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400" b="1" i="1">
                <a:solidFill>
                  <a:srgbClr val="FFFFFF"/>
                </a:solidFill>
                <a:latin typeface="Calibri" pitchFamily="34" charset="0"/>
              </a:rPr>
              <a:t>İşe Bağlı Anksiyete</a:t>
            </a:r>
          </a:p>
        </p:txBody>
      </p:sp>
      <p:sp>
        <p:nvSpPr>
          <p:cNvPr id="140294" name="Rectangle 5"/>
          <p:cNvSpPr>
            <a:spLocks noChangeArrowheads="1"/>
          </p:cNvSpPr>
          <p:nvPr/>
        </p:nvSpPr>
        <p:spPr bwMode="gray">
          <a:xfrm>
            <a:off x="4652963" y="1725613"/>
            <a:ext cx="4205287" cy="4465637"/>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20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Aşırı iş yükü, hızlı tempo, son teslim tarihi baskısı, işçinin işini denetleyememesi ile işçinin kalıtımsal, gelişimsel ve kişilik yapısı etkileşerek sorun ortaya çıkarır. </a:t>
            </a:r>
          </a:p>
          <a:p>
            <a:pPr algn="ctr" eaLnBrk="1" hangingPunct="1">
              <a:lnSpc>
                <a:spcPct val="90000"/>
              </a:lnSpc>
              <a:spcAft>
                <a:spcPct val="20000"/>
              </a:spcAft>
              <a:buClr>
                <a:srgbClr val="292929"/>
              </a:buClr>
            </a:pPr>
            <a:endParaRPr lang="tr-TR" altLang="tr-TR" sz="16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İşten çıkarma ya da söylentileri, küresel rekabet, yeniden yapılanma gibi kurumsal etmenler işçinin sürekli bir işi olacağı duygusunu erozyona uğratarak işe bağlı anksiyeteye katkıda bulunur. </a:t>
            </a:r>
          </a:p>
          <a:p>
            <a:pPr algn="ctr" eaLnBrk="1" hangingPunct="1">
              <a:lnSpc>
                <a:spcPct val="90000"/>
              </a:lnSpc>
              <a:spcAft>
                <a:spcPct val="20000"/>
              </a:spcAft>
              <a:buClr>
                <a:srgbClr val="292929"/>
              </a:buClr>
            </a:pPr>
            <a:r>
              <a:rPr lang="tr-TR" altLang="tr-TR" sz="1600" i="1">
                <a:solidFill>
                  <a:srgbClr val="000000"/>
                </a:solidFill>
                <a:latin typeface="Calibri" pitchFamily="34" charset="0"/>
              </a:rPr>
              <a:t>İşçilerin iş üzerindeki denetimlerini ve karar verme yetkilerini arttıran daha yatay bir yapılanma, işe bağlı anksiyete bozukluklarının önlenmesi ve işçinin iyilik halinin geliştirilmesinde yaşamsal öneme sahiptir. </a:t>
            </a:r>
          </a:p>
        </p:txBody>
      </p:sp>
      <p:sp>
        <p:nvSpPr>
          <p:cNvPr id="140295" name="Rectangle 55"/>
          <p:cNvSpPr>
            <a:spLocks noChangeArrowheads="1"/>
          </p:cNvSpPr>
          <p:nvPr/>
        </p:nvSpPr>
        <p:spPr bwMode="gray">
          <a:xfrm>
            <a:off x="185738" y="1219200"/>
            <a:ext cx="4205287" cy="50641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400" b="1" i="1">
                <a:solidFill>
                  <a:srgbClr val="FFFFFF"/>
                </a:solidFill>
                <a:latin typeface="Calibri" pitchFamily="34" charset="0"/>
              </a:rPr>
              <a:t>Depresyon</a:t>
            </a:r>
          </a:p>
        </p:txBody>
      </p:sp>
      <p:sp>
        <p:nvSpPr>
          <p:cNvPr id="140296" name="Rectangle 5"/>
          <p:cNvSpPr>
            <a:spLocks noChangeArrowheads="1"/>
          </p:cNvSpPr>
          <p:nvPr/>
        </p:nvSpPr>
        <p:spPr bwMode="gray">
          <a:xfrm>
            <a:off x="185738" y="1725613"/>
            <a:ext cx="4205287" cy="4465637"/>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16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İşin sürdürülebilmesi için isteğin bastırılması ve sıkıntıya direnilmesi sıklıkla depresyona yol açar.</a:t>
            </a:r>
          </a:p>
          <a:p>
            <a:pPr algn="ctr" eaLnBrk="1" hangingPunct="1">
              <a:lnSpc>
                <a:spcPct val="90000"/>
              </a:lnSpc>
              <a:spcAft>
                <a:spcPct val="20000"/>
              </a:spcAft>
              <a:buClr>
                <a:srgbClr val="292929"/>
              </a:buClr>
            </a:pPr>
            <a:endParaRPr lang="tr-TR" altLang="tr-TR" sz="2000" i="1">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i="1">
                <a:solidFill>
                  <a:srgbClr val="000000"/>
                </a:solidFill>
                <a:latin typeface="Calibri" pitchFamily="34" charset="0"/>
              </a:rPr>
              <a:t>Depresyon iş ile ilişkili en önemli akıl sağlığı sorunudur. İşe bağlı psikososyal risk etmenlerinin pek çoğu depresyona yol açabilir. </a:t>
            </a:r>
          </a:p>
          <a:p>
            <a:pPr algn="ctr" eaLnBrk="1" hangingPunct="1">
              <a:lnSpc>
                <a:spcPct val="90000"/>
              </a:lnSpc>
              <a:spcAft>
                <a:spcPct val="20000"/>
              </a:spcAft>
              <a:buClr>
                <a:srgbClr val="292929"/>
              </a:buClr>
            </a:pPr>
            <a:endParaRPr lang="tr-TR" altLang="tr-TR" sz="20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“Benin, değersizleşmesi, toplumsal ilişkilerden ve çoğu etkinlikten zevk almama akut depresyon öncesi durumu tanımlayan, tıbbi muayeneyi, ilaç kullanımını gerektiren ve işten kalmaya yol açan genel bulgulardır.”</a:t>
            </a:r>
          </a:p>
        </p:txBody>
      </p:sp>
      <p:sp>
        <p:nvSpPr>
          <p:cNvPr id="10"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İŞLE İLGİLİ AKIL HASTALIKLARI</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27</a:t>
            </a:fld>
            <a:endParaRPr lang="tr-TR"/>
          </a:p>
        </p:txBody>
      </p:sp>
    </p:spTree>
    <p:extLst>
      <p:ext uri="{BB962C8B-B14F-4D97-AF65-F5344CB8AC3E}">
        <p14:creationId xmlns:p14="http://schemas.microsoft.com/office/powerpoint/2010/main" val="404826833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41316"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GB" altLang="tr-TR" sz="2000" b="1">
              <a:solidFill>
                <a:srgbClr val="000000"/>
              </a:solidFill>
            </a:endParaRPr>
          </a:p>
        </p:txBody>
      </p:sp>
      <p:sp>
        <p:nvSpPr>
          <p:cNvPr id="141317" name="Rectangle 55"/>
          <p:cNvSpPr>
            <a:spLocks noChangeArrowheads="1"/>
          </p:cNvSpPr>
          <p:nvPr/>
        </p:nvSpPr>
        <p:spPr bwMode="gray">
          <a:xfrm>
            <a:off x="4652963" y="1219200"/>
            <a:ext cx="4205287" cy="50641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72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400" b="1" i="1">
                <a:solidFill>
                  <a:srgbClr val="FFFFFF"/>
                </a:solidFill>
                <a:latin typeface="Calibri" pitchFamily="34" charset="0"/>
              </a:rPr>
              <a:t>Strese Bağlı Tükenmişlik S (SBTS)</a:t>
            </a:r>
          </a:p>
        </p:txBody>
      </p:sp>
      <p:sp>
        <p:nvSpPr>
          <p:cNvPr id="141318" name="Rectangle 5"/>
          <p:cNvSpPr>
            <a:spLocks noChangeArrowheads="1"/>
          </p:cNvSpPr>
          <p:nvPr/>
        </p:nvSpPr>
        <p:spPr bwMode="gray">
          <a:xfrm>
            <a:off x="4652963" y="1725613"/>
            <a:ext cx="4205287" cy="4465637"/>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20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Çalışma yaşamındaki hızlı değişim, işçiden kişisel gereksinimlerini, beklentilerini, özlemlerini yok sayarak bu değişime ayak uydurması ve gereklerini yerine getirmesini istendiğinde. </a:t>
            </a:r>
          </a:p>
          <a:p>
            <a:pPr algn="ctr" eaLnBrk="1" hangingPunct="1">
              <a:lnSpc>
                <a:spcPct val="90000"/>
              </a:lnSpc>
              <a:spcAft>
                <a:spcPct val="20000"/>
              </a:spcAft>
              <a:buClr>
                <a:srgbClr val="292929"/>
              </a:buClr>
            </a:pPr>
            <a:endParaRPr lang="tr-TR" altLang="tr-TR" sz="16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Genellikle işçi buna hazırlanmadığı ya da var olan kapasitesini aştığı için, kapasitesini zorlamaya başlar, bu koşullarla bir süre dayanabilen işçi, bir süre sonra tükenir. </a:t>
            </a:r>
          </a:p>
          <a:p>
            <a:pPr algn="ctr" eaLnBrk="1" hangingPunct="1">
              <a:lnSpc>
                <a:spcPct val="90000"/>
              </a:lnSpc>
              <a:spcAft>
                <a:spcPct val="20000"/>
              </a:spcAft>
              <a:buClr>
                <a:srgbClr val="292929"/>
              </a:buClr>
            </a:pPr>
            <a:endParaRPr lang="tr-TR" altLang="tr-TR" sz="1600"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Tükenme, işçinin enerjisinin tükendiği, giderek duygu, düşünce ve davranışlarında değişimin ortaya çıktığı bir aşırı yüklenme durumudur. </a:t>
            </a:r>
          </a:p>
        </p:txBody>
      </p:sp>
      <p:sp>
        <p:nvSpPr>
          <p:cNvPr id="141319" name="Rectangle 55"/>
          <p:cNvSpPr>
            <a:spLocks noChangeArrowheads="1"/>
          </p:cNvSpPr>
          <p:nvPr/>
        </p:nvSpPr>
        <p:spPr bwMode="gray">
          <a:xfrm>
            <a:off x="185738" y="1219200"/>
            <a:ext cx="4205287" cy="50641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400" b="1" i="1">
                <a:solidFill>
                  <a:srgbClr val="FFFFFF"/>
                </a:solidFill>
                <a:latin typeface="Calibri" pitchFamily="34" charset="0"/>
              </a:rPr>
              <a:t>Travma Sonrası Stres Boz (TSSB)</a:t>
            </a:r>
          </a:p>
        </p:txBody>
      </p:sp>
      <p:sp>
        <p:nvSpPr>
          <p:cNvPr id="141320" name="Rectangle 5"/>
          <p:cNvSpPr>
            <a:spLocks noChangeArrowheads="1"/>
          </p:cNvSpPr>
          <p:nvPr/>
        </p:nvSpPr>
        <p:spPr bwMode="gray">
          <a:xfrm>
            <a:off x="185738" y="1725613"/>
            <a:ext cx="4205287" cy="4465637"/>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16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Kişinin gündelik yaşamı için olağan dışı sayılan, kişiyi ezen beklenmedik ve genellikle yaşamı tehdit eden bir yaralanmayla ya da ölümle sonuçlanmış, sıklıkla şiddet de içeren ve kişide korku, dehşet ve çaresizlik yaratan bir olay (iş kazası, saldırı, vb) </a:t>
            </a:r>
          </a:p>
          <a:p>
            <a:pPr algn="ctr" eaLnBrk="1" hangingPunct="1">
              <a:lnSpc>
                <a:spcPct val="90000"/>
              </a:lnSpc>
              <a:spcAft>
                <a:spcPct val="20000"/>
              </a:spcAft>
              <a:buClr>
                <a:srgbClr val="292929"/>
              </a:buClr>
            </a:pPr>
            <a:endParaRPr lang="tr-TR" altLang="tr-TR" sz="20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yaşadığında ya da o olaya tanık olduğunda veya bu olay sonrasında, donup kalma, psikolojik ve sosyal geri çekilme, başta öfke atakları olmak üzere duyguları denetleme güçlüğü ve yaşanan olayı veya durumu yeniden yaşama bulgularıyla ortaya çıkan bozukluklardır.</a:t>
            </a:r>
          </a:p>
        </p:txBody>
      </p:sp>
      <p:sp>
        <p:nvSpPr>
          <p:cNvPr id="10"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İŞLE İLGİLİ AKIL HASTALIKLARI</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28</a:t>
            </a:fld>
            <a:endParaRPr lang="tr-TR"/>
          </a:p>
        </p:txBody>
      </p:sp>
    </p:spTree>
    <p:extLst>
      <p:ext uri="{BB962C8B-B14F-4D97-AF65-F5344CB8AC3E}">
        <p14:creationId xmlns:p14="http://schemas.microsoft.com/office/powerpoint/2010/main" val="6926871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42340"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GB" altLang="tr-TR" sz="2000" b="1">
              <a:solidFill>
                <a:srgbClr val="000000"/>
              </a:solidFill>
            </a:endParaRPr>
          </a:p>
        </p:txBody>
      </p:sp>
      <p:sp>
        <p:nvSpPr>
          <p:cNvPr id="142341" name="Rectangle 55"/>
          <p:cNvSpPr>
            <a:spLocks noChangeArrowheads="1"/>
          </p:cNvSpPr>
          <p:nvPr/>
        </p:nvSpPr>
        <p:spPr bwMode="gray">
          <a:xfrm>
            <a:off x="4652963" y="1219200"/>
            <a:ext cx="4205287" cy="50641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72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400" b="1" i="1">
                <a:solidFill>
                  <a:srgbClr val="FFFFFF"/>
                </a:solidFill>
                <a:latin typeface="Calibri" pitchFamily="34" charset="0"/>
              </a:rPr>
              <a:t>Strese Bağlı Tükenmişlik S (SBTS)</a:t>
            </a:r>
          </a:p>
        </p:txBody>
      </p:sp>
      <p:sp>
        <p:nvSpPr>
          <p:cNvPr id="142342" name="Rectangle 5"/>
          <p:cNvSpPr>
            <a:spLocks noChangeArrowheads="1"/>
          </p:cNvSpPr>
          <p:nvPr/>
        </p:nvSpPr>
        <p:spPr bwMode="gray">
          <a:xfrm>
            <a:off x="4652963" y="1725613"/>
            <a:ext cx="4205287" cy="4465637"/>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20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Genellikle kişinin düşünmesini, anımsamasını, iletişim kurmasını, gerçeği ayırt etmesini ve uyum sağlama yeteneğini sınırlayarak, gündelik yaşam etkinliklerini sürdürmesini ve çalışmasını engelleyen bir akıl hastalığıdır.</a:t>
            </a:r>
          </a:p>
          <a:p>
            <a:pPr algn="ctr" eaLnBrk="1" hangingPunct="1">
              <a:lnSpc>
                <a:spcPct val="90000"/>
              </a:lnSpc>
              <a:spcAft>
                <a:spcPct val="20000"/>
              </a:spcAft>
              <a:buClr>
                <a:srgbClr val="292929"/>
              </a:buClr>
            </a:pPr>
            <a:endParaRPr lang="tr-TR" altLang="tr-TR" sz="1600"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Görev belirsizliği, rol çatışması, ayrımcılık, üstlerle çatışma, iş yükü, iş düzenlemesi gibi işe bağlı psikososyal risk etmenleriyle strese bağlı hastalıklar, işe geç kalma, işe devamsızlık, kötü performans, çökkünlük, kaygı…</a:t>
            </a:r>
          </a:p>
          <a:p>
            <a:pPr algn="ctr" eaLnBrk="1" hangingPunct="1">
              <a:lnSpc>
                <a:spcPct val="90000"/>
              </a:lnSpc>
              <a:spcAft>
                <a:spcPct val="20000"/>
              </a:spcAft>
              <a:buClr>
                <a:srgbClr val="292929"/>
              </a:buClr>
            </a:pPr>
            <a:endParaRPr lang="tr-TR" altLang="tr-TR" sz="1600" i="1">
              <a:solidFill>
                <a:srgbClr val="000000"/>
              </a:solidFill>
              <a:latin typeface="Calibri" pitchFamily="34" charset="0"/>
            </a:endParaRPr>
          </a:p>
        </p:txBody>
      </p:sp>
      <p:sp>
        <p:nvSpPr>
          <p:cNvPr id="142343" name="Rectangle 55"/>
          <p:cNvSpPr>
            <a:spLocks noChangeArrowheads="1"/>
          </p:cNvSpPr>
          <p:nvPr/>
        </p:nvSpPr>
        <p:spPr bwMode="gray">
          <a:xfrm>
            <a:off x="185738" y="1219200"/>
            <a:ext cx="4205287" cy="50641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400" b="1" i="1">
                <a:solidFill>
                  <a:srgbClr val="FFFFFF"/>
                </a:solidFill>
                <a:latin typeface="Calibri" pitchFamily="34" charset="0"/>
              </a:rPr>
              <a:t>Karoshi (Aşırı Çalışmaya Bağlı)</a:t>
            </a:r>
          </a:p>
        </p:txBody>
      </p:sp>
      <p:sp>
        <p:nvSpPr>
          <p:cNvPr id="142344" name="Rectangle 5"/>
          <p:cNvSpPr>
            <a:spLocks noChangeArrowheads="1"/>
          </p:cNvSpPr>
          <p:nvPr/>
        </p:nvSpPr>
        <p:spPr bwMode="gray">
          <a:xfrm>
            <a:off x="185738" y="1725613"/>
            <a:ext cx="4205287" cy="4465637"/>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sz="16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a:solidFill>
                  <a:srgbClr val="000000"/>
                </a:solidFill>
                <a:latin typeface="Calibri" pitchFamily="34" charset="0"/>
              </a:rPr>
              <a:t>Bu vakalarda ölüm nedeni beyin veya kalp damarlarından birinde kanamaya yol açan dolaşım sistemi sorunlarıdır.</a:t>
            </a:r>
          </a:p>
          <a:p>
            <a:pPr algn="ctr" eaLnBrk="1" hangingPunct="1">
              <a:lnSpc>
                <a:spcPct val="90000"/>
              </a:lnSpc>
              <a:spcAft>
                <a:spcPct val="20000"/>
              </a:spcAft>
              <a:buClr>
                <a:srgbClr val="292929"/>
              </a:buClr>
            </a:pPr>
            <a:endParaRPr lang="tr-TR" altLang="tr-TR" sz="2000" b="1"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Bu kişilerin yaptıkları işin gereklerinin çok ağır, sosyal desteğin zayıf, işin gereklerini denetleme olanağının ise değişken olduğu görülmüştür. </a:t>
            </a:r>
          </a:p>
          <a:p>
            <a:pPr algn="ctr" eaLnBrk="1" hangingPunct="1">
              <a:lnSpc>
                <a:spcPct val="90000"/>
              </a:lnSpc>
              <a:spcAft>
                <a:spcPct val="20000"/>
              </a:spcAft>
              <a:buClr>
                <a:srgbClr val="292929"/>
              </a:buClr>
            </a:pPr>
            <a:endParaRPr lang="tr-TR" altLang="tr-TR" sz="1600" i="1">
              <a:solidFill>
                <a:srgbClr val="000000"/>
              </a:solidFill>
              <a:latin typeface="Calibri" pitchFamily="34" charset="0"/>
            </a:endParaRPr>
          </a:p>
          <a:p>
            <a:pPr algn="ctr" eaLnBrk="1" hangingPunct="1">
              <a:lnSpc>
                <a:spcPct val="90000"/>
              </a:lnSpc>
              <a:spcAft>
                <a:spcPct val="20000"/>
              </a:spcAft>
              <a:buClr>
                <a:srgbClr val="292929"/>
              </a:buClr>
            </a:pPr>
            <a:r>
              <a:rPr lang="tr-TR" altLang="tr-TR" sz="1600" i="1">
                <a:solidFill>
                  <a:srgbClr val="000000"/>
                </a:solidFill>
                <a:latin typeface="Calibri" pitchFamily="34" charset="0"/>
              </a:rPr>
              <a:t>Ölenler, işini seven, işine çok bağlı, dinlenme sürelerini bile kullanmayan kişilerdir. </a:t>
            </a:r>
          </a:p>
        </p:txBody>
      </p:sp>
      <p:sp>
        <p:nvSpPr>
          <p:cNvPr id="10"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İŞLE İLGİLİ AKIL HASTALIKLARI</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29</a:t>
            </a:fld>
            <a:endParaRPr lang="tr-TR"/>
          </a:p>
        </p:txBody>
      </p:sp>
    </p:spTree>
    <p:extLst>
      <p:ext uri="{BB962C8B-B14F-4D97-AF65-F5344CB8AC3E}">
        <p14:creationId xmlns:p14="http://schemas.microsoft.com/office/powerpoint/2010/main" val="32914002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15716" name="AutoShape 8"/>
          <p:cNvSpPr>
            <a:spLocks noChangeAspect="1" noChangeArrowheads="1" noTextEdit="1"/>
          </p:cNvSpPr>
          <p:nvPr/>
        </p:nvSpPr>
        <p:spPr bwMode="gray">
          <a:xfrm flipH="1">
            <a:off x="6030913" y="3481388"/>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p>
        </p:txBody>
      </p:sp>
      <p:sp>
        <p:nvSpPr>
          <p:cNvPr id="5" name="AutoShape 5"/>
          <p:cNvSpPr>
            <a:spLocks noChangeArrowheads="1"/>
          </p:cNvSpPr>
          <p:nvPr/>
        </p:nvSpPr>
        <p:spPr bwMode="auto">
          <a:xfrm>
            <a:off x="3497263" y="1228725"/>
            <a:ext cx="2286000" cy="952500"/>
          </a:xfrm>
          <a:prstGeom prst="roundRect">
            <a:avLst>
              <a:gd name="adj" fmla="val 16667"/>
            </a:avLst>
          </a:prstGeom>
          <a:noFill/>
          <a:ln w="38100">
            <a:solidFill>
              <a:schemeClr val="bg1">
                <a:lumMod val="50000"/>
              </a:schemeClr>
            </a:solidFill>
            <a:round/>
            <a:headEnd/>
            <a:tailEnd/>
          </a:ln>
          <a:effectLst/>
        </p:spPr>
        <p:txBody>
          <a:bodyPr wrap="none" anchor="ctr"/>
          <a:lstStyle/>
          <a:p>
            <a:pPr algn="ctr">
              <a:defRPr/>
            </a:pPr>
            <a:r>
              <a:rPr lang="tr-TR" sz="2000" b="1" dirty="0">
                <a:solidFill>
                  <a:srgbClr val="000000"/>
                </a:solidFill>
                <a:latin typeface="Calibri" pitchFamily="34" charset="0"/>
                <a:cs typeface="Calibri" pitchFamily="34" charset="0"/>
              </a:rPr>
              <a:t>Psikososyal </a:t>
            </a:r>
          </a:p>
          <a:p>
            <a:pPr algn="ctr">
              <a:defRPr/>
            </a:pPr>
            <a:r>
              <a:rPr lang="tr-TR" sz="2000" b="1" dirty="0">
                <a:solidFill>
                  <a:srgbClr val="000000"/>
                </a:solidFill>
                <a:latin typeface="Calibri" pitchFamily="34" charset="0"/>
                <a:cs typeface="Calibri" pitchFamily="34" charset="0"/>
              </a:rPr>
              <a:t>Tehlikeler</a:t>
            </a:r>
            <a:endParaRPr lang="zh-CN" altLang="zh-CN" sz="2000" b="1" dirty="0">
              <a:solidFill>
                <a:srgbClr val="000000"/>
              </a:solidFill>
              <a:latin typeface="Calibri" pitchFamily="34" charset="0"/>
              <a:cs typeface="Calibri" pitchFamily="34" charset="0"/>
            </a:endParaRPr>
          </a:p>
        </p:txBody>
      </p:sp>
      <p:sp>
        <p:nvSpPr>
          <p:cNvPr id="7" name="Rectangle 31"/>
          <p:cNvSpPr txBox="1">
            <a:spLocks noChangeArrowheads="1"/>
          </p:cNvSpPr>
          <p:nvPr/>
        </p:nvSpPr>
        <p:spPr bwMode="gray">
          <a:xfrm>
            <a:off x="2291825" y="426245"/>
            <a:ext cx="5517361"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PSİKOSOSYAL RİSK ETMENLERİ</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8" name="AutoShape 5"/>
          <p:cNvSpPr>
            <a:spLocks noChangeArrowheads="1"/>
          </p:cNvSpPr>
          <p:nvPr/>
        </p:nvSpPr>
        <p:spPr bwMode="auto">
          <a:xfrm>
            <a:off x="3497263" y="2900363"/>
            <a:ext cx="2286000" cy="952500"/>
          </a:xfrm>
          <a:prstGeom prst="roundRect">
            <a:avLst>
              <a:gd name="adj" fmla="val 16667"/>
            </a:avLst>
          </a:prstGeom>
          <a:noFill/>
          <a:ln w="38100">
            <a:solidFill>
              <a:schemeClr val="bg1">
                <a:lumMod val="50000"/>
              </a:schemeClr>
            </a:solidFill>
            <a:round/>
            <a:headEnd/>
            <a:tailEnd/>
          </a:ln>
          <a:effectLst/>
        </p:spPr>
        <p:txBody>
          <a:bodyPr wrap="none" anchor="ctr"/>
          <a:lstStyle/>
          <a:p>
            <a:pPr algn="ctr">
              <a:defRPr/>
            </a:pPr>
            <a:endParaRPr lang="tr-TR" sz="2000" b="1" dirty="0">
              <a:solidFill>
                <a:srgbClr val="000000"/>
              </a:solidFill>
              <a:latin typeface="Calibri" pitchFamily="34" charset="0"/>
              <a:cs typeface="Calibri" pitchFamily="34" charset="0"/>
            </a:endParaRPr>
          </a:p>
          <a:p>
            <a:pPr algn="ctr">
              <a:defRPr/>
            </a:pPr>
            <a:r>
              <a:rPr lang="tr-TR" sz="2000" b="1" dirty="0">
                <a:solidFill>
                  <a:srgbClr val="000000"/>
                </a:solidFill>
                <a:latin typeface="Calibri" pitchFamily="34" charset="0"/>
                <a:cs typeface="Calibri" pitchFamily="34" charset="0"/>
              </a:rPr>
              <a:t>Kronik Stres</a:t>
            </a:r>
          </a:p>
          <a:p>
            <a:pPr algn="ctr" eaLnBrk="0" hangingPunct="0">
              <a:defRPr/>
            </a:pPr>
            <a:endParaRPr lang="zh-CN" altLang="zh-CN" sz="2000" b="1" dirty="0">
              <a:solidFill>
                <a:srgbClr val="000000"/>
              </a:solidFill>
              <a:latin typeface="Calibri" pitchFamily="34" charset="0"/>
              <a:cs typeface="Calibri" pitchFamily="34" charset="0"/>
            </a:endParaRPr>
          </a:p>
        </p:txBody>
      </p:sp>
      <p:sp>
        <p:nvSpPr>
          <p:cNvPr id="9" name="AutoShape 5"/>
          <p:cNvSpPr>
            <a:spLocks noChangeArrowheads="1"/>
          </p:cNvSpPr>
          <p:nvPr/>
        </p:nvSpPr>
        <p:spPr bwMode="auto">
          <a:xfrm>
            <a:off x="917575" y="4414838"/>
            <a:ext cx="2286000" cy="952500"/>
          </a:xfrm>
          <a:prstGeom prst="roundRect">
            <a:avLst>
              <a:gd name="adj" fmla="val 16667"/>
            </a:avLst>
          </a:prstGeom>
          <a:noFill/>
          <a:ln w="38100">
            <a:solidFill>
              <a:schemeClr val="bg1">
                <a:lumMod val="50000"/>
              </a:schemeClr>
            </a:solidFill>
            <a:round/>
            <a:headEnd/>
            <a:tailEnd/>
          </a:ln>
          <a:effectLst/>
        </p:spPr>
        <p:txBody>
          <a:bodyPr wrap="none" anchor="ctr"/>
          <a:lstStyle/>
          <a:p>
            <a:pPr algn="ctr">
              <a:defRPr/>
            </a:pPr>
            <a:endParaRPr lang="tr-TR" sz="2000" b="1" dirty="0">
              <a:solidFill>
                <a:srgbClr val="000000"/>
              </a:solidFill>
              <a:latin typeface="Calibri" pitchFamily="34" charset="0"/>
              <a:cs typeface="Calibri" pitchFamily="34" charset="0"/>
            </a:endParaRPr>
          </a:p>
          <a:p>
            <a:pPr algn="ctr">
              <a:defRPr/>
            </a:pPr>
            <a:r>
              <a:rPr lang="tr-TR" sz="2000" b="1" dirty="0">
                <a:solidFill>
                  <a:srgbClr val="000000"/>
                </a:solidFill>
                <a:latin typeface="Calibri" pitchFamily="34" charset="0"/>
                <a:cs typeface="Calibri" pitchFamily="34" charset="0"/>
              </a:rPr>
              <a:t>Fiziksel </a:t>
            </a:r>
          </a:p>
          <a:p>
            <a:pPr algn="ctr">
              <a:defRPr/>
            </a:pPr>
            <a:r>
              <a:rPr lang="tr-TR" sz="2000" dirty="0">
                <a:solidFill>
                  <a:srgbClr val="000000"/>
                </a:solidFill>
                <a:latin typeface="Calibri" pitchFamily="34" charset="0"/>
                <a:cs typeface="Calibri" pitchFamily="34" charset="0"/>
              </a:rPr>
              <a:t>Sorunlar</a:t>
            </a:r>
          </a:p>
          <a:p>
            <a:pPr algn="ctr" eaLnBrk="0" hangingPunct="0">
              <a:defRPr/>
            </a:pPr>
            <a:endParaRPr lang="zh-CN" altLang="zh-CN" sz="2000" b="1" dirty="0">
              <a:solidFill>
                <a:srgbClr val="000000"/>
              </a:solidFill>
              <a:latin typeface="Calibri" pitchFamily="34" charset="0"/>
              <a:cs typeface="Calibri" pitchFamily="34" charset="0"/>
            </a:endParaRPr>
          </a:p>
        </p:txBody>
      </p:sp>
      <p:sp>
        <p:nvSpPr>
          <p:cNvPr id="10" name="AutoShape 5"/>
          <p:cNvSpPr>
            <a:spLocks noChangeArrowheads="1"/>
          </p:cNvSpPr>
          <p:nvPr/>
        </p:nvSpPr>
        <p:spPr bwMode="auto">
          <a:xfrm>
            <a:off x="3478213" y="4414838"/>
            <a:ext cx="2286000" cy="952500"/>
          </a:xfrm>
          <a:prstGeom prst="roundRect">
            <a:avLst>
              <a:gd name="adj" fmla="val 16667"/>
            </a:avLst>
          </a:prstGeom>
          <a:noFill/>
          <a:ln w="38100">
            <a:solidFill>
              <a:schemeClr val="bg1">
                <a:lumMod val="50000"/>
              </a:schemeClr>
            </a:solidFill>
            <a:round/>
            <a:headEnd/>
            <a:tailEnd/>
          </a:ln>
          <a:effec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tr-TR" altLang="tr-TR" sz="2000" b="1">
              <a:solidFill>
                <a:srgbClr val="000000"/>
              </a:solidFill>
              <a:latin typeface="Calibri" pitchFamily="34" charset="0"/>
            </a:endParaRPr>
          </a:p>
          <a:p>
            <a:pPr algn="ctr" eaLnBrk="1" hangingPunct="1"/>
            <a:r>
              <a:rPr lang="tr-TR" altLang="tr-TR" sz="2000" b="1">
                <a:solidFill>
                  <a:srgbClr val="000000"/>
                </a:solidFill>
                <a:latin typeface="Calibri" pitchFamily="34" charset="0"/>
              </a:rPr>
              <a:t>Davranışsal</a:t>
            </a:r>
          </a:p>
          <a:p>
            <a:pPr algn="ctr" eaLnBrk="1" hangingPunct="1"/>
            <a:r>
              <a:rPr lang="tr-TR" altLang="tr-TR" sz="2000">
                <a:solidFill>
                  <a:srgbClr val="000000"/>
                </a:solidFill>
                <a:latin typeface="Calibri" pitchFamily="34" charset="0"/>
              </a:rPr>
              <a:t>Sorunlar</a:t>
            </a:r>
          </a:p>
          <a:p>
            <a:pPr algn="ctr"/>
            <a:endParaRPr lang="zh-CN" altLang="zh-CN" sz="2000" b="1">
              <a:solidFill>
                <a:srgbClr val="000000"/>
              </a:solidFill>
              <a:latin typeface="Calibri" pitchFamily="34" charset="0"/>
              <a:ea typeface="SimSun" pitchFamily="2" charset="-122"/>
            </a:endParaRPr>
          </a:p>
        </p:txBody>
      </p:sp>
      <p:sp>
        <p:nvSpPr>
          <p:cNvPr id="11" name="AutoShape 5"/>
          <p:cNvSpPr>
            <a:spLocks noChangeArrowheads="1"/>
          </p:cNvSpPr>
          <p:nvPr/>
        </p:nvSpPr>
        <p:spPr bwMode="auto">
          <a:xfrm>
            <a:off x="6042025" y="4414838"/>
            <a:ext cx="2286000" cy="952500"/>
          </a:xfrm>
          <a:prstGeom prst="roundRect">
            <a:avLst>
              <a:gd name="adj" fmla="val 16667"/>
            </a:avLst>
          </a:prstGeom>
          <a:noFill/>
          <a:ln w="38100">
            <a:solidFill>
              <a:schemeClr val="bg1">
                <a:lumMod val="50000"/>
              </a:schemeClr>
            </a:solidFill>
            <a:round/>
            <a:headEnd/>
            <a:tailEnd/>
          </a:ln>
          <a:effec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tr-TR" altLang="tr-TR" sz="2000" b="1">
              <a:solidFill>
                <a:srgbClr val="000000"/>
              </a:solidFill>
              <a:latin typeface="Calibri" pitchFamily="34" charset="0"/>
            </a:endParaRPr>
          </a:p>
          <a:p>
            <a:pPr algn="ctr" eaLnBrk="1" hangingPunct="1"/>
            <a:r>
              <a:rPr lang="tr-TR" altLang="tr-TR" sz="2000" b="1">
                <a:solidFill>
                  <a:srgbClr val="000000"/>
                </a:solidFill>
                <a:latin typeface="Calibri" pitchFamily="34" charset="0"/>
              </a:rPr>
              <a:t>Akıl Sağlığı</a:t>
            </a:r>
          </a:p>
          <a:p>
            <a:pPr algn="ctr" eaLnBrk="1" hangingPunct="1"/>
            <a:r>
              <a:rPr lang="tr-TR" altLang="tr-TR" sz="2000">
                <a:solidFill>
                  <a:srgbClr val="000000"/>
                </a:solidFill>
                <a:latin typeface="Calibri" pitchFamily="34" charset="0"/>
              </a:rPr>
              <a:t>Sorunları</a:t>
            </a:r>
          </a:p>
          <a:p>
            <a:pPr algn="ctr"/>
            <a:endParaRPr lang="zh-CN" altLang="zh-CN" sz="2000" b="1">
              <a:solidFill>
                <a:srgbClr val="000000"/>
              </a:solidFill>
              <a:latin typeface="Calibri" pitchFamily="34" charset="0"/>
              <a:ea typeface="SimSun" pitchFamily="2" charset="-122"/>
            </a:endParaRPr>
          </a:p>
        </p:txBody>
      </p:sp>
      <p:sp>
        <p:nvSpPr>
          <p:cNvPr id="12" name="Aşağı Ok 11"/>
          <p:cNvSpPr/>
          <p:nvPr/>
        </p:nvSpPr>
        <p:spPr>
          <a:xfrm>
            <a:off x="4191000" y="2228850"/>
            <a:ext cx="876300" cy="614363"/>
          </a:xfrm>
          <a:prstGeom prst="downArrow">
            <a:avLst/>
          </a:pr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tr-TR">
              <a:solidFill>
                <a:srgbClr val="000000"/>
              </a:solidFill>
              <a:latin typeface="Arial" charset="0"/>
              <a:cs typeface="Arial" charset="0"/>
            </a:endParaRPr>
          </a:p>
        </p:txBody>
      </p:sp>
      <p:sp>
        <p:nvSpPr>
          <p:cNvPr id="13" name="Freeform 7"/>
          <p:cNvSpPr>
            <a:spLocks/>
          </p:cNvSpPr>
          <p:nvPr/>
        </p:nvSpPr>
        <p:spPr bwMode="gray">
          <a:xfrm rot="16393577">
            <a:off x="5985669" y="3271044"/>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zh-CN" altLang="en-US">
              <a:solidFill>
                <a:srgbClr val="000000"/>
              </a:solidFill>
              <a:latin typeface="Arial" charset="0"/>
              <a:cs typeface="Arial" charset="0"/>
            </a:endParaRPr>
          </a:p>
        </p:txBody>
      </p:sp>
      <p:sp>
        <p:nvSpPr>
          <p:cNvPr id="14" name="Freeform 9"/>
          <p:cNvSpPr>
            <a:spLocks/>
          </p:cNvSpPr>
          <p:nvPr/>
        </p:nvSpPr>
        <p:spPr bwMode="gray">
          <a:xfrm rot="5400000" flipH="1">
            <a:off x="2351882" y="3239294"/>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zh-CN" altLang="en-US">
              <a:solidFill>
                <a:srgbClr val="000000"/>
              </a:solidFill>
              <a:latin typeface="Arial" charset="0"/>
              <a:cs typeface="Arial" charset="0"/>
            </a:endParaRPr>
          </a:p>
        </p:txBody>
      </p:sp>
      <p:sp>
        <p:nvSpPr>
          <p:cNvPr id="15" name="Aşağı Ok 14"/>
          <p:cNvSpPr/>
          <p:nvPr/>
        </p:nvSpPr>
        <p:spPr>
          <a:xfrm>
            <a:off x="4202113" y="3890963"/>
            <a:ext cx="876300" cy="485775"/>
          </a:xfrm>
          <a:prstGeom prst="downArrow">
            <a:avLst/>
          </a:pr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tr-TR">
              <a:solidFill>
                <a:srgbClr val="000000"/>
              </a:solidFill>
              <a:latin typeface="Arial" charset="0"/>
              <a:cs typeface="Arial"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3</a:t>
            </a:fld>
            <a:endParaRPr lang="tr-TR"/>
          </a:p>
        </p:txBody>
      </p:sp>
    </p:spTree>
    <p:extLst>
      <p:ext uri="{BB962C8B-B14F-4D97-AF65-F5344CB8AC3E}">
        <p14:creationId xmlns:p14="http://schemas.microsoft.com/office/powerpoint/2010/main" val="410236006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4" name="Rechteck 4"/>
          <p:cNvSpPr>
            <a:spLocks noChangeArrowheads="1"/>
          </p:cNvSpPr>
          <p:nvPr/>
        </p:nvSpPr>
        <p:spPr bwMode="auto">
          <a:xfrm>
            <a:off x="172005" y="2516888"/>
            <a:ext cx="8782476" cy="2921887"/>
          </a:xfrm>
          <a:prstGeom prst="rect">
            <a:avLst/>
          </a:prstGeom>
          <a:noFill/>
          <a:ln w="9525" algn="ctr">
            <a:noFill/>
            <a:round/>
            <a:headEnd/>
            <a:tailEnd/>
          </a:ln>
        </p:spPr>
        <p:txBody>
          <a:bodyPr wrap="none" anchor="ctr"/>
          <a:lstStyle/>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Stres Yönetimi</a:t>
            </a:r>
          </a:p>
        </p:txBody>
      </p:sp>
      <p:pic>
        <p:nvPicPr>
          <p:cNvPr id="143365" name="Picture 2" descr="C:\Users\ahmet\Desktop\imag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275" y="1181100"/>
            <a:ext cx="366712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12"/>
          </p:nvPr>
        </p:nvSpPr>
        <p:spPr/>
        <p:txBody>
          <a:bodyPr/>
          <a:lstStyle/>
          <a:p>
            <a:fld id="{A427530A-A503-4F46-BAEC-AA74D2EFDD5B}" type="slidenum">
              <a:rPr lang="tr-TR" smtClean="0"/>
              <a:t>30</a:t>
            </a:fld>
            <a:endParaRPr lang="tr-TR"/>
          </a:p>
        </p:txBody>
      </p:sp>
    </p:spTree>
    <p:extLst>
      <p:ext uri="{BB962C8B-B14F-4D97-AF65-F5344CB8AC3E}">
        <p14:creationId xmlns:p14="http://schemas.microsoft.com/office/powerpoint/2010/main" val="354745178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grpSp>
        <p:nvGrpSpPr>
          <p:cNvPr id="4" name="Group 66"/>
          <p:cNvGrpSpPr>
            <a:grpSpLocks/>
          </p:cNvGrpSpPr>
          <p:nvPr/>
        </p:nvGrpSpPr>
        <p:grpSpPr bwMode="auto">
          <a:xfrm>
            <a:off x="-255588" y="1711325"/>
            <a:ext cx="5673726" cy="4476750"/>
            <a:chOff x="7" y="1078"/>
            <a:chExt cx="3574" cy="2820"/>
          </a:xfrm>
        </p:grpSpPr>
        <p:grpSp>
          <p:nvGrpSpPr>
            <p:cNvPr id="144400" name="Group 47"/>
            <p:cNvGrpSpPr>
              <a:grpSpLocks/>
            </p:cNvGrpSpPr>
            <p:nvPr/>
          </p:nvGrpSpPr>
          <p:grpSpPr bwMode="auto">
            <a:xfrm>
              <a:off x="532" y="2919"/>
              <a:ext cx="3049" cy="979"/>
              <a:chOff x="2605" y="2725"/>
              <a:chExt cx="2956" cy="949"/>
            </a:xfrm>
          </p:grpSpPr>
          <p:sp>
            <p:nvSpPr>
              <p:cNvPr id="144411" name="Freeform 48"/>
              <p:cNvSpPr>
                <a:spLocks/>
              </p:cNvSpPr>
              <p:nvPr/>
            </p:nvSpPr>
            <p:spPr bwMode="auto">
              <a:xfrm>
                <a:off x="3186" y="2725"/>
                <a:ext cx="2375" cy="504"/>
              </a:xfrm>
              <a:custGeom>
                <a:avLst/>
                <a:gdLst>
                  <a:gd name="T0" fmla="*/ 4664 w 1678"/>
                  <a:gd name="T1" fmla="*/ 58 h 1010"/>
                  <a:gd name="T2" fmla="*/ 3953 w 1678"/>
                  <a:gd name="T3" fmla="*/ 15 h 1010"/>
                  <a:gd name="T4" fmla="*/ 464 w 1678"/>
                  <a:gd name="T5" fmla="*/ 39 h 1010"/>
                  <a:gd name="T6" fmla="*/ 0 w 1678"/>
                  <a:gd name="T7" fmla="*/ 37 h 1010"/>
                  <a:gd name="T8" fmla="*/ 4321 w 1678"/>
                  <a:gd name="T9" fmla="*/ 3 h 1010"/>
                  <a:gd name="T10" fmla="*/ 5707 w 1678"/>
                  <a:gd name="T11" fmla="*/ 63 h 1010"/>
                  <a:gd name="T12" fmla="*/ 4664 w 1678"/>
                  <a:gd name="T13" fmla="*/ 58 h 1010"/>
                  <a:gd name="T14" fmla="*/ 0 60000 65536"/>
                  <a:gd name="T15" fmla="*/ 0 60000 65536"/>
                  <a:gd name="T16" fmla="*/ 0 60000 65536"/>
                  <a:gd name="T17" fmla="*/ 0 60000 65536"/>
                  <a:gd name="T18" fmla="*/ 0 60000 65536"/>
                  <a:gd name="T19" fmla="*/ 0 60000 65536"/>
                  <a:gd name="T20" fmla="*/ 0 60000 65536"/>
                  <a:gd name="T21" fmla="*/ 0 w 1678"/>
                  <a:gd name="T22" fmla="*/ 0 h 1010"/>
                  <a:gd name="T23" fmla="*/ 1678 w 1678"/>
                  <a:gd name="T24" fmla="*/ 1010 h 10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8" h="1010">
                    <a:moveTo>
                      <a:pt x="1162" y="936"/>
                    </a:moveTo>
                    <a:cubicBezTo>
                      <a:pt x="1222" y="836"/>
                      <a:pt x="1371" y="388"/>
                      <a:pt x="985" y="252"/>
                    </a:cubicBezTo>
                    <a:cubicBezTo>
                      <a:pt x="471" y="122"/>
                      <a:pt x="116" y="637"/>
                      <a:pt x="116" y="637"/>
                    </a:cubicBezTo>
                    <a:cubicBezTo>
                      <a:pt x="116" y="637"/>
                      <a:pt x="116" y="637"/>
                      <a:pt x="0" y="603"/>
                    </a:cubicBezTo>
                    <a:cubicBezTo>
                      <a:pt x="272" y="215"/>
                      <a:pt x="727" y="0"/>
                      <a:pt x="1077" y="63"/>
                    </a:cubicBezTo>
                    <a:cubicBezTo>
                      <a:pt x="1416" y="123"/>
                      <a:pt x="1678" y="452"/>
                      <a:pt x="1422" y="1010"/>
                    </a:cubicBezTo>
                    <a:cubicBezTo>
                      <a:pt x="1357" y="994"/>
                      <a:pt x="1209" y="950"/>
                      <a:pt x="1162" y="936"/>
                    </a:cubicBezTo>
                    <a:close/>
                  </a:path>
                </a:pathLst>
              </a:custGeom>
              <a:solidFill>
                <a:srgbClr val="B4B4B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44412" name="Freeform 49"/>
              <p:cNvSpPr>
                <a:spLocks/>
              </p:cNvSpPr>
              <p:nvPr/>
            </p:nvSpPr>
            <p:spPr bwMode="auto">
              <a:xfrm>
                <a:off x="2605" y="3056"/>
                <a:ext cx="2521" cy="618"/>
              </a:xfrm>
              <a:custGeom>
                <a:avLst/>
                <a:gdLst>
                  <a:gd name="T0" fmla="*/ 1953 w 1781"/>
                  <a:gd name="T1" fmla="*/ 3 h 1235"/>
                  <a:gd name="T2" fmla="*/ 2445 w 1781"/>
                  <a:gd name="T3" fmla="*/ 50 h 1235"/>
                  <a:gd name="T4" fmla="*/ 6115 w 1781"/>
                  <a:gd name="T5" fmla="*/ 23 h 1235"/>
                  <a:gd name="T6" fmla="*/ 7148 w 1781"/>
                  <a:gd name="T7" fmla="*/ 28 h 1235"/>
                  <a:gd name="T8" fmla="*/ 1815 w 1781"/>
                  <a:gd name="T9" fmla="*/ 63 h 1235"/>
                  <a:gd name="T10" fmla="*/ 1495 w 1781"/>
                  <a:gd name="T11" fmla="*/ 0 h 1235"/>
                  <a:gd name="T12" fmla="*/ 1953 w 1781"/>
                  <a:gd name="T13" fmla="*/ 3 h 1235"/>
                  <a:gd name="T14" fmla="*/ 0 60000 65536"/>
                  <a:gd name="T15" fmla="*/ 0 60000 65536"/>
                  <a:gd name="T16" fmla="*/ 0 60000 65536"/>
                  <a:gd name="T17" fmla="*/ 0 60000 65536"/>
                  <a:gd name="T18" fmla="*/ 0 60000 65536"/>
                  <a:gd name="T19" fmla="*/ 0 60000 65536"/>
                  <a:gd name="T20" fmla="*/ 0 60000 65536"/>
                  <a:gd name="T21" fmla="*/ 0 w 1781"/>
                  <a:gd name="T22" fmla="*/ 0 h 1235"/>
                  <a:gd name="T23" fmla="*/ 1781 w 1781"/>
                  <a:gd name="T24" fmla="*/ 1235 h 1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1" h="1235">
                    <a:moveTo>
                      <a:pt x="487" y="36"/>
                    </a:moveTo>
                    <a:cubicBezTo>
                      <a:pt x="412" y="169"/>
                      <a:pt x="208" y="597"/>
                      <a:pt x="609" y="785"/>
                    </a:cubicBezTo>
                    <a:cubicBezTo>
                      <a:pt x="830" y="873"/>
                      <a:pt x="1204" y="807"/>
                      <a:pt x="1523" y="363"/>
                    </a:cubicBezTo>
                    <a:cubicBezTo>
                      <a:pt x="1586" y="379"/>
                      <a:pt x="1709" y="419"/>
                      <a:pt x="1781" y="444"/>
                    </a:cubicBezTo>
                    <a:cubicBezTo>
                      <a:pt x="1502" y="949"/>
                      <a:pt x="806" y="1235"/>
                      <a:pt x="452" y="998"/>
                    </a:cubicBezTo>
                    <a:cubicBezTo>
                      <a:pt x="0" y="701"/>
                      <a:pt x="278" y="135"/>
                      <a:pt x="372" y="0"/>
                    </a:cubicBezTo>
                    <a:cubicBezTo>
                      <a:pt x="430" y="17"/>
                      <a:pt x="411" y="11"/>
                      <a:pt x="487" y="36"/>
                    </a:cubicBezTo>
                    <a:close/>
                  </a:path>
                </a:pathLst>
              </a:custGeom>
              <a:solidFill>
                <a:srgbClr val="B4B4B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grpSp>
        <p:grpSp>
          <p:nvGrpSpPr>
            <p:cNvPr id="144401" name="Group 80"/>
            <p:cNvGrpSpPr>
              <a:grpSpLocks/>
            </p:cNvGrpSpPr>
            <p:nvPr/>
          </p:nvGrpSpPr>
          <p:grpSpPr bwMode="auto">
            <a:xfrm>
              <a:off x="7" y="2011"/>
              <a:ext cx="2663" cy="1818"/>
              <a:chOff x="7" y="1943"/>
              <a:chExt cx="2663" cy="1818"/>
            </a:xfrm>
          </p:grpSpPr>
          <p:sp>
            <p:nvSpPr>
              <p:cNvPr id="144408" name="Freeform 51"/>
              <p:cNvSpPr>
                <a:spLocks/>
              </p:cNvSpPr>
              <p:nvPr/>
            </p:nvSpPr>
            <p:spPr bwMode="auto">
              <a:xfrm>
                <a:off x="7" y="1943"/>
                <a:ext cx="2599" cy="1803"/>
              </a:xfrm>
              <a:custGeom>
                <a:avLst/>
                <a:gdLst>
                  <a:gd name="T0" fmla="*/ 2211 w 1781"/>
                  <a:gd name="T1" fmla="*/ 164 h 1235"/>
                  <a:gd name="T2" fmla="*/ 2762 w 1781"/>
                  <a:gd name="T3" fmla="*/ 3565 h 1235"/>
                  <a:gd name="T4" fmla="*/ 6908 w 1781"/>
                  <a:gd name="T5" fmla="*/ 1650 h 1235"/>
                  <a:gd name="T6" fmla="*/ 8077 w 1781"/>
                  <a:gd name="T7" fmla="*/ 2016 h 1235"/>
                  <a:gd name="T8" fmla="*/ 2050 w 1781"/>
                  <a:gd name="T9" fmla="*/ 4533 h 1235"/>
                  <a:gd name="T10" fmla="*/ 1687 w 1781"/>
                  <a:gd name="T11" fmla="*/ 0 h 1235"/>
                  <a:gd name="T12" fmla="*/ 2211 w 1781"/>
                  <a:gd name="T13" fmla="*/ 164 h 1235"/>
                  <a:gd name="T14" fmla="*/ 0 60000 65536"/>
                  <a:gd name="T15" fmla="*/ 0 60000 65536"/>
                  <a:gd name="T16" fmla="*/ 0 60000 65536"/>
                  <a:gd name="T17" fmla="*/ 0 60000 65536"/>
                  <a:gd name="T18" fmla="*/ 0 60000 65536"/>
                  <a:gd name="T19" fmla="*/ 0 60000 65536"/>
                  <a:gd name="T20" fmla="*/ 0 60000 65536"/>
                  <a:gd name="T21" fmla="*/ 0 w 1781"/>
                  <a:gd name="T22" fmla="*/ 0 h 1235"/>
                  <a:gd name="T23" fmla="*/ 1781 w 1781"/>
                  <a:gd name="T24" fmla="*/ 1235 h 1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1" h="1235">
                    <a:moveTo>
                      <a:pt x="487" y="36"/>
                    </a:moveTo>
                    <a:cubicBezTo>
                      <a:pt x="412" y="169"/>
                      <a:pt x="208" y="597"/>
                      <a:pt x="609" y="785"/>
                    </a:cubicBezTo>
                    <a:cubicBezTo>
                      <a:pt x="830" y="873"/>
                      <a:pt x="1204" y="807"/>
                      <a:pt x="1523" y="363"/>
                    </a:cubicBezTo>
                    <a:cubicBezTo>
                      <a:pt x="1586" y="379"/>
                      <a:pt x="1709" y="419"/>
                      <a:pt x="1781" y="444"/>
                    </a:cubicBezTo>
                    <a:cubicBezTo>
                      <a:pt x="1502" y="949"/>
                      <a:pt x="806" y="1235"/>
                      <a:pt x="452" y="998"/>
                    </a:cubicBezTo>
                    <a:cubicBezTo>
                      <a:pt x="0" y="701"/>
                      <a:pt x="278" y="135"/>
                      <a:pt x="372" y="0"/>
                    </a:cubicBezTo>
                    <a:cubicBezTo>
                      <a:pt x="430" y="17"/>
                      <a:pt x="411" y="11"/>
                      <a:pt x="487" y="36"/>
                    </a:cubicBezTo>
                    <a:close/>
                  </a:path>
                </a:pathLst>
              </a:custGeom>
              <a:gradFill rotWithShape="1">
                <a:gsLst>
                  <a:gs pos="0">
                    <a:srgbClr val="717171"/>
                  </a:gs>
                  <a:gs pos="50000">
                    <a:srgbClr val="F6F6F6"/>
                  </a:gs>
                  <a:gs pos="100000">
                    <a:srgbClr val="71717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44409" name="Freeform 52"/>
              <p:cNvSpPr>
                <a:spLocks/>
              </p:cNvSpPr>
              <p:nvPr/>
            </p:nvSpPr>
            <p:spPr bwMode="auto">
              <a:xfrm>
                <a:off x="755" y="2589"/>
                <a:ext cx="1915" cy="1172"/>
              </a:xfrm>
              <a:custGeom>
                <a:avLst/>
                <a:gdLst>
                  <a:gd name="T0" fmla="*/ 0 w 1312"/>
                  <a:gd name="T1" fmla="*/ 2674 h 803"/>
                  <a:gd name="T2" fmla="*/ 4491 w 1312"/>
                  <a:gd name="T3" fmla="*/ 1521 h 803"/>
                  <a:gd name="T4" fmla="*/ 5749 w 1312"/>
                  <a:gd name="T5" fmla="*/ 0 h 803"/>
                  <a:gd name="T6" fmla="*/ 5955 w 1312"/>
                  <a:gd name="T7" fmla="*/ 286 h 803"/>
                  <a:gd name="T8" fmla="*/ 1816 w 1312"/>
                  <a:gd name="T9" fmla="*/ 3078 h 803"/>
                  <a:gd name="T10" fmla="*/ 0 w 1312"/>
                  <a:gd name="T11" fmla="*/ 2674 h 803"/>
                  <a:gd name="T12" fmla="*/ 0 60000 65536"/>
                  <a:gd name="T13" fmla="*/ 0 60000 65536"/>
                  <a:gd name="T14" fmla="*/ 0 60000 65536"/>
                  <a:gd name="T15" fmla="*/ 0 60000 65536"/>
                  <a:gd name="T16" fmla="*/ 0 60000 65536"/>
                  <a:gd name="T17" fmla="*/ 0 60000 65536"/>
                  <a:gd name="T18" fmla="*/ 0 w 1312"/>
                  <a:gd name="T19" fmla="*/ 0 h 803"/>
                  <a:gd name="T20" fmla="*/ 1312 w 1312"/>
                  <a:gd name="T21" fmla="*/ 803 h 803"/>
                </a:gdLst>
                <a:ahLst/>
                <a:cxnLst>
                  <a:cxn ang="T12">
                    <a:pos x="T0" y="T1"/>
                  </a:cxn>
                  <a:cxn ang="T13">
                    <a:pos x="T2" y="T3"/>
                  </a:cxn>
                  <a:cxn ang="T14">
                    <a:pos x="T4" y="T5"/>
                  </a:cxn>
                  <a:cxn ang="T15">
                    <a:pos x="T6" y="T7"/>
                  </a:cxn>
                  <a:cxn ang="T16">
                    <a:pos x="T8" y="T9"/>
                  </a:cxn>
                  <a:cxn ang="T17">
                    <a:pos x="T10" y="T11"/>
                  </a:cxn>
                </a:cxnLst>
                <a:rect l="T18" t="T19" r="T20" b="T21"/>
                <a:pathLst>
                  <a:path w="1312" h="803">
                    <a:moveTo>
                      <a:pt x="0" y="589"/>
                    </a:moveTo>
                    <a:cubicBezTo>
                      <a:pt x="0" y="589"/>
                      <a:pt x="399" y="803"/>
                      <a:pt x="989" y="335"/>
                    </a:cubicBezTo>
                    <a:cubicBezTo>
                      <a:pt x="1163" y="189"/>
                      <a:pt x="1267" y="0"/>
                      <a:pt x="1267" y="0"/>
                    </a:cubicBezTo>
                    <a:cubicBezTo>
                      <a:pt x="1312" y="63"/>
                      <a:pt x="1312" y="63"/>
                      <a:pt x="1312" y="63"/>
                    </a:cubicBezTo>
                    <a:cubicBezTo>
                      <a:pt x="1312" y="63"/>
                      <a:pt x="999" y="633"/>
                      <a:pt x="400" y="678"/>
                    </a:cubicBezTo>
                    <a:cubicBezTo>
                      <a:pt x="148" y="694"/>
                      <a:pt x="0" y="589"/>
                      <a:pt x="0" y="589"/>
                    </a:cubicBezTo>
                    <a:close/>
                  </a:path>
                </a:pathLst>
              </a:custGeom>
              <a:gradFill rotWithShape="1">
                <a:gsLst>
                  <a:gs pos="0">
                    <a:srgbClr val="C1C1C1"/>
                  </a:gs>
                  <a:gs pos="50000">
                    <a:srgbClr val="565656"/>
                  </a:gs>
                  <a:gs pos="100000">
                    <a:srgbClr val="C1C1C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44410" name="Freeform 53"/>
              <p:cNvSpPr>
                <a:spLocks/>
              </p:cNvSpPr>
              <p:nvPr/>
            </p:nvSpPr>
            <p:spPr bwMode="auto">
              <a:xfrm>
                <a:off x="419" y="1996"/>
                <a:ext cx="389" cy="1042"/>
              </a:xfrm>
              <a:custGeom>
                <a:avLst/>
                <a:gdLst>
                  <a:gd name="T0" fmla="*/ 925 w 267"/>
                  <a:gd name="T1" fmla="*/ 0 h 714"/>
                  <a:gd name="T2" fmla="*/ 1176 w 267"/>
                  <a:gd name="T3" fmla="*/ 228 h 714"/>
                  <a:gd name="T4" fmla="*/ 1190 w 267"/>
                  <a:gd name="T5" fmla="*/ 3240 h 714"/>
                  <a:gd name="T6" fmla="*/ 393 w 267"/>
                  <a:gd name="T7" fmla="*/ 1646 h 714"/>
                  <a:gd name="T8" fmla="*/ 925 w 267"/>
                  <a:gd name="T9" fmla="*/ 0 h 714"/>
                  <a:gd name="T10" fmla="*/ 0 60000 65536"/>
                  <a:gd name="T11" fmla="*/ 0 60000 65536"/>
                  <a:gd name="T12" fmla="*/ 0 60000 65536"/>
                  <a:gd name="T13" fmla="*/ 0 60000 65536"/>
                  <a:gd name="T14" fmla="*/ 0 60000 65536"/>
                  <a:gd name="T15" fmla="*/ 0 w 267"/>
                  <a:gd name="T16" fmla="*/ 0 h 714"/>
                  <a:gd name="T17" fmla="*/ 267 w 267"/>
                  <a:gd name="T18" fmla="*/ 714 h 714"/>
                </a:gdLst>
                <a:ahLst/>
                <a:cxnLst>
                  <a:cxn ang="T10">
                    <a:pos x="T0" y="T1"/>
                  </a:cxn>
                  <a:cxn ang="T11">
                    <a:pos x="T2" y="T3"/>
                  </a:cxn>
                  <a:cxn ang="T12">
                    <a:pos x="T4" y="T5"/>
                  </a:cxn>
                  <a:cxn ang="T13">
                    <a:pos x="T6" y="T7"/>
                  </a:cxn>
                  <a:cxn ang="T14">
                    <a:pos x="T8" y="T9"/>
                  </a:cxn>
                </a:cxnLst>
                <a:rect l="T15" t="T16" r="T17" b="T18"/>
                <a:pathLst>
                  <a:path w="267" h="714">
                    <a:moveTo>
                      <a:pt x="205" y="0"/>
                    </a:moveTo>
                    <a:cubicBezTo>
                      <a:pt x="205" y="0"/>
                      <a:pt x="254" y="45"/>
                      <a:pt x="261" y="50"/>
                    </a:cubicBezTo>
                    <a:cubicBezTo>
                      <a:pt x="267" y="61"/>
                      <a:pt x="0" y="424"/>
                      <a:pt x="264" y="714"/>
                    </a:cubicBezTo>
                    <a:cubicBezTo>
                      <a:pt x="69" y="593"/>
                      <a:pt x="85" y="409"/>
                      <a:pt x="87" y="363"/>
                    </a:cubicBezTo>
                    <a:cubicBezTo>
                      <a:pt x="88" y="197"/>
                      <a:pt x="205" y="0"/>
                      <a:pt x="205" y="0"/>
                    </a:cubicBezTo>
                    <a:close/>
                  </a:path>
                </a:pathLst>
              </a:custGeom>
              <a:gradFill rotWithShape="1">
                <a:gsLst>
                  <a:gs pos="0">
                    <a:srgbClr val="A3A3A3"/>
                  </a:gs>
                  <a:gs pos="50000">
                    <a:srgbClr val="525252"/>
                  </a:gs>
                  <a:gs pos="100000">
                    <a:srgbClr val="A3A3A3"/>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grpSp>
        <p:grpSp>
          <p:nvGrpSpPr>
            <p:cNvPr id="144402" name="Group 79"/>
            <p:cNvGrpSpPr>
              <a:grpSpLocks/>
            </p:cNvGrpSpPr>
            <p:nvPr/>
          </p:nvGrpSpPr>
          <p:grpSpPr bwMode="auto">
            <a:xfrm>
              <a:off x="606" y="1078"/>
              <a:ext cx="2451" cy="1570"/>
              <a:chOff x="606" y="1010"/>
              <a:chExt cx="2451" cy="1570"/>
            </a:xfrm>
          </p:grpSpPr>
          <p:sp>
            <p:nvSpPr>
              <p:cNvPr id="9" name="Freeform 55"/>
              <p:cNvSpPr>
                <a:spLocks/>
              </p:cNvSpPr>
              <p:nvPr/>
            </p:nvSpPr>
            <p:spPr bwMode="auto">
              <a:xfrm>
                <a:off x="606" y="1010"/>
                <a:ext cx="2451" cy="1473"/>
              </a:xfrm>
              <a:custGeom>
                <a:avLst/>
                <a:gdLst>
                  <a:gd name="T0" fmla="*/ 2479 w 1678"/>
                  <a:gd name="T1" fmla="*/ 1991 h 1010"/>
                  <a:gd name="T2" fmla="*/ 2102 w 1678"/>
                  <a:gd name="T3" fmla="*/ 537 h 1010"/>
                  <a:gd name="T4" fmla="*/ 247 w 1678"/>
                  <a:gd name="T5" fmla="*/ 1355 h 1010"/>
                  <a:gd name="T6" fmla="*/ 0 w 1678"/>
                  <a:gd name="T7" fmla="*/ 1282 h 1010"/>
                  <a:gd name="T8" fmla="*/ 2298 w 1678"/>
                  <a:gd name="T9" fmla="*/ 134 h 1010"/>
                  <a:gd name="T10" fmla="*/ 3034 w 1678"/>
                  <a:gd name="T11" fmla="*/ 2148 h 1010"/>
                  <a:gd name="T12" fmla="*/ 2479 w 1678"/>
                  <a:gd name="T13" fmla="*/ 1991 h 1010"/>
                  <a:gd name="T14" fmla="*/ 0 60000 65536"/>
                  <a:gd name="T15" fmla="*/ 0 60000 65536"/>
                  <a:gd name="T16" fmla="*/ 0 60000 65536"/>
                  <a:gd name="T17" fmla="*/ 0 60000 65536"/>
                  <a:gd name="T18" fmla="*/ 0 60000 65536"/>
                  <a:gd name="T19" fmla="*/ 0 60000 65536"/>
                  <a:gd name="T20" fmla="*/ 0 60000 65536"/>
                  <a:gd name="T21" fmla="*/ 0 w 1678"/>
                  <a:gd name="T22" fmla="*/ 0 h 1010"/>
                  <a:gd name="T23" fmla="*/ 1678 w 1678"/>
                  <a:gd name="T24" fmla="*/ 1010 h 10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8" h="1010">
                    <a:moveTo>
                      <a:pt x="1162" y="936"/>
                    </a:moveTo>
                    <a:cubicBezTo>
                      <a:pt x="1222" y="836"/>
                      <a:pt x="1371" y="388"/>
                      <a:pt x="985" y="252"/>
                    </a:cubicBezTo>
                    <a:cubicBezTo>
                      <a:pt x="471" y="122"/>
                      <a:pt x="116" y="637"/>
                      <a:pt x="116" y="637"/>
                    </a:cubicBezTo>
                    <a:cubicBezTo>
                      <a:pt x="116" y="637"/>
                      <a:pt x="116" y="637"/>
                      <a:pt x="0" y="603"/>
                    </a:cubicBezTo>
                    <a:cubicBezTo>
                      <a:pt x="272" y="215"/>
                      <a:pt x="727" y="0"/>
                      <a:pt x="1077" y="63"/>
                    </a:cubicBezTo>
                    <a:cubicBezTo>
                      <a:pt x="1416" y="123"/>
                      <a:pt x="1678" y="452"/>
                      <a:pt x="1422" y="1010"/>
                    </a:cubicBezTo>
                    <a:cubicBezTo>
                      <a:pt x="1357" y="994"/>
                      <a:pt x="1209" y="950"/>
                      <a:pt x="1162" y="936"/>
                    </a:cubicBezTo>
                    <a:close/>
                  </a:path>
                </a:pathLst>
              </a:custGeom>
              <a:gradFill rotWithShape="1">
                <a:gsLst>
                  <a:gs pos="0">
                    <a:schemeClr val="bg2">
                      <a:lumMod val="50000"/>
                    </a:schemeClr>
                  </a:gs>
                  <a:gs pos="50000">
                    <a:srgbClr val="C4DBEE"/>
                  </a:gs>
                  <a:gs pos="100000">
                    <a:srgbClr val="0061B3"/>
                  </a:gs>
                </a:gsLst>
                <a:lin ang="0" scaled="1"/>
              </a:gradFill>
              <a:ln w="9525">
                <a:noFill/>
                <a:round/>
                <a:headEnd/>
                <a:tailEnd/>
              </a:ln>
            </p:spPr>
            <p:txBody>
              <a:bodyPr/>
              <a:lstStyle/>
              <a:p>
                <a:pPr>
                  <a:defRPr/>
                </a:pPr>
                <a:endParaRPr lang="en-GB" dirty="0">
                  <a:solidFill>
                    <a:srgbClr val="000000"/>
                  </a:solidFill>
                </a:endParaRPr>
              </a:p>
            </p:txBody>
          </p:sp>
          <p:sp>
            <p:nvSpPr>
              <p:cNvPr id="144404" name="Freeform 56"/>
              <p:cNvSpPr>
                <a:spLocks/>
              </p:cNvSpPr>
              <p:nvPr/>
            </p:nvSpPr>
            <p:spPr bwMode="auto">
              <a:xfrm>
                <a:off x="2683" y="1564"/>
                <a:ext cx="261" cy="1016"/>
              </a:xfrm>
              <a:custGeom>
                <a:avLst/>
                <a:gdLst>
                  <a:gd name="T0" fmla="*/ 0 w 179"/>
                  <a:gd name="T1" fmla="*/ 2861 h 696"/>
                  <a:gd name="T2" fmla="*/ 190 w 179"/>
                  <a:gd name="T3" fmla="*/ 3160 h 696"/>
                  <a:gd name="T4" fmla="*/ 630 w 179"/>
                  <a:gd name="T5" fmla="*/ 1431 h 696"/>
                  <a:gd name="T6" fmla="*/ 413 w 179"/>
                  <a:gd name="T7" fmla="*/ 286 h 696"/>
                  <a:gd name="T8" fmla="*/ 289 w 179"/>
                  <a:gd name="T9" fmla="*/ 0 h 696"/>
                  <a:gd name="T10" fmla="*/ 0 w 179"/>
                  <a:gd name="T11" fmla="*/ 2861 h 696"/>
                  <a:gd name="T12" fmla="*/ 0 60000 65536"/>
                  <a:gd name="T13" fmla="*/ 0 60000 65536"/>
                  <a:gd name="T14" fmla="*/ 0 60000 65536"/>
                  <a:gd name="T15" fmla="*/ 0 60000 65536"/>
                  <a:gd name="T16" fmla="*/ 0 60000 65536"/>
                  <a:gd name="T17" fmla="*/ 0 60000 65536"/>
                  <a:gd name="T18" fmla="*/ 0 w 179"/>
                  <a:gd name="T19" fmla="*/ 0 h 696"/>
                  <a:gd name="T20" fmla="*/ 179 w 179"/>
                  <a:gd name="T21" fmla="*/ 696 h 696"/>
                </a:gdLst>
                <a:ahLst/>
                <a:cxnLst>
                  <a:cxn ang="T12">
                    <a:pos x="T0" y="T1"/>
                  </a:cxn>
                  <a:cxn ang="T13">
                    <a:pos x="T2" y="T3"/>
                  </a:cxn>
                  <a:cxn ang="T14">
                    <a:pos x="T4" y="T5"/>
                  </a:cxn>
                  <a:cxn ang="T15">
                    <a:pos x="T6" y="T7"/>
                  </a:cxn>
                  <a:cxn ang="T16">
                    <a:pos x="T8" y="T9"/>
                  </a:cxn>
                  <a:cxn ang="T17">
                    <a:pos x="T10" y="T11"/>
                  </a:cxn>
                </a:cxnLst>
                <a:rect l="T18" t="T19" r="T20" b="T21"/>
                <a:pathLst>
                  <a:path w="179" h="696">
                    <a:moveTo>
                      <a:pt x="0" y="630"/>
                    </a:moveTo>
                    <a:cubicBezTo>
                      <a:pt x="19" y="659"/>
                      <a:pt x="42" y="696"/>
                      <a:pt x="42" y="696"/>
                    </a:cubicBezTo>
                    <a:cubicBezTo>
                      <a:pt x="42" y="696"/>
                      <a:pt x="134" y="518"/>
                      <a:pt x="139" y="315"/>
                    </a:cubicBezTo>
                    <a:cubicBezTo>
                      <a:pt x="146" y="172"/>
                      <a:pt x="91" y="63"/>
                      <a:pt x="91" y="63"/>
                    </a:cubicBezTo>
                    <a:cubicBezTo>
                      <a:pt x="64" y="0"/>
                      <a:pt x="64" y="0"/>
                      <a:pt x="64" y="0"/>
                    </a:cubicBezTo>
                    <a:cubicBezTo>
                      <a:pt x="64" y="0"/>
                      <a:pt x="179" y="245"/>
                      <a:pt x="0" y="630"/>
                    </a:cubicBezTo>
                    <a:close/>
                  </a:path>
                </a:pathLst>
              </a:custGeom>
              <a:gradFill rotWithShape="1">
                <a:gsLst>
                  <a:gs pos="0">
                    <a:srgbClr val="0061B3"/>
                  </a:gs>
                  <a:gs pos="50000">
                    <a:srgbClr val="003D70"/>
                  </a:gs>
                  <a:gs pos="100000">
                    <a:srgbClr val="0061B3"/>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44405" name="Freeform 57"/>
              <p:cNvSpPr>
                <a:spLocks/>
              </p:cNvSpPr>
              <p:nvPr/>
            </p:nvSpPr>
            <p:spPr bwMode="auto">
              <a:xfrm>
                <a:off x="775" y="1187"/>
                <a:ext cx="1606" cy="826"/>
              </a:xfrm>
              <a:custGeom>
                <a:avLst/>
                <a:gdLst>
                  <a:gd name="T0" fmla="*/ 3949 w 1100"/>
                  <a:gd name="T1" fmla="*/ 594 h 565"/>
                  <a:gd name="T2" fmla="*/ 0 w 1100"/>
                  <a:gd name="T3" fmla="*/ 2354 h 565"/>
                  <a:gd name="T4" fmla="*/ 245 w 1100"/>
                  <a:gd name="T5" fmla="*/ 2582 h 565"/>
                  <a:gd name="T6" fmla="*/ 3933 w 1100"/>
                  <a:gd name="T7" fmla="*/ 851 h 565"/>
                  <a:gd name="T8" fmla="*/ 4999 w 1100"/>
                  <a:gd name="T9" fmla="*/ 1583 h 565"/>
                  <a:gd name="T10" fmla="*/ 3949 w 1100"/>
                  <a:gd name="T11" fmla="*/ 594 h 565"/>
                  <a:gd name="T12" fmla="*/ 0 60000 65536"/>
                  <a:gd name="T13" fmla="*/ 0 60000 65536"/>
                  <a:gd name="T14" fmla="*/ 0 60000 65536"/>
                  <a:gd name="T15" fmla="*/ 0 60000 65536"/>
                  <a:gd name="T16" fmla="*/ 0 60000 65536"/>
                  <a:gd name="T17" fmla="*/ 0 60000 65536"/>
                  <a:gd name="T18" fmla="*/ 0 w 1100"/>
                  <a:gd name="T19" fmla="*/ 0 h 565"/>
                  <a:gd name="T20" fmla="*/ 1100 w 1100"/>
                  <a:gd name="T21" fmla="*/ 565 h 565"/>
                </a:gdLst>
                <a:ahLst/>
                <a:cxnLst>
                  <a:cxn ang="T12">
                    <a:pos x="T0" y="T1"/>
                  </a:cxn>
                  <a:cxn ang="T13">
                    <a:pos x="T2" y="T3"/>
                  </a:cxn>
                  <a:cxn ang="T14">
                    <a:pos x="T4" y="T5"/>
                  </a:cxn>
                  <a:cxn ang="T15">
                    <a:pos x="T6" y="T7"/>
                  </a:cxn>
                  <a:cxn ang="T16">
                    <a:pos x="T8" y="T9"/>
                  </a:cxn>
                  <a:cxn ang="T17">
                    <a:pos x="T10" y="T11"/>
                  </a:cxn>
                </a:cxnLst>
                <a:rect l="T18" t="T19" r="T20" b="T21"/>
                <a:pathLst>
                  <a:path w="1100" h="565">
                    <a:moveTo>
                      <a:pt x="869" y="130"/>
                    </a:moveTo>
                    <a:cubicBezTo>
                      <a:pt x="355" y="0"/>
                      <a:pt x="0" y="515"/>
                      <a:pt x="0" y="515"/>
                    </a:cubicBezTo>
                    <a:cubicBezTo>
                      <a:pt x="0" y="515"/>
                      <a:pt x="0" y="515"/>
                      <a:pt x="54" y="565"/>
                    </a:cubicBezTo>
                    <a:cubicBezTo>
                      <a:pt x="279" y="285"/>
                      <a:pt x="580" y="120"/>
                      <a:pt x="866" y="186"/>
                    </a:cubicBezTo>
                    <a:cubicBezTo>
                      <a:pt x="1050" y="226"/>
                      <a:pt x="1100" y="347"/>
                      <a:pt x="1100" y="347"/>
                    </a:cubicBezTo>
                    <a:cubicBezTo>
                      <a:pt x="1084" y="303"/>
                      <a:pt x="1043" y="192"/>
                      <a:pt x="869" y="130"/>
                    </a:cubicBezTo>
                    <a:close/>
                  </a:path>
                </a:pathLst>
              </a:custGeom>
              <a:gradFill rotWithShape="1">
                <a:gsLst>
                  <a:gs pos="0">
                    <a:srgbClr val="0061B3"/>
                  </a:gs>
                  <a:gs pos="50000">
                    <a:srgbClr val="003D70"/>
                  </a:gs>
                  <a:gs pos="100000">
                    <a:srgbClr val="0061B3"/>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44406" name="Freeform 58"/>
              <p:cNvSpPr>
                <a:spLocks/>
              </p:cNvSpPr>
              <p:nvPr/>
            </p:nvSpPr>
            <p:spPr bwMode="auto">
              <a:xfrm>
                <a:off x="2303" y="2376"/>
                <a:ext cx="440" cy="204"/>
              </a:xfrm>
              <a:custGeom>
                <a:avLst/>
                <a:gdLst>
                  <a:gd name="T0" fmla="*/ 0 w 469"/>
                  <a:gd name="T1" fmla="*/ 0 h 218"/>
                  <a:gd name="T2" fmla="*/ 313 w 469"/>
                  <a:gd name="T3" fmla="*/ 89 h 218"/>
                  <a:gd name="T4" fmla="*/ 363 w 469"/>
                  <a:gd name="T5" fmla="*/ 168 h 218"/>
                  <a:gd name="T6" fmla="*/ 56 w 469"/>
                  <a:gd name="T7" fmla="*/ 77 h 218"/>
                  <a:gd name="T8" fmla="*/ 0 w 469"/>
                  <a:gd name="T9" fmla="*/ 0 h 218"/>
                  <a:gd name="T10" fmla="*/ 0 60000 65536"/>
                  <a:gd name="T11" fmla="*/ 0 60000 65536"/>
                  <a:gd name="T12" fmla="*/ 0 60000 65536"/>
                  <a:gd name="T13" fmla="*/ 0 60000 65536"/>
                  <a:gd name="T14" fmla="*/ 0 60000 65536"/>
                  <a:gd name="T15" fmla="*/ 0 w 469"/>
                  <a:gd name="T16" fmla="*/ 0 h 218"/>
                  <a:gd name="T17" fmla="*/ 469 w 469"/>
                  <a:gd name="T18" fmla="*/ 218 h 218"/>
                </a:gdLst>
                <a:ahLst/>
                <a:cxnLst>
                  <a:cxn ang="T10">
                    <a:pos x="T0" y="T1"/>
                  </a:cxn>
                  <a:cxn ang="T11">
                    <a:pos x="T2" y="T3"/>
                  </a:cxn>
                  <a:cxn ang="T12">
                    <a:pos x="T4" y="T5"/>
                  </a:cxn>
                  <a:cxn ang="T13">
                    <a:pos x="T6" y="T7"/>
                  </a:cxn>
                  <a:cxn ang="T14">
                    <a:pos x="T8" y="T9"/>
                  </a:cxn>
                </a:cxnLst>
                <a:rect l="T15" t="T16" r="T17" b="T18"/>
                <a:pathLst>
                  <a:path w="469" h="218">
                    <a:moveTo>
                      <a:pt x="0" y="0"/>
                    </a:moveTo>
                    <a:lnTo>
                      <a:pt x="404" y="115"/>
                    </a:lnTo>
                    <a:lnTo>
                      <a:pt x="469" y="218"/>
                    </a:lnTo>
                    <a:lnTo>
                      <a:pt x="73" y="100"/>
                    </a:lnTo>
                    <a:lnTo>
                      <a:pt x="0" y="0"/>
                    </a:lnTo>
                    <a:close/>
                  </a:path>
                </a:pathLst>
              </a:custGeom>
              <a:solidFill>
                <a:srgbClr val="2758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44407" name="Freeform 59"/>
              <p:cNvSpPr>
                <a:spLocks/>
              </p:cNvSpPr>
              <p:nvPr/>
            </p:nvSpPr>
            <p:spPr bwMode="auto">
              <a:xfrm>
                <a:off x="606" y="1890"/>
                <a:ext cx="249" cy="123"/>
              </a:xfrm>
              <a:custGeom>
                <a:avLst/>
                <a:gdLst>
                  <a:gd name="T0" fmla="*/ 142 w 264"/>
                  <a:gd name="T1" fmla="*/ 41 h 131"/>
                  <a:gd name="T2" fmla="*/ 209 w 264"/>
                  <a:gd name="T3" fmla="*/ 101 h 131"/>
                  <a:gd name="T4" fmla="*/ 66 w 264"/>
                  <a:gd name="T5" fmla="*/ 61 h 131"/>
                  <a:gd name="T6" fmla="*/ 0 w 264"/>
                  <a:gd name="T7" fmla="*/ 0 h 131"/>
                  <a:gd name="T8" fmla="*/ 142 w 264"/>
                  <a:gd name="T9" fmla="*/ 41 h 131"/>
                  <a:gd name="T10" fmla="*/ 0 60000 65536"/>
                  <a:gd name="T11" fmla="*/ 0 60000 65536"/>
                  <a:gd name="T12" fmla="*/ 0 60000 65536"/>
                  <a:gd name="T13" fmla="*/ 0 60000 65536"/>
                  <a:gd name="T14" fmla="*/ 0 60000 65536"/>
                  <a:gd name="T15" fmla="*/ 0 w 264"/>
                  <a:gd name="T16" fmla="*/ 0 h 131"/>
                  <a:gd name="T17" fmla="*/ 264 w 264"/>
                  <a:gd name="T18" fmla="*/ 131 h 131"/>
                </a:gdLst>
                <a:ahLst/>
                <a:cxnLst>
                  <a:cxn ang="T10">
                    <a:pos x="T0" y="T1"/>
                  </a:cxn>
                  <a:cxn ang="T11">
                    <a:pos x="T2" y="T3"/>
                  </a:cxn>
                  <a:cxn ang="T12">
                    <a:pos x="T4" y="T5"/>
                  </a:cxn>
                  <a:cxn ang="T13">
                    <a:pos x="T6" y="T7"/>
                  </a:cxn>
                  <a:cxn ang="T14">
                    <a:pos x="T8" y="T9"/>
                  </a:cxn>
                </a:cxnLst>
                <a:rect l="T15" t="T16" r="T17" b="T18"/>
                <a:pathLst>
                  <a:path w="264" h="131">
                    <a:moveTo>
                      <a:pt x="180" y="53"/>
                    </a:moveTo>
                    <a:lnTo>
                      <a:pt x="264" y="131"/>
                    </a:lnTo>
                    <a:lnTo>
                      <a:pt x="83" y="78"/>
                    </a:lnTo>
                    <a:lnTo>
                      <a:pt x="0" y="0"/>
                    </a:lnTo>
                    <a:lnTo>
                      <a:pt x="180" y="53"/>
                    </a:lnTo>
                    <a:close/>
                  </a:path>
                </a:pathLst>
              </a:custGeom>
              <a:solidFill>
                <a:srgbClr val="2758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grpSp>
      </p:grpSp>
      <p:sp>
        <p:nvSpPr>
          <p:cNvPr id="19" name="Line 29"/>
          <p:cNvSpPr>
            <a:spLocks noChangeShapeType="1"/>
          </p:cNvSpPr>
          <p:nvPr/>
        </p:nvSpPr>
        <p:spPr bwMode="auto">
          <a:xfrm rot="21307710" flipH="1">
            <a:off x="1674813" y="4178300"/>
            <a:ext cx="465137" cy="627063"/>
          </a:xfrm>
          <a:prstGeom prst="line">
            <a:avLst/>
          </a:prstGeom>
          <a:noFill/>
          <a:ln w="76200">
            <a:solidFill>
              <a:srgbClr val="777777"/>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20" name="Line 30"/>
          <p:cNvSpPr>
            <a:spLocks noChangeShapeType="1"/>
          </p:cNvSpPr>
          <p:nvPr/>
        </p:nvSpPr>
        <p:spPr bwMode="auto">
          <a:xfrm rot="21307710" flipV="1">
            <a:off x="2589213" y="2632075"/>
            <a:ext cx="392112" cy="584200"/>
          </a:xfrm>
          <a:prstGeom prst="line">
            <a:avLst/>
          </a:prstGeom>
          <a:noFill/>
          <a:ln w="76200">
            <a:solidFill>
              <a:srgbClr val="275881"/>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21" name="Text Box 31"/>
          <p:cNvSpPr txBox="1">
            <a:spLocks noChangeArrowheads="1"/>
          </p:cNvSpPr>
          <p:nvPr/>
        </p:nvSpPr>
        <p:spPr bwMode="auto">
          <a:xfrm>
            <a:off x="1500188" y="3397250"/>
            <a:ext cx="1758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2800" b="1">
                <a:solidFill>
                  <a:srgbClr val="777777"/>
                </a:solidFill>
                <a:latin typeface="Agency FB" pitchFamily="34" charset="0"/>
              </a:rPr>
              <a:t>Zararlı Etken</a:t>
            </a:r>
            <a:endParaRPr lang="en-GB" altLang="tr-TR" sz="2800" b="1">
              <a:solidFill>
                <a:srgbClr val="777777"/>
              </a:solidFill>
              <a:latin typeface="Agency FB" pitchFamily="34" charset="0"/>
            </a:endParaRPr>
          </a:p>
        </p:txBody>
      </p:sp>
      <p:sp>
        <p:nvSpPr>
          <p:cNvPr id="144392"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GB" altLang="tr-TR" sz="2000" b="1">
              <a:solidFill>
                <a:srgbClr val="000000"/>
              </a:solidFill>
            </a:endParaRPr>
          </a:p>
        </p:txBody>
      </p:sp>
      <p:sp>
        <p:nvSpPr>
          <p:cNvPr id="23" name="Rectangle 55"/>
          <p:cNvSpPr>
            <a:spLocks noChangeArrowheads="1"/>
          </p:cNvSpPr>
          <p:nvPr/>
        </p:nvSpPr>
        <p:spPr bwMode="gray">
          <a:xfrm>
            <a:off x="5100638" y="1555750"/>
            <a:ext cx="3713162" cy="36036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28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r>
              <a:rPr lang="tr-TR" altLang="tr-TR" sz="2400" b="1">
                <a:solidFill>
                  <a:srgbClr val="FFFFFF"/>
                </a:solidFill>
                <a:latin typeface="Calibri" pitchFamily="34" charset="0"/>
              </a:rPr>
              <a:t>Kaç</a:t>
            </a:r>
            <a:endParaRPr lang="en-GB" altLang="tr-TR" sz="2400" b="1">
              <a:solidFill>
                <a:srgbClr val="FFFFFF"/>
              </a:solidFill>
              <a:latin typeface="Calibri" pitchFamily="34" charset="0"/>
            </a:endParaRPr>
          </a:p>
        </p:txBody>
      </p:sp>
      <p:sp>
        <p:nvSpPr>
          <p:cNvPr id="24" name="Rectangle 5"/>
          <p:cNvSpPr>
            <a:spLocks noChangeArrowheads="1"/>
          </p:cNvSpPr>
          <p:nvPr/>
        </p:nvSpPr>
        <p:spPr bwMode="gray">
          <a:xfrm>
            <a:off x="5100638" y="1916113"/>
            <a:ext cx="3713162" cy="1689100"/>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marL="190500" indent="-1905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90000"/>
              </a:lnSpc>
              <a:spcAft>
                <a:spcPct val="20000"/>
              </a:spcAft>
              <a:buClr>
                <a:srgbClr val="292929"/>
              </a:buClr>
              <a:buFont typeface="Wingdings" pitchFamily="2" charset="2"/>
              <a:buChar char="§"/>
            </a:pPr>
            <a:r>
              <a:rPr lang="tr-TR" altLang="tr-TR" i="1">
                <a:solidFill>
                  <a:srgbClr val="000000"/>
                </a:solidFill>
                <a:latin typeface="Calibri" pitchFamily="34" charset="0"/>
              </a:rPr>
              <a:t>Bilinç durumunda uyanıklık artar,</a:t>
            </a:r>
          </a:p>
          <a:p>
            <a:pPr eaLnBrk="1" hangingPunct="1">
              <a:lnSpc>
                <a:spcPct val="90000"/>
              </a:lnSpc>
              <a:spcAft>
                <a:spcPct val="20000"/>
              </a:spcAft>
              <a:buClr>
                <a:srgbClr val="292929"/>
              </a:buClr>
              <a:buFont typeface="Wingdings" pitchFamily="2" charset="2"/>
              <a:buChar char="§"/>
            </a:pPr>
            <a:r>
              <a:rPr lang="tr-TR" altLang="tr-TR" i="1">
                <a:solidFill>
                  <a:srgbClr val="000000"/>
                </a:solidFill>
                <a:latin typeface="Calibri" pitchFamily="34" charset="0"/>
              </a:rPr>
              <a:t>Kaygı düzeyi yükselir,</a:t>
            </a:r>
          </a:p>
          <a:p>
            <a:pPr eaLnBrk="1" hangingPunct="1">
              <a:lnSpc>
                <a:spcPct val="90000"/>
              </a:lnSpc>
              <a:spcAft>
                <a:spcPct val="20000"/>
              </a:spcAft>
              <a:buClr>
                <a:srgbClr val="292929"/>
              </a:buClr>
              <a:buFont typeface="Wingdings" pitchFamily="2" charset="2"/>
              <a:buChar char="§"/>
            </a:pPr>
            <a:r>
              <a:rPr lang="tr-TR" altLang="tr-TR" i="1">
                <a:solidFill>
                  <a:srgbClr val="000000"/>
                </a:solidFill>
                <a:latin typeface="Calibri" pitchFamily="34" charset="0"/>
              </a:rPr>
              <a:t>Sempatik aktivite artar,</a:t>
            </a:r>
          </a:p>
          <a:p>
            <a:pPr eaLnBrk="1" hangingPunct="1">
              <a:lnSpc>
                <a:spcPct val="90000"/>
              </a:lnSpc>
              <a:spcAft>
                <a:spcPct val="20000"/>
              </a:spcAft>
              <a:buClr>
                <a:srgbClr val="292929"/>
              </a:buClr>
              <a:buFont typeface="Wingdings" pitchFamily="2" charset="2"/>
              <a:buChar char="§"/>
            </a:pPr>
            <a:r>
              <a:rPr lang="tr-TR" altLang="tr-TR" i="1">
                <a:solidFill>
                  <a:srgbClr val="000000"/>
                </a:solidFill>
                <a:latin typeface="Calibri" pitchFamily="34" charset="0"/>
              </a:rPr>
              <a:t>Adrenalin düzeyi yükselir.</a:t>
            </a:r>
          </a:p>
          <a:p>
            <a:pPr eaLnBrk="1" hangingPunct="1">
              <a:lnSpc>
                <a:spcPct val="90000"/>
              </a:lnSpc>
              <a:spcAft>
                <a:spcPct val="20000"/>
              </a:spcAft>
              <a:buClr>
                <a:srgbClr val="292929"/>
              </a:buClr>
              <a:buFont typeface="Wingdings" pitchFamily="2" charset="2"/>
              <a:buChar char="§"/>
            </a:pPr>
            <a:endParaRPr lang="tr-TR" altLang="tr-TR" i="1">
              <a:solidFill>
                <a:srgbClr val="000000"/>
              </a:solidFill>
              <a:latin typeface="Calibri" pitchFamily="34" charset="0"/>
            </a:endParaRPr>
          </a:p>
        </p:txBody>
      </p:sp>
      <p:sp>
        <p:nvSpPr>
          <p:cNvPr id="25" name="Rectangle 58"/>
          <p:cNvSpPr>
            <a:spLocks noChangeArrowheads="1"/>
          </p:cNvSpPr>
          <p:nvPr/>
        </p:nvSpPr>
        <p:spPr bwMode="gray">
          <a:xfrm>
            <a:off x="5100638" y="3752850"/>
            <a:ext cx="3713162" cy="360363"/>
          </a:xfrm>
          <a:prstGeom prst="rect">
            <a:avLst/>
          </a:prstGeom>
          <a:gradFill rotWithShape="1">
            <a:gsLst>
              <a:gs pos="0">
                <a:srgbClr val="C6C7C8"/>
              </a:gs>
              <a:gs pos="100000">
                <a:srgbClr val="5C5C5D"/>
              </a:gs>
            </a:gsLst>
            <a:lin ang="5400000" scaled="1"/>
          </a:gradFill>
          <a:ln w="12700" algn="ctr">
            <a:solidFill>
              <a:srgbClr val="DDDDDD"/>
            </a:solidFill>
            <a:miter lim="800000"/>
            <a:headEnd/>
            <a:tailEnd/>
          </a:ln>
          <a:effectLst>
            <a:outerShdw dist="53882" dir="2700000" algn="ctr" rotWithShape="0">
              <a:srgbClr val="808080">
                <a:alpha val="50000"/>
              </a:srgbClr>
            </a:outerShdw>
          </a:effectLst>
        </p:spPr>
        <p:txBody>
          <a:bodyPr lIns="28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r>
              <a:rPr lang="tr-TR" altLang="tr-TR" sz="2400" b="1">
                <a:solidFill>
                  <a:srgbClr val="FFFFFF"/>
                </a:solidFill>
                <a:latin typeface="Calibri" pitchFamily="34" charset="0"/>
              </a:rPr>
              <a:t>Savaş</a:t>
            </a:r>
            <a:endParaRPr lang="en-GB" altLang="tr-TR" sz="2400" b="1">
              <a:solidFill>
                <a:srgbClr val="FFFFFF"/>
              </a:solidFill>
              <a:latin typeface="Calibri" pitchFamily="34" charset="0"/>
            </a:endParaRPr>
          </a:p>
        </p:txBody>
      </p:sp>
      <p:sp>
        <p:nvSpPr>
          <p:cNvPr id="26" name="Rectangle 5"/>
          <p:cNvSpPr>
            <a:spLocks noChangeArrowheads="1"/>
          </p:cNvSpPr>
          <p:nvPr/>
        </p:nvSpPr>
        <p:spPr bwMode="gray">
          <a:xfrm>
            <a:off x="5100638" y="4113213"/>
            <a:ext cx="3713162" cy="1689100"/>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marL="190500" indent="-1905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90000"/>
              </a:lnSpc>
              <a:spcAft>
                <a:spcPct val="20000"/>
              </a:spcAft>
              <a:buClr>
                <a:srgbClr val="292929"/>
              </a:buClr>
              <a:buFont typeface="Wingdings" pitchFamily="2" charset="2"/>
              <a:buChar char="§"/>
            </a:pPr>
            <a:r>
              <a:rPr lang="tr-TR" altLang="tr-TR" i="1">
                <a:solidFill>
                  <a:srgbClr val="000000"/>
                </a:solidFill>
                <a:latin typeface="Calibri" pitchFamily="34" charset="0"/>
              </a:rPr>
              <a:t>Tehlike döneminde kaygı düzeyi artar,</a:t>
            </a:r>
          </a:p>
          <a:p>
            <a:pPr eaLnBrk="1" hangingPunct="1">
              <a:lnSpc>
                <a:spcPct val="90000"/>
              </a:lnSpc>
              <a:spcAft>
                <a:spcPct val="20000"/>
              </a:spcAft>
              <a:buClr>
                <a:srgbClr val="292929"/>
              </a:buClr>
              <a:buFont typeface="Wingdings" pitchFamily="2" charset="2"/>
              <a:buChar char="§"/>
            </a:pPr>
            <a:r>
              <a:rPr lang="tr-TR" altLang="tr-TR" i="1">
                <a:solidFill>
                  <a:srgbClr val="000000"/>
                </a:solidFill>
                <a:latin typeface="Calibri" pitchFamily="34" charset="0"/>
              </a:rPr>
              <a:t>Endişe, karamsarlık, öfke, korku, sinirlilik ve tedirginlik artar,</a:t>
            </a:r>
          </a:p>
          <a:p>
            <a:pPr eaLnBrk="1" hangingPunct="1">
              <a:lnSpc>
                <a:spcPct val="90000"/>
              </a:lnSpc>
              <a:spcAft>
                <a:spcPct val="20000"/>
              </a:spcAft>
              <a:buClr>
                <a:srgbClr val="292929"/>
              </a:buClr>
              <a:buFont typeface="Wingdings" pitchFamily="2" charset="2"/>
              <a:buChar char="§"/>
            </a:pPr>
            <a:r>
              <a:rPr lang="tr-TR" altLang="tr-TR" i="1">
                <a:solidFill>
                  <a:srgbClr val="000000"/>
                </a:solidFill>
                <a:latin typeface="Calibri" pitchFamily="34" charset="0"/>
              </a:rPr>
              <a:t>Bilişsel işlevler olumsuz yönde etkilenir.</a:t>
            </a:r>
          </a:p>
        </p:txBody>
      </p:sp>
      <p:sp>
        <p:nvSpPr>
          <p:cNvPr id="27"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ORGANİZMANIN STRESE CEVABI</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pic>
        <p:nvPicPr>
          <p:cNvPr id="28" name="Picture 2" descr="C:\Users\ahmet\Desktop\Kurum tanıtımı\shield and swor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950" y="4346575"/>
            <a:ext cx="1122363"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 descr="C:\Users\ahmet\Desktop\spring-jogger-follow-m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950" y="1890713"/>
            <a:ext cx="1301750"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12"/>
          </p:nvPr>
        </p:nvSpPr>
        <p:spPr/>
        <p:txBody>
          <a:bodyPr/>
          <a:lstStyle/>
          <a:p>
            <a:fld id="{A427530A-A503-4F46-BAEC-AA74D2EFDD5B}" type="slidenum">
              <a:rPr lang="tr-TR" smtClean="0"/>
              <a:t>31</a:t>
            </a:fld>
            <a:endParaRPr lang="tr-TR"/>
          </a:p>
        </p:txBody>
      </p:sp>
    </p:spTree>
    <p:extLst>
      <p:ext uri="{BB962C8B-B14F-4D97-AF65-F5344CB8AC3E}">
        <p14:creationId xmlns:p14="http://schemas.microsoft.com/office/powerpoint/2010/main" val="345653359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4" name="Rectangle 11"/>
          <p:cNvSpPr>
            <a:spLocks noChangeArrowheads="1"/>
          </p:cNvSpPr>
          <p:nvPr/>
        </p:nvSpPr>
        <p:spPr bwMode="gray">
          <a:xfrm>
            <a:off x="5062538" y="1555750"/>
            <a:ext cx="3757612" cy="360363"/>
          </a:xfrm>
          <a:prstGeom prst="rect">
            <a:avLst/>
          </a:prstGeom>
          <a:solidFill>
            <a:schemeClr val="hlink"/>
          </a:solidFill>
          <a:ln w="12700">
            <a:solidFill>
              <a:srgbClr val="DDDDDD"/>
            </a:solidFill>
            <a:miter lim="800000"/>
            <a:headEnd/>
            <a:tailEnd/>
          </a:ln>
          <a:effectLst>
            <a:outerShdw dist="53882" dir="2700000" algn="ctr" rotWithShape="0">
              <a:srgbClr val="808080">
                <a:alpha val="50000"/>
              </a:srgbClr>
            </a:outerShdw>
          </a:effectLst>
        </p:spPr>
        <p:txBody>
          <a:bodyPr lIns="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000" b="1">
                <a:solidFill>
                  <a:srgbClr val="FFFFFF"/>
                </a:solidFill>
                <a:latin typeface="Calibri" pitchFamily="34" charset="0"/>
              </a:rPr>
              <a:t>Örgütsel Stres Yönetimi</a:t>
            </a:r>
            <a:endParaRPr lang="tr-TR" altLang="tr-TR" sz="2000" b="1" noProof="1">
              <a:solidFill>
                <a:srgbClr val="FFFFFF"/>
              </a:solidFill>
              <a:latin typeface="Calibri" pitchFamily="34" charset="0"/>
            </a:endParaRPr>
          </a:p>
        </p:txBody>
      </p:sp>
      <p:sp>
        <p:nvSpPr>
          <p:cNvPr id="5" name="Rectangle 13"/>
          <p:cNvSpPr>
            <a:spLocks noChangeArrowheads="1"/>
          </p:cNvSpPr>
          <p:nvPr/>
        </p:nvSpPr>
        <p:spPr bwMode="gray">
          <a:xfrm>
            <a:off x="323850" y="1555750"/>
            <a:ext cx="3757613" cy="360363"/>
          </a:xfrm>
          <a:prstGeom prst="rect">
            <a:avLst/>
          </a:prstGeom>
          <a:solidFill>
            <a:schemeClr val="hlink"/>
          </a:solidFill>
          <a:ln w="12700">
            <a:solidFill>
              <a:srgbClr val="DDDDDD"/>
            </a:solidFill>
            <a:miter lim="800000"/>
            <a:headEnd/>
            <a:tailEnd/>
          </a:ln>
          <a:effectLst>
            <a:outerShdw dist="53882" dir="2700000" algn="ctr" rotWithShape="0">
              <a:srgbClr val="808080">
                <a:alpha val="50000"/>
              </a:srgbClr>
            </a:outerShdw>
          </a:effectLst>
        </p:spPr>
        <p:txBody>
          <a:bodyPr lIns="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000" b="1">
                <a:solidFill>
                  <a:srgbClr val="FFFFFF"/>
                </a:solidFill>
                <a:latin typeface="Calibri" pitchFamily="34" charset="0"/>
              </a:rPr>
              <a:t>Kişisel Stres Yönetimi</a:t>
            </a:r>
            <a:endParaRPr lang="tr-TR" altLang="tr-TR" sz="2000" b="1" noProof="1">
              <a:solidFill>
                <a:srgbClr val="FFFFFF"/>
              </a:solidFill>
              <a:latin typeface="Calibri" pitchFamily="34" charset="0"/>
            </a:endParaRPr>
          </a:p>
        </p:txBody>
      </p:sp>
      <p:sp>
        <p:nvSpPr>
          <p:cNvPr id="7" name="Rectangle 5"/>
          <p:cNvSpPr>
            <a:spLocks noChangeArrowheads="1"/>
          </p:cNvSpPr>
          <p:nvPr/>
        </p:nvSpPr>
        <p:spPr bwMode="gray">
          <a:xfrm>
            <a:off x="5062538" y="1916113"/>
            <a:ext cx="3757612" cy="2970212"/>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80000" tIns="216000" rIns="144000" bIns="72000"/>
          <a:lstStyle>
            <a:lvl1pPr marL="190500" indent="-1905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90000"/>
              </a:lnSpc>
              <a:spcAft>
                <a:spcPct val="20000"/>
              </a:spcAft>
              <a:buClr>
                <a:srgbClr val="292929"/>
              </a:buClr>
              <a:buFont typeface="Wingdings" pitchFamily="2" charset="2"/>
              <a:buChar char="§"/>
            </a:pPr>
            <a:r>
              <a:rPr lang="tr-TR" altLang="tr-TR" sz="1600" b="1" i="1" noProof="1">
                <a:solidFill>
                  <a:srgbClr val="000000"/>
                </a:solidFill>
                <a:latin typeface="Calibri" pitchFamily="34" charset="0"/>
              </a:rPr>
              <a:t>Denetim: </a:t>
            </a:r>
            <a:r>
              <a:rPr lang="tr-TR" altLang="tr-TR" sz="1600" i="1" noProof="1">
                <a:solidFill>
                  <a:srgbClr val="000000"/>
                </a:solidFill>
                <a:latin typeface="Calibri" pitchFamily="34" charset="0"/>
              </a:rPr>
              <a:t>Kişinin bulunduğu ortamı denetleyebilmesi sağlanmalı, kişi makinanın kontrolünden kurtarılmalı,</a:t>
            </a:r>
          </a:p>
          <a:p>
            <a:pPr eaLnBrk="1" hangingPunct="1">
              <a:lnSpc>
                <a:spcPct val="90000"/>
              </a:lnSpc>
              <a:spcAft>
                <a:spcPct val="20000"/>
              </a:spcAft>
              <a:buClr>
                <a:srgbClr val="292929"/>
              </a:buClr>
              <a:buFont typeface="Wingdings" pitchFamily="2" charset="2"/>
              <a:buChar char="§"/>
            </a:pPr>
            <a:r>
              <a:rPr lang="tr-TR" altLang="tr-TR" sz="1600" b="1" i="1" noProof="1">
                <a:solidFill>
                  <a:srgbClr val="000000"/>
                </a:solidFill>
                <a:latin typeface="Calibri" pitchFamily="34" charset="0"/>
              </a:rPr>
              <a:t>Katılım: </a:t>
            </a:r>
            <a:r>
              <a:rPr lang="tr-TR" altLang="tr-TR" sz="1600" i="1" noProof="1">
                <a:solidFill>
                  <a:srgbClr val="000000"/>
                </a:solidFill>
                <a:latin typeface="Calibri" pitchFamily="34" charset="0"/>
              </a:rPr>
              <a:t>Sürece katılımları sağlanmalı, </a:t>
            </a:r>
          </a:p>
          <a:p>
            <a:pPr eaLnBrk="1" hangingPunct="1">
              <a:lnSpc>
                <a:spcPct val="90000"/>
              </a:lnSpc>
              <a:spcAft>
                <a:spcPct val="20000"/>
              </a:spcAft>
              <a:buClr>
                <a:srgbClr val="292929"/>
              </a:buClr>
              <a:buFont typeface="Wingdings" pitchFamily="2" charset="2"/>
              <a:buChar char="§"/>
            </a:pPr>
            <a:r>
              <a:rPr lang="tr-TR" altLang="tr-TR" sz="1600" b="1" i="1" noProof="1">
                <a:solidFill>
                  <a:srgbClr val="000000"/>
                </a:solidFill>
                <a:latin typeface="Calibri" pitchFamily="34" charset="0"/>
              </a:rPr>
              <a:t>Özerklik: </a:t>
            </a:r>
            <a:r>
              <a:rPr lang="tr-TR" altLang="tr-TR" sz="1600" i="1" noProof="1">
                <a:solidFill>
                  <a:srgbClr val="000000"/>
                </a:solidFill>
                <a:latin typeface="Calibri" pitchFamily="34" charset="0"/>
              </a:rPr>
              <a:t>Sorumluluk verilmeli, </a:t>
            </a:r>
          </a:p>
          <a:p>
            <a:pPr eaLnBrk="1" hangingPunct="1">
              <a:lnSpc>
                <a:spcPct val="90000"/>
              </a:lnSpc>
              <a:spcAft>
                <a:spcPct val="20000"/>
              </a:spcAft>
              <a:buClr>
                <a:srgbClr val="292929"/>
              </a:buClr>
              <a:buFont typeface="Wingdings" pitchFamily="2" charset="2"/>
              <a:buChar char="§"/>
            </a:pPr>
            <a:r>
              <a:rPr lang="tr-TR" altLang="tr-TR" sz="1600" b="1" i="1" noProof="1">
                <a:solidFill>
                  <a:srgbClr val="000000"/>
                </a:solidFill>
                <a:latin typeface="Calibri" pitchFamily="34" charset="0"/>
              </a:rPr>
              <a:t>Esnek çalışma: </a:t>
            </a:r>
          </a:p>
        </p:txBody>
      </p:sp>
      <p:sp>
        <p:nvSpPr>
          <p:cNvPr id="8" name="Rectangle 14"/>
          <p:cNvSpPr>
            <a:spLocks noChangeArrowheads="1"/>
          </p:cNvSpPr>
          <p:nvPr/>
        </p:nvSpPr>
        <p:spPr bwMode="gray">
          <a:xfrm>
            <a:off x="323850" y="1916113"/>
            <a:ext cx="3757613" cy="2970212"/>
          </a:xfrm>
          <a:prstGeom prst="rect">
            <a:avLst/>
          </a:prstGeom>
          <a:gradFill rotWithShape="1">
            <a:gsLst>
              <a:gs pos="0">
                <a:srgbClr val="FFFFFF"/>
              </a:gs>
              <a:gs pos="100000">
                <a:srgbClr val="EAEAEA"/>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180000" tIns="216000" rIns="144000" bIns="72000"/>
          <a:lstStyle>
            <a:lvl1pPr marL="190500" indent="-1905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90000"/>
              </a:lnSpc>
              <a:spcAft>
                <a:spcPct val="20000"/>
              </a:spcAft>
              <a:buClr>
                <a:srgbClr val="292929"/>
              </a:buClr>
              <a:buFont typeface="Wingdings" pitchFamily="2" charset="2"/>
              <a:buChar char="§"/>
            </a:pPr>
            <a:r>
              <a:rPr lang="tr-TR" altLang="tr-TR" sz="1600" b="1" i="1">
                <a:solidFill>
                  <a:srgbClr val="000000"/>
                </a:solidFill>
                <a:latin typeface="Calibri" pitchFamily="34" charset="0"/>
              </a:rPr>
              <a:t>Gevşeme:</a:t>
            </a:r>
            <a:r>
              <a:rPr lang="tr-TR" altLang="tr-TR" sz="1600" i="1">
                <a:solidFill>
                  <a:srgbClr val="000000"/>
                </a:solidFill>
                <a:latin typeface="Calibri" pitchFamily="34" charset="0"/>
              </a:rPr>
              <a:t> </a:t>
            </a:r>
            <a:r>
              <a:rPr lang="es-ES" altLang="tr-TR" sz="1600" i="1">
                <a:solidFill>
                  <a:srgbClr val="000000"/>
                </a:solidFill>
                <a:latin typeface="Calibri" pitchFamily="34" charset="0"/>
              </a:rPr>
              <a:t>Nefes</a:t>
            </a:r>
            <a:r>
              <a:rPr lang="tr-TR" altLang="tr-TR" sz="1600" i="1">
                <a:solidFill>
                  <a:srgbClr val="000000"/>
                </a:solidFill>
                <a:latin typeface="Calibri" pitchFamily="34" charset="0"/>
              </a:rPr>
              <a:t> </a:t>
            </a:r>
            <a:r>
              <a:rPr lang="es-ES" altLang="tr-TR" sz="1600" i="1">
                <a:solidFill>
                  <a:srgbClr val="000000"/>
                </a:solidFill>
                <a:latin typeface="Calibri" pitchFamily="34" charset="0"/>
              </a:rPr>
              <a:t>alma,meditasyon ve zihinsel gevşeme</a:t>
            </a:r>
            <a:endParaRPr lang="fr-FR" altLang="tr-TR" sz="1600" i="1">
              <a:solidFill>
                <a:srgbClr val="000000"/>
              </a:solidFill>
              <a:latin typeface="Calibri" pitchFamily="34" charset="0"/>
            </a:endParaRPr>
          </a:p>
          <a:p>
            <a:pPr eaLnBrk="1" hangingPunct="1">
              <a:lnSpc>
                <a:spcPct val="90000"/>
              </a:lnSpc>
              <a:spcAft>
                <a:spcPct val="20000"/>
              </a:spcAft>
              <a:buClr>
                <a:srgbClr val="292929"/>
              </a:buClr>
              <a:buFont typeface="Wingdings" pitchFamily="2" charset="2"/>
              <a:buChar char="§"/>
            </a:pPr>
            <a:r>
              <a:rPr lang="tr-TR" altLang="tr-TR" sz="1600" b="1" i="1">
                <a:solidFill>
                  <a:srgbClr val="000000"/>
                </a:solidFill>
                <a:latin typeface="Calibri" pitchFamily="34" charset="0"/>
              </a:rPr>
              <a:t>Egzersiz: </a:t>
            </a:r>
            <a:r>
              <a:rPr lang="tr-TR" altLang="tr-TR" sz="1600" i="1">
                <a:solidFill>
                  <a:srgbClr val="000000"/>
                </a:solidFill>
                <a:latin typeface="Calibri" pitchFamily="34" charset="0"/>
              </a:rPr>
              <a:t>Oksijen kullanımını artar, yüksek verim için haftada 2-3 kez</a:t>
            </a:r>
            <a:endParaRPr lang="fr-FR" altLang="tr-TR" sz="1600" i="1">
              <a:solidFill>
                <a:srgbClr val="000000"/>
              </a:solidFill>
              <a:latin typeface="Calibri" pitchFamily="34" charset="0"/>
            </a:endParaRPr>
          </a:p>
          <a:p>
            <a:pPr eaLnBrk="1" hangingPunct="1">
              <a:lnSpc>
                <a:spcPct val="90000"/>
              </a:lnSpc>
              <a:spcAft>
                <a:spcPct val="20000"/>
              </a:spcAft>
              <a:buClr>
                <a:srgbClr val="292929"/>
              </a:buClr>
              <a:buFont typeface="Wingdings" pitchFamily="2" charset="2"/>
              <a:buChar char="§"/>
            </a:pPr>
            <a:r>
              <a:rPr lang="tr-TR" altLang="tr-TR" sz="1600" b="1" i="1">
                <a:solidFill>
                  <a:srgbClr val="000000"/>
                </a:solidFill>
                <a:latin typeface="Calibri" pitchFamily="34" charset="0"/>
              </a:rPr>
              <a:t>Perhiz:</a:t>
            </a:r>
            <a:r>
              <a:rPr lang="tr-TR" altLang="tr-TR" sz="1600" i="1">
                <a:solidFill>
                  <a:srgbClr val="000000"/>
                </a:solidFill>
                <a:latin typeface="Calibri" pitchFamily="34" charset="0"/>
              </a:rPr>
              <a:t> Stres yeme alışkanlıklarını değiştirir, genelde metabolizma hızlanır</a:t>
            </a:r>
            <a:endParaRPr lang="fr-FR" altLang="tr-TR" sz="1600" i="1">
              <a:solidFill>
                <a:srgbClr val="000000"/>
              </a:solidFill>
              <a:latin typeface="Calibri" pitchFamily="34" charset="0"/>
            </a:endParaRPr>
          </a:p>
          <a:p>
            <a:pPr eaLnBrk="1" hangingPunct="1">
              <a:lnSpc>
                <a:spcPct val="90000"/>
              </a:lnSpc>
              <a:spcAft>
                <a:spcPct val="20000"/>
              </a:spcAft>
              <a:buClr>
                <a:srgbClr val="292929"/>
              </a:buClr>
              <a:buFont typeface="Wingdings" pitchFamily="2" charset="2"/>
              <a:buChar char="§"/>
            </a:pPr>
            <a:r>
              <a:rPr lang="tr-TR" altLang="tr-TR" sz="1600" b="1" i="1">
                <a:solidFill>
                  <a:srgbClr val="000000"/>
                </a:solidFill>
                <a:latin typeface="Calibri" pitchFamily="34" charset="0"/>
              </a:rPr>
              <a:t>Davranış değişikliği: </a:t>
            </a:r>
            <a:r>
              <a:rPr lang="tr-TR" altLang="tr-TR" sz="1600" i="1">
                <a:solidFill>
                  <a:srgbClr val="000000"/>
                </a:solidFill>
                <a:latin typeface="Calibri" pitchFamily="34" charset="0"/>
              </a:rPr>
              <a:t>Birey önce içgüdüsel davranışlar gösterir. Davranışlarını değiştirmesi istenebilir. Özgüveni artırmaya yönelik eğitimler…</a:t>
            </a:r>
          </a:p>
          <a:p>
            <a:pPr eaLnBrk="1" hangingPunct="1">
              <a:lnSpc>
                <a:spcPct val="90000"/>
              </a:lnSpc>
              <a:spcAft>
                <a:spcPct val="20000"/>
              </a:spcAft>
              <a:buClr>
                <a:srgbClr val="292929"/>
              </a:buClr>
              <a:buFont typeface="Wingdings" pitchFamily="2" charset="2"/>
              <a:buChar char="§"/>
            </a:pPr>
            <a:endParaRPr lang="fr-FR" altLang="tr-TR" sz="1600" i="1">
              <a:solidFill>
                <a:srgbClr val="000000"/>
              </a:solidFill>
              <a:latin typeface="Calibri" pitchFamily="34" charset="0"/>
            </a:endParaRPr>
          </a:p>
        </p:txBody>
      </p:sp>
      <p:sp>
        <p:nvSpPr>
          <p:cNvPr id="9" name="AutoShape 41"/>
          <p:cNvSpPr>
            <a:spLocks noChangeArrowheads="1"/>
          </p:cNvSpPr>
          <p:nvPr/>
        </p:nvSpPr>
        <p:spPr bwMode="auto">
          <a:xfrm flipH="1">
            <a:off x="3825875" y="1558925"/>
            <a:ext cx="661988" cy="879475"/>
          </a:xfrm>
          <a:prstGeom prst="rightArrow">
            <a:avLst>
              <a:gd name="adj1" fmla="val 50111"/>
              <a:gd name="adj2" fmla="val 63157"/>
            </a:avLst>
          </a:prstGeom>
          <a:gradFill rotWithShape="1">
            <a:gsLst>
              <a:gs pos="0">
                <a:srgbClr val="E9E9E9"/>
              </a:gs>
              <a:gs pos="100000">
                <a:srgbClr val="B2B2B2"/>
              </a:gs>
            </a:gsLst>
            <a:lin ang="0" scaled="1"/>
          </a:gradFill>
          <a:ln w="19050">
            <a:solidFill>
              <a:srgbClr val="FFFFFF"/>
            </a:solidFill>
            <a:miter lim="800000"/>
            <a:headEnd/>
            <a:tailEnd/>
          </a:ln>
          <a:effectLst>
            <a:outerShdw dist="81320" dir="2319588" algn="ctr" rotWithShape="0">
              <a:srgbClr val="4D4D4D">
                <a:alpha val="50000"/>
              </a:srgbClr>
            </a:outerShdw>
          </a:effec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tr-TR" altLang="tr-TR" noProof="1">
              <a:solidFill>
                <a:srgbClr val="000000"/>
              </a:solidFill>
            </a:endParaRPr>
          </a:p>
        </p:txBody>
      </p:sp>
      <p:sp>
        <p:nvSpPr>
          <p:cNvPr id="10" name="AutoShape 18"/>
          <p:cNvSpPr>
            <a:spLocks noChangeArrowheads="1"/>
          </p:cNvSpPr>
          <p:nvPr/>
        </p:nvSpPr>
        <p:spPr bwMode="auto">
          <a:xfrm>
            <a:off x="4635500" y="1558925"/>
            <a:ext cx="661988" cy="879475"/>
          </a:xfrm>
          <a:prstGeom prst="rightArrow">
            <a:avLst>
              <a:gd name="adj1" fmla="val 50111"/>
              <a:gd name="adj2" fmla="val 63157"/>
            </a:avLst>
          </a:prstGeom>
          <a:gradFill rotWithShape="1">
            <a:gsLst>
              <a:gs pos="0">
                <a:srgbClr val="E9E9E9"/>
              </a:gs>
              <a:gs pos="100000">
                <a:srgbClr val="B2B2B2"/>
              </a:gs>
            </a:gsLst>
            <a:lin ang="0" scaled="1"/>
          </a:gradFill>
          <a:ln w="19050">
            <a:solidFill>
              <a:srgbClr val="FFFFFF"/>
            </a:solidFill>
            <a:miter lim="800000"/>
            <a:headEnd/>
            <a:tailEnd/>
          </a:ln>
          <a:effectLst>
            <a:outerShdw dist="81320" dir="2319588" algn="ctr" rotWithShape="0">
              <a:srgbClr val="4D4D4D">
                <a:alpha val="50000"/>
              </a:srgbClr>
            </a:outerShdw>
          </a:effec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tr-TR" altLang="tr-TR" noProof="1">
              <a:solidFill>
                <a:srgbClr val="000000"/>
              </a:solidFill>
            </a:endParaRPr>
          </a:p>
        </p:txBody>
      </p:sp>
      <p:sp>
        <p:nvSpPr>
          <p:cNvPr id="11" name="Rectangle 14"/>
          <p:cNvSpPr>
            <a:spLocks noChangeArrowheads="1"/>
          </p:cNvSpPr>
          <p:nvPr/>
        </p:nvSpPr>
        <p:spPr bwMode="gray">
          <a:xfrm>
            <a:off x="827088" y="4970463"/>
            <a:ext cx="8026400" cy="1047750"/>
          </a:xfrm>
          <a:prstGeom prst="rect">
            <a:avLst/>
          </a:prstGeom>
          <a:solidFill>
            <a:schemeClr val="bg1"/>
          </a:solidFill>
          <a:ln w="12700">
            <a:solidFill>
              <a:srgbClr val="DDDDDD"/>
            </a:solidFill>
            <a:miter lim="800000"/>
            <a:headEnd/>
            <a:tailEnd/>
          </a:ln>
        </p:spPr>
        <p:txBody>
          <a:bodyPr lIns="108000" tIns="108000" rIns="144000" bIns="72000" anchor="ctr"/>
          <a:lstStyle>
            <a:lvl1pPr marL="190500" indent="-1905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buFont typeface="Wingdings" pitchFamily="2" charset="2"/>
              <a:buNone/>
            </a:pPr>
            <a:r>
              <a:rPr lang="tr-TR" altLang="tr-TR" sz="1600" b="1" i="1">
                <a:solidFill>
                  <a:srgbClr val="000000"/>
                </a:solidFill>
                <a:latin typeface="Calibri" pitchFamily="34" charset="0"/>
              </a:rPr>
              <a:t>İşçilere stresin nedenleri, etkileri ve uzak durma yolları, uzak durulamıyorsa başa çıkmanın yolları öğretilir. Bazı stres kaynakları kaçınılmaz olarak işin doğasında bulunabilir. Stres kaynaklarından bazılarını yok etmede çalışma ortamını daha stressiz ve verimli hale getirilmesi gerekir…</a:t>
            </a:r>
          </a:p>
        </p:txBody>
      </p:sp>
      <p:sp>
        <p:nvSpPr>
          <p:cNvPr id="12" name="Rectangle 14"/>
          <p:cNvSpPr>
            <a:spLocks noChangeArrowheads="1"/>
          </p:cNvSpPr>
          <p:nvPr/>
        </p:nvSpPr>
        <p:spPr bwMode="gray">
          <a:xfrm rot="-5400000">
            <a:off x="23812" y="5275263"/>
            <a:ext cx="1019175" cy="419100"/>
          </a:xfrm>
          <a:prstGeom prst="rect">
            <a:avLst/>
          </a:prstGeom>
          <a:solidFill>
            <a:srgbClr val="C40505"/>
          </a:solidFill>
          <a:ln w="12700">
            <a:solidFill>
              <a:srgbClr val="9F9F9F"/>
            </a:solidFill>
            <a:miter lim="800000"/>
            <a:headEnd/>
            <a:tailEnd/>
          </a:ln>
          <a:effectLst>
            <a:outerShdw dist="53882" dir="2700000" algn="ctr" rotWithShape="0">
              <a:srgbClr val="808080">
                <a:alpha val="50000"/>
              </a:srgbClr>
            </a:outerShdw>
          </a:effectLst>
        </p:spPr>
        <p:txBody>
          <a:bodyPr lIns="0" tIns="0" rIns="0" bIns="0" anchor="ctr"/>
          <a:lstStyle>
            <a:lvl1pPr marL="190500" indent="-1905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buFont typeface="Wingdings" pitchFamily="2" charset="2"/>
              <a:buNone/>
            </a:pPr>
            <a:r>
              <a:rPr lang="tr-TR" altLang="tr-TR" sz="1200" b="1">
                <a:solidFill>
                  <a:srgbClr val="FFFFFF"/>
                </a:solidFill>
                <a:latin typeface="Calibri" pitchFamily="34" charset="0"/>
              </a:rPr>
              <a:t>Sonuç Olarak</a:t>
            </a:r>
            <a:endParaRPr lang="tr-TR" altLang="tr-TR" sz="1200" b="1" noProof="1">
              <a:solidFill>
                <a:srgbClr val="FFFFFF"/>
              </a:solidFill>
              <a:latin typeface="Calibri" pitchFamily="34" charset="0"/>
            </a:endParaRPr>
          </a:p>
        </p:txBody>
      </p:sp>
      <p:sp>
        <p:nvSpPr>
          <p:cNvPr id="13" name="AutoShape 41"/>
          <p:cNvSpPr>
            <a:spLocks noChangeArrowheads="1"/>
          </p:cNvSpPr>
          <p:nvPr/>
        </p:nvSpPr>
        <p:spPr bwMode="auto">
          <a:xfrm flipH="1">
            <a:off x="3825875" y="1558925"/>
            <a:ext cx="661988" cy="879475"/>
          </a:xfrm>
          <a:prstGeom prst="rightArrow">
            <a:avLst>
              <a:gd name="adj1" fmla="val 50111"/>
              <a:gd name="adj2" fmla="val 63157"/>
            </a:avLst>
          </a:prstGeom>
          <a:gradFill rotWithShape="1">
            <a:gsLst>
              <a:gs pos="0">
                <a:schemeClr val="tx2">
                  <a:gamma/>
                  <a:shade val="46275"/>
                  <a:invGamma/>
                </a:schemeClr>
              </a:gs>
              <a:gs pos="100000">
                <a:schemeClr val="tx2"/>
              </a:gs>
            </a:gsLst>
            <a:lin ang="0" scaled="1"/>
          </a:gradFill>
          <a:ln w="19050">
            <a:solidFill>
              <a:srgbClr val="FFFFFF"/>
            </a:solidFill>
            <a:miter lim="800000"/>
            <a:headEnd/>
            <a:tailEnd/>
          </a:ln>
          <a:effectLst>
            <a:outerShdw dist="81320" dir="2319588" algn="ctr" rotWithShape="0">
              <a:srgbClr val="4D4D4D">
                <a:alpha val="50000"/>
              </a:srgbClr>
            </a:outerShdw>
          </a:effectLst>
        </p:spPr>
        <p:txBody>
          <a:bodyPr wrap="none" anchor="ctr"/>
          <a:lstStyle/>
          <a:p>
            <a:pPr algn="ctr" eaLnBrk="0" hangingPunct="0">
              <a:defRPr/>
            </a:pPr>
            <a:endParaRPr lang="de-DE" noProof="1">
              <a:solidFill>
                <a:srgbClr val="000000"/>
              </a:solidFill>
              <a:latin typeface="Arial" charset="0"/>
              <a:cs typeface="Arial" charset="0"/>
            </a:endParaRPr>
          </a:p>
        </p:txBody>
      </p:sp>
      <p:sp>
        <p:nvSpPr>
          <p:cNvPr id="14" name="AutoShape 18"/>
          <p:cNvSpPr>
            <a:spLocks noChangeArrowheads="1"/>
          </p:cNvSpPr>
          <p:nvPr/>
        </p:nvSpPr>
        <p:spPr bwMode="auto">
          <a:xfrm>
            <a:off x="4635500" y="1558925"/>
            <a:ext cx="661988" cy="879475"/>
          </a:xfrm>
          <a:prstGeom prst="rightArrow">
            <a:avLst>
              <a:gd name="adj1" fmla="val 50111"/>
              <a:gd name="adj2" fmla="val 63157"/>
            </a:avLst>
          </a:prstGeom>
          <a:gradFill rotWithShape="1">
            <a:gsLst>
              <a:gs pos="0">
                <a:srgbClr val="C40505"/>
              </a:gs>
              <a:gs pos="100000">
                <a:srgbClr val="5B0202"/>
              </a:gs>
            </a:gsLst>
            <a:lin ang="0" scaled="1"/>
          </a:gradFill>
          <a:ln w="19050">
            <a:solidFill>
              <a:srgbClr val="FFFFFF"/>
            </a:solidFill>
            <a:miter lim="800000"/>
            <a:headEnd/>
            <a:tailEnd/>
          </a:ln>
          <a:effectLst>
            <a:outerShdw dist="81320" dir="2319588" algn="ctr" rotWithShape="0">
              <a:srgbClr val="4D4D4D">
                <a:alpha val="50000"/>
              </a:srgbClr>
            </a:outerShdw>
          </a:effec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tr-TR" altLang="tr-TR" noProof="1">
              <a:solidFill>
                <a:srgbClr val="000000"/>
              </a:solidFill>
            </a:endParaRPr>
          </a:p>
        </p:txBody>
      </p:sp>
      <p:sp>
        <p:nvSpPr>
          <p:cNvPr id="15"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STRES YÖNETİMİ</a:t>
            </a:r>
            <a:endParaRPr lang="en-GB" sz="3200" noProof="1" smtClean="0">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32</a:t>
            </a:fld>
            <a:endParaRPr lang="tr-TR"/>
          </a:p>
        </p:txBody>
      </p:sp>
    </p:spTree>
    <p:extLst>
      <p:ext uri="{BB962C8B-B14F-4D97-AF65-F5344CB8AC3E}">
        <p14:creationId xmlns:p14="http://schemas.microsoft.com/office/powerpoint/2010/main" val="323118505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4" name="Rechteck 4"/>
          <p:cNvSpPr>
            <a:spLocks noChangeArrowheads="1"/>
          </p:cNvSpPr>
          <p:nvPr/>
        </p:nvSpPr>
        <p:spPr bwMode="auto">
          <a:xfrm>
            <a:off x="172005" y="2516888"/>
            <a:ext cx="8782476" cy="2921887"/>
          </a:xfrm>
          <a:prstGeom prst="rect">
            <a:avLst/>
          </a:prstGeom>
          <a:noFill/>
          <a:ln w="9525" algn="ctr">
            <a:noFill/>
            <a:round/>
            <a:headEnd/>
            <a:tailEnd/>
          </a:ln>
        </p:spPr>
        <p:txBody>
          <a:bodyPr wrap="none" anchor="ctr"/>
          <a:lstStyle/>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Stresten Korunma</a:t>
            </a:r>
          </a:p>
          <a:p>
            <a:pPr marL="36000" algn="ctr">
              <a:defRPr/>
            </a:pPr>
            <a:r>
              <a:rPr lang="tr-TR" sz="9000" b="1" noProof="1">
                <a:solidFill>
                  <a:srgbClr val="575757"/>
                </a:solidFill>
                <a:effectLst>
                  <a:innerShdw blurRad="63500" dist="50800" dir="8100000">
                    <a:prstClr val="black">
                      <a:alpha val="50000"/>
                    </a:prstClr>
                  </a:innerShdw>
                </a:effectLst>
                <a:latin typeface="Calibri" pitchFamily="34" charset="0"/>
                <a:cs typeface="Calibri" pitchFamily="34" charset="0"/>
              </a:rPr>
              <a:t> Yolları</a:t>
            </a:r>
          </a:p>
        </p:txBody>
      </p:sp>
      <p:pic>
        <p:nvPicPr>
          <p:cNvPr id="1464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050" y="409575"/>
            <a:ext cx="2833688"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ayt Numarası Yer Tutucusu 2"/>
          <p:cNvSpPr>
            <a:spLocks noGrp="1"/>
          </p:cNvSpPr>
          <p:nvPr>
            <p:ph type="sldNum" sz="quarter" idx="12"/>
          </p:nvPr>
        </p:nvSpPr>
        <p:spPr/>
        <p:txBody>
          <a:bodyPr/>
          <a:lstStyle/>
          <a:p>
            <a:fld id="{A427530A-A503-4F46-BAEC-AA74D2EFDD5B}" type="slidenum">
              <a:rPr lang="tr-TR" smtClean="0"/>
              <a:t>33</a:t>
            </a:fld>
            <a:endParaRPr lang="tr-TR"/>
          </a:p>
        </p:txBody>
      </p:sp>
    </p:spTree>
    <p:extLst>
      <p:ext uri="{BB962C8B-B14F-4D97-AF65-F5344CB8AC3E}">
        <p14:creationId xmlns:p14="http://schemas.microsoft.com/office/powerpoint/2010/main" val="169943385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58" name="Group 13"/>
          <p:cNvGrpSpPr>
            <a:grpSpLocks/>
          </p:cNvGrpSpPr>
          <p:nvPr/>
        </p:nvGrpSpPr>
        <p:grpSpPr bwMode="auto">
          <a:xfrm>
            <a:off x="1588" y="0"/>
            <a:ext cx="9144000" cy="6858000"/>
            <a:chOff x="0" y="0"/>
            <a:chExt cx="5760" cy="3747"/>
          </a:xfrm>
        </p:grpSpPr>
        <p:sp>
          <p:nvSpPr>
            <p:cNvPr id="147488" name="Rectangle 2"/>
            <p:cNvSpPr>
              <a:spLocks noChangeArrowheads="1"/>
            </p:cNvSpPr>
            <p:nvPr/>
          </p:nvSpPr>
          <p:spPr bwMode="gray">
            <a:xfrm flipV="1">
              <a:off x="0" y="0"/>
              <a:ext cx="5760" cy="16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tr-TR">
                <a:solidFill>
                  <a:srgbClr val="FFFFFF"/>
                </a:solidFill>
              </a:endParaRPr>
            </a:p>
          </p:txBody>
        </p:sp>
        <p:sp>
          <p:nvSpPr>
            <p:cNvPr id="147489" name="Rectangle 3"/>
            <p:cNvSpPr>
              <a:spLocks noChangeArrowheads="1"/>
            </p:cNvSpPr>
            <p:nvPr/>
          </p:nvSpPr>
          <p:spPr bwMode="gray">
            <a:xfrm>
              <a:off x="0" y="1842"/>
              <a:ext cx="5760" cy="928"/>
            </a:xfrm>
            <a:prstGeom prst="rect">
              <a:avLst/>
            </a:prstGeom>
            <a:gradFill rotWithShape="1">
              <a:gsLst>
                <a:gs pos="0">
                  <a:srgbClr val="5F5F5F"/>
                </a:gs>
                <a:gs pos="100000">
                  <a:srgbClr val="DDDDD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tr-TR">
                <a:solidFill>
                  <a:srgbClr val="FFFFFF"/>
                </a:solidFill>
              </a:endParaRPr>
            </a:p>
          </p:txBody>
        </p:sp>
        <p:sp>
          <p:nvSpPr>
            <p:cNvPr id="147490" name="Rectangle 16"/>
            <p:cNvSpPr>
              <a:spLocks noChangeArrowheads="1"/>
            </p:cNvSpPr>
            <p:nvPr/>
          </p:nvSpPr>
          <p:spPr bwMode="gray">
            <a:xfrm flipV="1">
              <a:off x="0" y="1603"/>
              <a:ext cx="5760" cy="246"/>
            </a:xfrm>
            <a:prstGeom prst="rect">
              <a:avLst/>
            </a:prstGeom>
            <a:gradFill rotWithShape="1">
              <a:gsLst>
                <a:gs pos="0">
                  <a:srgbClr val="5F5F5F"/>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tr-TR">
                <a:solidFill>
                  <a:srgbClr val="FFFFFF"/>
                </a:solidFill>
              </a:endParaRPr>
            </a:p>
          </p:txBody>
        </p:sp>
        <p:sp>
          <p:nvSpPr>
            <p:cNvPr id="147491" name="Rectangle 5"/>
            <p:cNvSpPr>
              <a:spLocks noChangeArrowheads="1"/>
            </p:cNvSpPr>
            <p:nvPr/>
          </p:nvSpPr>
          <p:spPr bwMode="gray">
            <a:xfrm flipV="1">
              <a:off x="0" y="2762"/>
              <a:ext cx="5760" cy="985"/>
            </a:xfrm>
            <a:prstGeom prst="rect">
              <a:avLst/>
            </a:prstGeom>
            <a:gradFill rotWithShape="1">
              <a:gsLst>
                <a:gs pos="0">
                  <a:srgbClr val="FFFFFF"/>
                </a:gs>
                <a:gs pos="100000">
                  <a:srgbClr val="DDDDD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tr-TR">
                <a:solidFill>
                  <a:srgbClr val="FFFFFF"/>
                </a:solidFill>
              </a:endParaRPr>
            </a:p>
          </p:txBody>
        </p:sp>
      </p:grpSp>
      <p:sp>
        <p:nvSpPr>
          <p:cNvPr id="217117" name="Rectangle 29"/>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grpSp>
        <p:nvGrpSpPr>
          <p:cNvPr id="147461" name="Group 10"/>
          <p:cNvGrpSpPr>
            <a:grpSpLocks/>
          </p:cNvGrpSpPr>
          <p:nvPr/>
        </p:nvGrpSpPr>
        <p:grpSpPr bwMode="auto">
          <a:xfrm>
            <a:off x="0" y="-11113"/>
            <a:ext cx="9144000" cy="6388101"/>
            <a:chOff x="0" y="0"/>
            <a:chExt cx="5760" cy="3747"/>
          </a:xfrm>
        </p:grpSpPr>
        <p:sp>
          <p:nvSpPr>
            <p:cNvPr id="147484" name="Rectangle 2"/>
            <p:cNvSpPr>
              <a:spLocks noChangeArrowheads="1"/>
            </p:cNvSpPr>
            <p:nvPr/>
          </p:nvSpPr>
          <p:spPr bwMode="gray">
            <a:xfrm flipV="1">
              <a:off x="0" y="0"/>
              <a:ext cx="5760" cy="16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tr-TR" altLang="tr-TR">
                <a:solidFill>
                  <a:srgbClr val="FFFFFF"/>
                </a:solidFill>
              </a:endParaRPr>
            </a:p>
          </p:txBody>
        </p:sp>
        <p:sp>
          <p:nvSpPr>
            <p:cNvPr id="147485" name="Rectangle 3"/>
            <p:cNvSpPr>
              <a:spLocks noChangeArrowheads="1"/>
            </p:cNvSpPr>
            <p:nvPr/>
          </p:nvSpPr>
          <p:spPr bwMode="gray">
            <a:xfrm>
              <a:off x="0" y="1842"/>
              <a:ext cx="5760" cy="928"/>
            </a:xfrm>
            <a:prstGeom prst="rect">
              <a:avLst/>
            </a:prstGeom>
            <a:gradFill rotWithShape="1">
              <a:gsLst>
                <a:gs pos="0">
                  <a:srgbClr val="5F5F5F"/>
                </a:gs>
                <a:gs pos="100000">
                  <a:srgbClr val="DDDDD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tr-TR" altLang="tr-TR">
                <a:solidFill>
                  <a:srgbClr val="FFFFFF"/>
                </a:solidFill>
              </a:endParaRPr>
            </a:p>
          </p:txBody>
        </p:sp>
        <p:sp>
          <p:nvSpPr>
            <p:cNvPr id="147486" name="Rectangle 8"/>
            <p:cNvSpPr>
              <a:spLocks noChangeArrowheads="1"/>
            </p:cNvSpPr>
            <p:nvPr/>
          </p:nvSpPr>
          <p:spPr bwMode="gray">
            <a:xfrm flipV="1">
              <a:off x="0" y="1603"/>
              <a:ext cx="5760" cy="246"/>
            </a:xfrm>
            <a:prstGeom prst="rect">
              <a:avLst/>
            </a:prstGeom>
            <a:gradFill rotWithShape="1">
              <a:gsLst>
                <a:gs pos="0">
                  <a:srgbClr val="5F5F5F"/>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tr-TR" altLang="tr-TR">
                <a:solidFill>
                  <a:srgbClr val="FFFFFF"/>
                </a:solidFill>
              </a:endParaRPr>
            </a:p>
          </p:txBody>
        </p:sp>
        <p:sp>
          <p:nvSpPr>
            <p:cNvPr id="147487" name="Rectangle 5"/>
            <p:cNvSpPr>
              <a:spLocks noChangeArrowheads="1"/>
            </p:cNvSpPr>
            <p:nvPr/>
          </p:nvSpPr>
          <p:spPr bwMode="gray">
            <a:xfrm flipV="1">
              <a:off x="0" y="2762"/>
              <a:ext cx="5760" cy="985"/>
            </a:xfrm>
            <a:prstGeom prst="rect">
              <a:avLst/>
            </a:prstGeom>
            <a:gradFill rotWithShape="1">
              <a:gsLst>
                <a:gs pos="0">
                  <a:srgbClr val="FFFFFF"/>
                </a:gs>
                <a:gs pos="100000">
                  <a:srgbClr val="DDDDD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tr-TR" altLang="tr-TR">
                <a:solidFill>
                  <a:srgbClr val="FFFFFF"/>
                </a:solidFill>
              </a:endParaRPr>
            </a:p>
          </p:txBody>
        </p:sp>
      </p:grpSp>
      <p:pic>
        <p:nvPicPr>
          <p:cNvPr id="14746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278063" y="4903788"/>
            <a:ext cx="46799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7463" name="Group 62"/>
          <p:cNvGrpSpPr>
            <a:grpSpLocks/>
          </p:cNvGrpSpPr>
          <p:nvPr/>
        </p:nvGrpSpPr>
        <p:grpSpPr bwMode="auto">
          <a:xfrm>
            <a:off x="2967038" y="2170113"/>
            <a:ext cx="3248025" cy="3055937"/>
            <a:chOff x="1869" y="1671"/>
            <a:chExt cx="2046" cy="1925"/>
          </a:xfrm>
        </p:grpSpPr>
        <p:sp>
          <p:nvSpPr>
            <p:cNvPr id="147478" name="Freeform 31"/>
            <p:cNvSpPr>
              <a:spLocks/>
            </p:cNvSpPr>
            <p:nvPr/>
          </p:nvSpPr>
          <p:spPr bwMode="gray">
            <a:xfrm>
              <a:off x="2127" y="2069"/>
              <a:ext cx="750" cy="1312"/>
            </a:xfrm>
            <a:custGeom>
              <a:avLst/>
              <a:gdLst>
                <a:gd name="T0" fmla="*/ 0 w 1859"/>
                <a:gd name="T1" fmla="*/ 0 h 3212"/>
                <a:gd name="T2" fmla="*/ 0 w 1859"/>
                <a:gd name="T3" fmla="*/ 0 h 3212"/>
                <a:gd name="T4" fmla="*/ 0 w 1859"/>
                <a:gd name="T5" fmla="*/ 0 h 3212"/>
                <a:gd name="T6" fmla="*/ 0 w 1859"/>
                <a:gd name="T7" fmla="*/ 0 h 3212"/>
                <a:gd name="T8" fmla="*/ 0 60000 65536"/>
                <a:gd name="T9" fmla="*/ 0 60000 65536"/>
                <a:gd name="T10" fmla="*/ 0 60000 65536"/>
                <a:gd name="T11" fmla="*/ 0 60000 65536"/>
                <a:gd name="T12" fmla="*/ 0 w 1859"/>
                <a:gd name="T13" fmla="*/ 0 h 3212"/>
                <a:gd name="T14" fmla="*/ 1859 w 1859"/>
                <a:gd name="T15" fmla="*/ 3212 h 3212"/>
              </a:gdLst>
              <a:ahLst/>
              <a:cxnLst>
                <a:cxn ang="T8">
                  <a:pos x="T0" y="T1"/>
                </a:cxn>
                <a:cxn ang="T9">
                  <a:pos x="T2" y="T3"/>
                </a:cxn>
                <a:cxn ang="T10">
                  <a:pos x="T4" y="T5"/>
                </a:cxn>
                <a:cxn ang="T11">
                  <a:pos x="T6" y="T7"/>
                </a:cxn>
              </a:cxnLst>
              <a:rect l="T12" t="T13" r="T14" b="T15"/>
              <a:pathLst>
                <a:path w="1859" h="3212">
                  <a:moveTo>
                    <a:pt x="1859" y="0"/>
                  </a:moveTo>
                  <a:lnTo>
                    <a:pt x="0" y="3212"/>
                  </a:lnTo>
                  <a:lnTo>
                    <a:pt x="1859" y="1769"/>
                  </a:lnTo>
                  <a:lnTo>
                    <a:pt x="1859" y="0"/>
                  </a:lnTo>
                  <a:close/>
                </a:path>
              </a:pathLst>
            </a:custGeom>
            <a:gradFill rotWithShape="1">
              <a:gsLst>
                <a:gs pos="0">
                  <a:srgbClr val="69A2E1"/>
                </a:gs>
                <a:gs pos="50000">
                  <a:srgbClr val="466B95"/>
                </a:gs>
                <a:gs pos="100000">
                  <a:srgbClr val="69A2E1"/>
                </a:gs>
              </a:gsLst>
              <a:lin ang="18900000" scaled="1"/>
            </a:gradFill>
            <a:ln w="9525">
              <a:solidFill>
                <a:srgbClr val="919191"/>
              </a:solidFill>
              <a:miter lim="800000"/>
              <a:headEnd/>
              <a:tailEnd/>
            </a:ln>
          </p:spPr>
          <p:txBody>
            <a:bodyPr wrap="none" anchor="ctr"/>
            <a:lstStyle/>
            <a:p>
              <a:endParaRPr lang="tr-TR"/>
            </a:p>
          </p:txBody>
        </p:sp>
        <p:sp>
          <p:nvSpPr>
            <p:cNvPr id="147479" name="Freeform 35"/>
            <p:cNvSpPr>
              <a:spLocks/>
            </p:cNvSpPr>
            <p:nvPr/>
          </p:nvSpPr>
          <p:spPr bwMode="gray">
            <a:xfrm>
              <a:off x="2137" y="2797"/>
              <a:ext cx="1505" cy="591"/>
            </a:xfrm>
            <a:custGeom>
              <a:avLst/>
              <a:gdLst>
                <a:gd name="T0" fmla="*/ 0 w 3730"/>
                <a:gd name="T1" fmla="*/ 0 h 1448"/>
                <a:gd name="T2" fmla="*/ 0 w 3730"/>
                <a:gd name="T3" fmla="*/ 0 h 1448"/>
                <a:gd name="T4" fmla="*/ 0 w 3730"/>
                <a:gd name="T5" fmla="*/ 0 h 1448"/>
                <a:gd name="T6" fmla="*/ 0 w 3730"/>
                <a:gd name="T7" fmla="*/ 0 h 1448"/>
                <a:gd name="T8" fmla="*/ 0 60000 65536"/>
                <a:gd name="T9" fmla="*/ 0 60000 65536"/>
                <a:gd name="T10" fmla="*/ 0 60000 65536"/>
                <a:gd name="T11" fmla="*/ 0 60000 65536"/>
                <a:gd name="T12" fmla="*/ 0 w 3730"/>
                <a:gd name="T13" fmla="*/ 0 h 1448"/>
                <a:gd name="T14" fmla="*/ 3730 w 3730"/>
                <a:gd name="T15" fmla="*/ 1448 h 1448"/>
              </a:gdLst>
              <a:ahLst/>
              <a:cxnLst>
                <a:cxn ang="T8">
                  <a:pos x="T0" y="T1"/>
                </a:cxn>
                <a:cxn ang="T9">
                  <a:pos x="T2" y="T3"/>
                </a:cxn>
                <a:cxn ang="T10">
                  <a:pos x="T4" y="T5"/>
                </a:cxn>
                <a:cxn ang="T11">
                  <a:pos x="T6" y="T7"/>
                </a:cxn>
              </a:cxnLst>
              <a:rect l="T12" t="T13" r="T14" b="T15"/>
              <a:pathLst>
                <a:path w="3730" h="1448">
                  <a:moveTo>
                    <a:pt x="1859" y="0"/>
                  </a:moveTo>
                  <a:lnTo>
                    <a:pt x="0" y="1441"/>
                  </a:lnTo>
                  <a:lnTo>
                    <a:pt x="3730" y="1448"/>
                  </a:lnTo>
                  <a:lnTo>
                    <a:pt x="1859" y="0"/>
                  </a:lnTo>
                  <a:close/>
                </a:path>
              </a:pathLst>
            </a:custGeom>
            <a:gradFill rotWithShape="1">
              <a:gsLst>
                <a:gs pos="0">
                  <a:srgbClr val="2A79D0"/>
                </a:gs>
                <a:gs pos="50000">
                  <a:srgbClr val="1C508A"/>
                </a:gs>
                <a:gs pos="100000">
                  <a:srgbClr val="2A79D0"/>
                </a:gs>
              </a:gsLst>
              <a:lin ang="18900000" scaled="1"/>
            </a:gradFill>
            <a:ln w="9525" cap="flat" cmpd="sng">
              <a:solidFill>
                <a:srgbClr val="919191"/>
              </a:solidFill>
              <a:prstDash val="solid"/>
              <a:miter lim="800000"/>
              <a:headEnd type="none" w="med" len="med"/>
              <a:tailEnd type="none" w="med" len="med"/>
            </a:ln>
          </p:spPr>
          <p:txBody>
            <a:bodyPr wrap="none" anchor="ctr"/>
            <a:lstStyle/>
            <a:p>
              <a:endParaRPr lang="tr-TR"/>
            </a:p>
          </p:txBody>
        </p:sp>
        <p:sp>
          <p:nvSpPr>
            <p:cNvPr id="147480" name="Freeform 39"/>
            <p:cNvSpPr>
              <a:spLocks/>
            </p:cNvSpPr>
            <p:nvPr/>
          </p:nvSpPr>
          <p:spPr bwMode="gray">
            <a:xfrm>
              <a:off x="2886" y="2072"/>
              <a:ext cx="760" cy="1313"/>
            </a:xfrm>
            <a:custGeom>
              <a:avLst/>
              <a:gdLst>
                <a:gd name="T0" fmla="*/ 760 w 1871"/>
                <a:gd name="T1" fmla="*/ 1313 h 3220"/>
                <a:gd name="T2" fmla="*/ 0 w 1871"/>
                <a:gd name="T3" fmla="*/ 0 h 3220"/>
                <a:gd name="T4" fmla="*/ 0 w 1871"/>
                <a:gd name="T5" fmla="*/ 722 h 3220"/>
                <a:gd name="T6" fmla="*/ 760 w 1871"/>
                <a:gd name="T7" fmla="*/ 1313 h 3220"/>
                <a:gd name="T8" fmla="*/ 0 60000 65536"/>
                <a:gd name="T9" fmla="*/ 0 60000 65536"/>
                <a:gd name="T10" fmla="*/ 0 60000 65536"/>
                <a:gd name="T11" fmla="*/ 0 60000 65536"/>
                <a:gd name="T12" fmla="*/ 0 w 1871"/>
                <a:gd name="T13" fmla="*/ 0 h 3220"/>
                <a:gd name="T14" fmla="*/ 1871 w 1871"/>
                <a:gd name="T15" fmla="*/ 3220 h 3220"/>
              </a:gdLst>
              <a:ahLst/>
              <a:cxnLst>
                <a:cxn ang="T8">
                  <a:pos x="T0" y="T1"/>
                </a:cxn>
                <a:cxn ang="T9">
                  <a:pos x="T2" y="T3"/>
                </a:cxn>
                <a:cxn ang="T10">
                  <a:pos x="T4" y="T5"/>
                </a:cxn>
                <a:cxn ang="T11">
                  <a:pos x="T6" y="T7"/>
                </a:cxn>
              </a:cxnLst>
              <a:rect l="T12" t="T13" r="T14" b="T15"/>
              <a:pathLst>
                <a:path w="1871" h="3220">
                  <a:moveTo>
                    <a:pt x="1871" y="3220"/>
                  </a:moveTo>
                  <a:lnTo>
                    <a:pt x="0" y="0"/>
                  </a:lnTo>
                  <a:lnTo>
                    <a:pt x="0" y="1770"/>
                  </a:lnTo>
                  <a:lnTo>
                    <a:pt x="1871" y="3220"/>
                  </a:lnTo>
                  <a:close/>
                </a:path>
              </a:pathLst>
            </a:custGeom>
            <a:gradFill rotWithShape="1">
              <a:gsLst>
                <a:gs pos="0">
                  <a:srgbClr val="0061B2"/>
                </a:gs>
                <a:gs pos="50000">
                  <a:srgbClr val="004076"/>
                </a:gs>
                <a:gs pos="100000">
                  <a:srgbClr val="0061B2"/>
                </a:gs>
              </a:gsLst>
              <a:lin ang="18900000" scaled="1"/>
            </a:gradFill>
            <a:ln w="9525" cap="flat" cmpd="sng">
              <a:solidFill>
                <a:srgbClr val="919191"/>
              </a:solidFill>
              <a:prstDash val="solid"/>
              <a:miter lim="800000"/>
              <a:headEnd type="none" w="med" len="med"/>
              <a:tailEnd type="none" w="med" len="med"/>
            </a:ln>
          </p:spPr>
          <p:txBody>
            <a:bodyPr wrap="none" anchor="ctr"/>
            <a:lstStyle/>
            <a:p>
              <a:endParaRPr lang="tr-TR"/>
            </a:p>
          </p:txBody>
        </p:sp>
        <p:cxnSp>
          <p:nvCxnSpPr>
            <p:cNvPr id="147481" name="Gerade Verbindung mit Pfeil 12"/>
            <p:cNvCxnSpPr>
              <a:cxnSpLocks noChangeShapeType="1"/>
            </p:cNvCxnSpPr>
            <p:nvPr/>
          </p:nvCxnSpPr>
          <p:spPr bwMode="gray">
            <a:xfrm rot="5400000" flipH="1" flipV="1">
              <a:off x="2317" y="2233"/>
              <a:ext cx="1126" cy="2"/>
            </a:xfrm>
            <a:prstGeom prst="straightConnector1">
              <a:avLst/>
            </a:prstGeom>
            <a:noFill/>
            <a:ln w="22225" algn="ctr">
              <a:solidFill>
                <a:srgbClr val="919191"/>
              </a:solidFill>
              <a:round/>
              <a:headEnd/>
              <a:tailEnd type="triangle" w="med" len="med"/>
            </a:ln>
            <a:extLst>
              <a:ext uri="{909E8E84-426E-40DD-AFC4-6F175D3DCCD1}">
                <a14:hiddenFill xmlns:a14="http://schemas.microsoft.com/office/drawing/2010/main">
                  <a:noFill/>
                </a14:hiddenFill>
              </a:ext>
            </a:extLst>
          </p:spPr>
        </p:cxnSp>
        <p:cxnSp>
          <p:nvCxnSpPr>
            <p:cNvPr id="147482" name="Gerade Verbindung mit Pfeil 13"/>
            <p:cNvCxnSpPr>
              <a:cxnSpLocks noChangeShapeType="1"/>
            </p:cNvCxnSpPr>
            <p:nvPr/>
          </p:nvCxnSpPr>
          <p:spPr bwMode="gray">
            <a:xfrm rot="10800000" flipV="1">
              <a:off x="1869" y="2790"/>
              <a:ext cx="1014" cy="801"/>
            </a:xfrm>
            <a:prstGeom prst="straightConnector1">
              <a:avLst/>
            </a:prstGeom>
            <a:noFill/>
            <a:ln w="22225" algn="ctr">
              <a:solidFill>
                <a:srgbClr val="919191"/>
              </a:solidFill>
              <a:round/>
              <a:headEnd/>
              <a:tailEnd type="triangle" w="med" len="med"/>
            </a:ln>
            <a:extLst>
              <a:ext uri="{909E8E84-426E-40DD-AFC4-6F175D3DCCD1}">
                <a14:hiddenFill xmlns:a14="http://schemas.microsoft.com/office/drawing/2010/main">
                  <a:noFill/>
                </a14:hiddenFill>
              </a:ext>
            </a:extLst>
          </p:spPr>
        </p:cxnSp>
        <p:cxnSp>
          <p:nvCxnSpPr>
            <p:cNvPr id="147483" name="Gerade Verbindung mit Pfeil 16"/>
            <p:cNvCxnSpPr>
              <a:cxnSpLocks noChangeShapeType="1"/>
            </p:cNvCxnSpPr>
            <p:nvPr/>
          </p:nvCxnSpPr>
          <p:spPr bwMode="gray">
            <a:xfrm>
              <a:off x="2880" y="2797"/>
              <a:ext cx="1035" cy="799"/>
            </a:xfrm>
            <a:prstGeom prst="straightConnector1">
              <a:avLst/>
            </a:prstGeom>
            <a:noFill/>
            <a:ln w="22225" algn="ctr">
              <a:solidFill>
                <a:srgbClr val="919191"/>
              </a:solidFill>
              <a:round/>
              <a:headEnd/>
              <a:tailEnd type="triangle" w="med" len="med"/>
            </a:ln>
            <a:extLst>
              <a:ext uri="{909E8E84-426E-40DD-AFC4-6F175D3DCCD1}">
                <a14:hiddenFill xmlns:a14="http://schemas.microsoft.com/office/drawing/2010/main">
                  <a:noFill/>
                </a14:hiddenFill>
              </a:ext>
            </a:extLst>
          </p:spPr>
        </p:cxnSp>
      </p:grpSp>
      <p:sp>
        <p:nvSpPr>
          <p:cNvPr id="22" name="Text Box 19"/>
          <p:cNvSpPr txBox="1">
            <a:spLocks noChangeArrowheads="1"/>
          </p:cNvSpPr>
          <p:nvPr/>
        </p:nvSpPr>
        <p:spPr bwMode="gray">
          <a:xfrm>
            <a:off x="5438775" y="2349500"/>
            <a:ext cx="3751263" cy="738188"/>
          </a:xfrm>
          <a:prstGeom prst="rect">
            <a:avLst/>
          </a:prstGeom>
          <a:noFill/>
          <a:ln w="9525">
            <a:noFill/>
            <a:miter lim="800000"/>
            <a:headEnd/>
            <a:tailEnd/>
          </a:ln>
        </p:spPr>
        <p:txBody>
          <a:bodyPr lIns="0" tIns="0" rIns="0" bIns="0">
            <a:spAutoFit/>
          </a:bodyPr>
          <a:lstStyle>
            <a:lvl1pPr marL="34925"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sz="1600" b="1" i="1" noProof="1">
                <a:solidFill>
                  <a:srgbClr val="FFFFFF"/>
                </a:solidFill>
                <a:latin typeface="Calibri" pitchFamily="34" charset="0"/>
              </a:rPr>
              <a:t>Çalışanlar;</a:t>
            </a:r>
          </a:p>
          <a:p>
            <a:pPr eaLnBrk="1" hangingPunct="1">
              <a:buFont typeface="Wingdings" pitchFamily="2" charset="2"/>
              <a:buChar char="v"/>
            </a:pPr>
            <a:r>
              <a:rPr lang="tr-TR" altLang="tr-TR" sz="1600" b="1" i="1" noProof="1">
                <a:solidFill>
                  <a:srgbClr val="FFFFFF"/>
                </a:solidFill>
                <a:latin typeface="Calibri" pitchFamily="34" charset="0"/>
              </a:rPr>
              <a:t>Çalışanlar</a:t>
            </a:r>
            <a:r>
              <a:rPr lang="tr-TR" altLang="tr-TR" sz="1600" i="1" noProof="1">
                <a:solidFill>
                  <a:srgbClr val="FFFFFF"/>
                </a:solidFill>
                <a:latin typeface="Calibri" pitchFamily="34" charset="0"/>
              </a:rPr>
              <a:t> işle ilgili sorunları tanımlayıp çözmek için </a:t>
            </a:r>
            <a:r>
              <a:rPr lang="tr-TR" altLang="tr-TR" sz="1600" b="1" i="1" noProof="1">
                <a:solidFill>
                  <a:srgbClr val="FFFFFF"/>
                </a:solidFill>
                <a:latin typeface="Calibri" pitchFamily="34" charset="0"/>
              </a:rPr>
              <a:t>eğitilir</a:t>
            </a:r>
          </a:p>
        </p:txBody>
      </p:sp>
      <p:sp>
        <p:nvSpPr>
          <p:cNvPr id="23" name="Text Box 14"/>
          <p:cNvSpPr txBox="1">
            <a:spLocks noChangeArrowheads="1"/>
          </p:cNvSpPr>
          <p:nvPr/>
        </p:nvSpPr>
        <p:spPr bwMode="gray">
          <a:xfrm>
            <a:off x="5559425" y="3727450"/>
            <a:ext cx="3105150" cy="493713"/>
          </a:xfrm>
          <a:prstGeom prst="rect">
            <a:avLst/>
          </a:prstGeom>
          <a:noFill/>
          <a:ln w="9525">
            <a:noFill/>
            <a:miter lim="800000"/>
            <a:headEnd/>
            <a:tailEnd/>
          </a:ln>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sz="1600" b="1" i="1" noProof="1">
                <a:solidFill>
                  <a:srgbClr val="080808"/>
                </a:solidFill>
                <a:latin typeface="Calibri" pitchFamily="34" charset="0"/>
              </a:rPr>
              <a:t>   Çalışma Çevresi;</a:t>
            </a:r>
          </a:p>
          <a:p>
            <a:pPr algn="ctr" eaLnBrk="1" hangingPunct="1">
              <a:buFont typeface="Wingdings" pitchFamily="2" charset="2"/>
              <a:buChar char="v"/>
            </a:pPr>
            <a:r>
              <a:rPr lang="tr-TR" altLang="tr-TR" sz="1600" i="1" noProof="1">
                <a:solidFill>
                  <a:srgbClr val="080808"/>
                </a:solidFill>
                <a:latin typeface="Calibri" pitchFamily="34" charset="0"/>
              </a:rPr>
              <a:t>Kişinin işyerine uyumu sağlanır</a:t>
            </a:r>
          </a:p>
        </p:txBody>
      </p:sp>
      <p:sp>
        <p:nvSpPr>
          <p:cNvPr id="24" name="Rectangle 31"/>
          <p:cNvSpPr txBox="1">
            <a:spLocks noChangeArrowheads="1"/>
          </p:cNvSpPr>
          <p:nvPr/>
        </p:nvSpPr>
        <p:spPr bwMode="gray">
          <a:xfrm>
            <a:off x="323850"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chemeClr val="bg1"/>
                </a:solidFill>
                <a:effectLst>
                  <a:innerShdw blurRad="63500" dist="50800" dir="8100000">
                    <a:prstClr val="black">
                      <a:alpha val="50000"/>
                    </a:prstClr>
                  </a:innerShdw>
                </a:effectLst>
                <a:latin typeface="Calibri" pitchFamily="34" charset="0"/>
                <a:ea typeface="+mn-ea"/>
                <a:cs typeface="Calibri" pitchFamily="34" charset="0"/>
              </a:rPr>
              <a:t>STRESTEN KORUNMA</a:t>
            </a:r>
            <a:endParaRPr lang="en-GB" sz="3200" noProof="1" smtClean="0">
              <a:solidFill>
                <a:schemeClr val="bg1"/>
              </a:solidFill>
              <a:effectLst>
                <a:innerShdw blurRad="63500" dist="50800" dir="8100000">
                  <a:prstClr val="black">
                    <a:alpha val="50000"/>
                  </a:prstClr>
                </a:innerShdw>
              </a:effectLst>
              <a:latin typeface="Calibri" pitchFamily="34" charset="0"/>
              <a:ea typeface="+mn-ea"/>
              <a:cs typeface="Calibri" pitchFamily="34" charset="0"/>
            </a:endParaRPr>
          </a:p>
        </p:txBody>
      </p:sp>
      <p:sp>
        <p:nvSpPr>
          <p:cNvPr id="147467" name="Text Box 19"/>
          <p:cNvSpPr txBox="1">
            <a:spLocks noChangeArrowheads="1"/>
          </p:cNvSpPr>
          <p:nvPr/>
        </p:nvSpPr>
        <p:spPr bwMode="gray">
          <a:xfrm>
            <a:off x="3059113" y="1943100"/>
            <a:ext cx="30337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925"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400" b="1" noProof="1">
                <a:solidFill>
                  <a:srgbClr val="FFFFFF"/>
                </a:solidFill>
                <a:latin typeface="Agency FB" pitchFamily="34" charset="0"/>
              </a:rPr>
              <a:t>BİRİNCİL KORUMA</a:t>
            </a:r>
          </a:p>
        </p:txBody>
      </p:sp>
      <p:sp>
        <p:nvSpPr>
          <p:cNvPr id="147468" name="Text Box 19"/>
          <p:cNvSpPr txBox="1">
            <a:spLocks noChangeArrowheads="1"/>
          </p:cNvSpPr>
          <p:nvPr/>
        </p:nvSpPr>
        <p:spPr bwMode="gray">
          <a:xfrm>
            <a:off x="1485900" y="5265738"/>
            <a:ext cx="30337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925"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400" b="1" noProof="1">
                <a:latin typeface="Agency FB" pitchFamily="34" charset="0"/>
              </a:rPr>
              <a:t>İKİNCİL KORUMA</a:t>
            </a:r>
          </a:p>
        </p:txBody>
      </p:sp>
      <p:sp>
        <p:nvSpPr>
          <p:cNvPr id="147469" name="Text Box 19"/>
          <p:cNvSpPr txBox="1">
            <a:spLocks noChangeArrowheads="1"/>
          </p:cNvSpPr>
          <p:nvPr/>
        </p:nvSpPr>
        <p:spPr bwMode="gray">
          <a:xfrm>
            <a:off x="4699000" y="5265738"/>
            <a:ext cx="30337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925"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400" b="1" noProof="1">
                <a:latin typeface="Agency FB" pitchFamily="34" charset="0"/>
              </a:rPr>
              <a:t>ÜÇÜNCÜL KORUMA</a:t>
            </a:r>
          </a:p>
        </p:txBody>
      </p:sp>
      <p:sp>
        <p:nvSpPr>
          <p:cNvPr id="29" name="Text Box 14"/>
          <p:cNvSpPr txBox="1">
            <a:spLocks noChangeArrowheads="1"/>
          </p:cNvSpPr>
          <p:nvPr/>
        </p:nvSpPr>
        <p:spPr bwMode="gray">
          <a:xfrm>
            <a:off x="104775" y="3654425"/>
            <a:ext cx="3105150" cy="739775"/>
          </a:xfrm>
          <a:prstGeom prst="rect">
            <a:avLst/>
          </a:prstGeom>
          <a:noFill/>
          <a:ln w="9525">
            <a:noFill/>
            <a:miter lim="800000"/>
            <a:headEnd/>
            <a:tailEnd/>
          </a:ln>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sz="1600" b="1" i="1" noProof="1">
                <a:solidFill>
                  <a:srgbClr val="080808"/>
                </a:solidFill>
                <a:latin typeface="Calibri" pitchFamily="34" charset="0"/>
              </a:rPr>
              <a:t>Çalışma Çevresi;</a:t>
            </a:r>
          </a:p>
          <a:p>
            <a:pPr eaLnBrk="1" hangingPunct="1">
              <a:buFont typeface="Wingdings" pitchFamily="2" charset="2"/>
              <a:buChar char="q"/>
            </a:pPr>
            <a:r>
              <a:rPr lang="tr-TR" altLang="tr-TR" sz="1600" i="1" noProof="1">
                <a:solidFill>
                  <a:srgbClr val="080808"/>
                </a:solidFill>
                <a:latin typeface="Calibri" pitchFamily="34" charset="0"/>
              </a:rPr>
              <a:t>Özellikle </a:t>
            </a:r>
            <a:r>
              <a:rPr lang="tr-TR" altLang="tr-TR" sz="1600" b="1" i="1" noProof="1">
                <a:solidFill>
                  <a:srgbClr val="080808"/>
                </a:solidFill>
                <a:latin typeface="Calibri" pitchFamily="34" charset="0"/>
              </a:rPr>
              <a:t>risk gruplarına </a:t>
            </a:r>
            <a:r>
              <a:rPr lang="tr-TR" altLang="tr-TR" sz="1600" i="1" noProof="1">
                <a:solidFill>
                  <a:srgbClr val="080808"/>
                </a:solidFill>
                <a:latin typeface="Calibri" pitchFamily="34" charset="0"/>
              </a:rPr>
              <a:t>yönelik  danışmanlık hizmetleri geliştirilir</a:t>
            </a:r>
          </a:p>
        </p:txBody>
      </p:sp>
      <p:sp>
        <p:nvSpPr>
          <p:cNvPr id="147471" name="Oval 16"/>
          <p:cNvSpPr>
            <a:spLocks noChangeAspect="1" noChangeArrowheads="1"/>
          </p:cNvSpPr>
          <p:nvPr/>
        </p:nvSpPr>
        <p:spPr bwMode="auto">
          <a:xfrm>
            <a:off x="4465638" y="3865563"/>
            <a:ext cx="215900" cy="217487"/>
          </a:xfrm>
          <a:prstGeom prst="ellipse">
            <a:avLst/>
          </a:prstGeom>
          <a:gradFill rotWithShape="1">
            <a:gsLst>
              <a:gs pos="0">
                <a:srgbClr val="0161B2"/>
              </a:gs>
              <a:gs pos="100000">
                <a:srgbClr val="004074"/>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800" b="1">
                <a:solidFill>
                  <a:schemeClr val="bg1"/>
                </a:solidFill>
                <a:latin typeface="Agency FB" pitchFamily="34" charset="0"/>
              </a:rPr>
              <a:t>STRES</a:t>
            </a:r>
          </a:p>
        </p:txBody>
      </p:sp>
      <p:pic>
        <p:nvPicPr>
          <p:cNvPr id="147472" name="Picture 2" descr="C:\Users\ahmet\Desktop\gradua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 y="5265738"/>
            <a:ext cx="13843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73" name="Picture 3" descr="D:\DOKTOR\9-ISTUZMAN\1-EĞİTİM KURUMU\1. İstanbuluzman\ZZResim\Meslekler\dok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8213" y="4962525"/>
            <a:ext cx="14859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74" name="Picture 4" descr="D:\DOKTOR\9-ISTUZMAN\1-EĞİTİM KURUMU\1. İstanbuluzman\ZZResim\Fabrika\industry (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8250" y="508000"/>
            <a:ext cx="1617663"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19"/>
          <p:cNvSpPr txBox="1">
            <a:spLocks noChangeArrowheads="1"/>
          </p:cNvSpPr>
          <p:nvPr/>
        </p:nvSpPr>
        <p:spPr bwMode="gray">
          <a:xfrm>
            <a:off x="4927600" y="508000"/>
            <a:ext cx="4183063" cy="1722438"/>
          </a:xfrm>
          <a:prstGeom prst="rect">
            <a:avLst/>
          </a:prstGeom>
          <a:noFill/>
          <a:ln w="9525">
            <a:noFill/>
            <a:miter lim="800000"/>
            <a:headEnd/>
            <a:tailEnd/>
          </a:ln>
        </p:spPr>
        <p:txBody>
          <a:bodyPr lIns="0" tIns="0" rIns="0" bIns="0">
            <a:spAutoFit/>
          </a:bodyPr>
          <a:lstStyle>
            <a:lvl1pPr marL="342900" indent="-342900" defTabSz="801688" eaLnBrk="0" hangingPunct="0">
              <a:defRPr>
                <a:solidFill>
                  <a:schemeClr val="tx1"/>
                </a:solidFill>
                <a:latin typeface="Arial" pitchFamily="34" charset="0"/>
                <a:cs typeface="Arial" pitchFamily="34" charset="0"/>
              </a:defRPr>
            </a:lvl1pPr>
            <a:lvl2pPr marL="492125"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lvl="1" eaLnBrk="1" hangingPunct="1"/>
            <a:r>
              <a:rPr lang="tr-TR" altLang="tr-TR" sz="1600" b="1" i="1" noProof="1">
                <a:solidFill>
                  <a:srgbClr val="FFFFFF"/>
                </a:solidFill>
                <a:latin typeface="Calibri" pitchFamily="34" charset="0"/>
              </a:rPr>
              <a:t>Çalışma Çevresi;</a:t>
            </a:r>
          </a:p>
          <a:p>
            <a:pPr lvl="1" eaLnBrk="1" hangingPunct="1"/>
            <a:r>
              <a:rPr lang="tr-TR" altLang="tr-TR" sz="1600" i="1" noProof="1">
                <a:solidFill>
                  <a:srgbClr val="FFFFFF"/>
                </a:solidFill>
                <a:latin typeface="Calibri" pitchFamily="34" charset="0"/>
              </a:rPr>
              <a:t>Stresle başa çıkmanın en önemli yöntemi stresi </a:t>
            </a:r>
            <a:r>
              <a:rPr lang="tr-TR" altLang="tr-TR" sz="1600" b="1" i="1" noProof="1">
                <a:solidFill>
                  <a:srgbClr val="FFFFFF"/>
                </a:solidFill>
                <a:latin typeface="Calibri" pitchFamily="34" charset="0"/>
              </a:rPr>
              <a:t>kaynağında yok etmektir.</a:t>
            </a:r>
          </a:p>
          <a:p>
            <a:pPr lvl="1" eaLnBrk="1" hangingPunct="1">
              <a:buFont typeface="Wingdings" pitchFamily="2" charset="2"/>
              <a:buChar char="v"/>
            </a:pPr>
            <a:r>
              <a:rPr lang="tr-TR" altLang="tr-TR" sz="1600" i="1" noProof="1">
                <a:solidFill>
                  <a:srgbClr val="FFFFFF"/>
                </a:solidFill>
                <a:latin typeface="Calibri" pitchFamily="34" charset="0"/>
              </a:rPr>
              <a:t>Görev içeriği yeniden tasarlanır</a:t>
            </a:r>
          </a:p>
          <a:p>
            <a:pPr lvl="1" eaLnBrk="1" hangingPunct="1">
              <a:buFont typeface="Wingdings" pitchFamily="2" charset="2"/>
              <a:buChar char="v"/>
            </a:pPr>
            <a:r>
              <a:rPr lang="tr-TR" altLang="tr-TR" sz="1600" i="1" noProof="1">
                <a:solidFill>
                  <a:srgbClr val="FFFFFF"/>
                </a:solidFill>
                <a:latin typeface="Calibri" pitchFamily="34" charset="0"/>
              </a:rPr>
              <a:t>İlişkiler yeniden yapılandırılmalı</a:t>
            </a:r>
          </a:p>
          <a:p>
            <a:pPr lvl="1" eaLnBrk="1" hangingPunct="1">
              <a:buFont typeface="Wingdings" pitchFamily="2" charset="2"/>
              <a:buChar char="v"/>
            </a:pPr>
            <a:r>
              <a:rPr lang="tr-TR" altLang="tr-TR" sz="1600" i="1" noProof="1">
                <a:solidFill>
                  <a:srgbClr val="FFFFFF"/>
                </a:solidFill>
                <a:latin typeface="Calibri" pitchFamily="34" charset="0"/>
              </a:rPr>
              <a:t>Danışmanlık ve destek birimleri kurulmalı</a:t>
            </a:r>
          </a:p>
          <a:p>
            <a:pPr lvl="1" eaLnBrk="1" hangingPunct="1">
              <a:buFont typeface="Wingdings" pitchFamily="2" charset="2"/>
              <a:buChar char="v"/>
            </a:pPr>
            <a:r>
              <a:rPr lang="tr-TR" altLang="tr-TR" sz="1600" i="1" noProof="1">
                <a:solidFill>
                  <a:srgbClr val="FFFFFF"/>
                </a:solidFill>
                <a:latin typeface="Calibri" pitchFamily="34" charset="0"/>
              </a:rPr>
              <a:t>Değerlendirme sistemleri kurulmalı</a:t>
            </a:r>
          </a:p>
        </p:txBody>
      </p:sp>
      <p:sp>
        <p:nvSpPr>
          <p:cNvPr id="35" name="Text Box 14"/>
          <p:cNvSpPr txBox="1">
            <a:spLocks noChangeArrowheads="1"/>
          </p:cNvSpPr>
          <p:nvPr/>
        </p:nvSpPr>
        <p:spPr bwMode="gray">
          <a:xfrm>
            <a:off x="104775" y="4460875"/>
            <a:ext cx="3376613" cy="738188"/>
          </a:xfrm>
          <a:prstGeom prst="rect">
            <a:avLst/>
          </a:prstGeom>
          <a:noFill/>
          <a:ln w="9525">
            <a:noFill/>
            <a:miter lim="800000"/>
            <a:headEnd/>
            <a:tailEnd/>
          </a:ln>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sz="1600" b="1" i="1" noProof="1">
                <a:solidFill>
                  <a:srgbClr val="080808"/>
                </a:solidFill>
                <a:latin typeface="Calibri" pitchFamily="34" charset="0"/>
              </a:rPr>
              <a:t>Çalışanlar;</a:t>
            </a:r>
          </a:p>
          <a:p>
            <a:pPr eaLnBrk="1" hangingPunct="1">
              <a:buFont typeface="Wingdings" pitchFamily="2" charset="2"/>
              <a:buChar char="q"/>
            </a:pPr>
            <a:r>
              <a:rPr lang="tr-TR" altLang="tr-TR" sz="1600" b="1" i="1" noProof="1">
                <a:solidFill>
                  <a:srgbClr val="080808"/>
                </a:solidFill>
                <a:latin typeface="Calibri" pitchFamily="34" charset="0"/>
              </a:rPr>
              <a:t>Eğitim ve öğretim </a:t>
            </a:r>
            <a:r>
              <a:rPr lang="tr-TR" altLang="tr-TR" sz="1600" i="1" noProof="1">
                <a:solidFill>
                  <a:srgbClr val="080808"/>
                </a:solidFill>
                <a:latin typeface="Calibri" pitchFamily="34" charset="0"/>
              </a:rPr>
              <a:t>ile bilinçlendirme ve beceri geliştirme sağlanır</a:t>
            </a:r>
          </a:p>
        </p:txBody>
      </p:sp>
      <p:sp>
        <p:nvSpPr>
          <p:cNvPr id="36" name="Text Box 14"/>
          <p:cNvSpPr txBox="1">
            <a:spLocks noChangeArrowheads="1"/>
          </p:cNvSpPr>
          <p:nvPr/>
        </p:nvSpPr>
        <p:spPr bwMode="gray">
          <a:xfrm>
            <a:off x="5715000" y="4292600"/>
            <a:ext cx="3557588" cy="738188"/>
          </a:xfrm>
          <a:prstGeom prst="rect">
            <a:avLst/>
          </a:prstGeom>
          <a:noFill/>
          <a:ln w="9525">
            <a:noFill/>
            <a:miter lim="800000"/>
            <a:headEnd/>
            <a:tailEnd/>
          </a:ln>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sz="1600" b="1" i="1" noProof="1">
                <a:solidFill>
                  <a:srgbClr val="080808"/>
                </a:solidFill>
                <a:latin typeface="Calibri" pitchFamily="34" charset="0"/>
              </a:rPr>
              <a:t>Çalışanlar;</a:t>
            </a:r>
          </a:p>
          <a:p>
            <a:pPr eaLnBrk="1" hangingPunct="1">
              <a:buFont typeface="Wingdings" pitchFamily="2" charset="2"/>
              <a:buChar char="v"/>
            </a:pPr>
            <a:r>
              <a:rPr lang="tr-TR" altLang="tr-TR" sz="1600" b="1" i="1" noProof="1">
                <a:solidFill>
                  <a:srgbClr val="080808"/>
                </a:solidFill>
                <a:latin typeface="Calibri" pitchFamily="34" charset="0"/>
              </a:rPr>
              <a:t>Erken teşhis ve tedavi </a:t>
            </a:r>
            <a:r>
              <a:rPr lang="tr-TR" altLang="tr-TR" sz="1600" i="1" noProof="1">
                <a:solidFill>
                  <a:srgbClr val="080808"/>
                </a:solidFill>
                <a:latin typeface="Calibri" pitchFamily="34" charset="0"/>
              </a:rPr>
              <a:t>sürecini kapsar</a:t>
            </a:r>
          </a:p>
          <a:p>
            <a:pPr lvl="1" eaLnBrk="1" hangingPunct="1">
              <a:buFont typeface="Wingdings" pitchFamily="2" charset="2"/>
              <a:buChar char="§"/>
            </a:pPr>
            <a:r>
              <a:rPr lang="tr-TR" altLang="tr-TR" sz="1600" i="1" noProof="1">
                <a:solidFill>
                  <a:srgbClr val="080808"/>
                </a:solidFill>
                <a:latin typeface="Calibri" pitchFamily="34" charset="0"/>
              </a:rPr>
              <a:t>Psikoterapi</a:t>
            </a:r>
          </a:p>
        </p:txBody>
      </p:sp>
      <p:sp>
        <p:nvSpPr>
          <p:cNvPr id="5" name="Slayt Numarası Yer Tutucusu 4"/>
          <p:cNvSpPr>
            <a:spLocks noGrp="1"/>
          </p:cNvSpPr>
          <p:nvPr>
            <p:ph type="sldNum" sz="quarter" idx="12"/>
          </p:nvPr>
        </p:nvSpPr>
        <p:spPr/>
        <p:txBody>
          <a:bodyPr/>
          <a:lstStyle/>
          <a:p>
            <a:fld id="{A427530A-A503-4F46-BAEC-AA74D2EFDD5B}" type="slidenum">
              <a:rPr lang="tr-TR" smtClean="0"/>
              <a:t>34</a:t>
            </a:fld>
            <a:endParaRPr lang="tr-TR"/>
          </a:p>
        </p:txBody>
      </p:sp>
    </p:spTree>
    <p:extLst>
      <p:ext uri="{BB962C8B-B14F-4D97-AF65-F5344CB8AC3E}">
        <p14:creationId xmlns:p14="http://schemas.microsoft.com/office/powerpoint/2010/main" val="362292679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2"/>
          <p:cNvSpPr txBox="1">
            <a:spLocks/>
          </p:cNvSpPr>
          <p:nvPr/>
        </p:nvSpPr>
        <p:spPr>
          <a:xfrm>
            <a:off x="2892896" y="3356992"/>
            <a:ext cx="8015808" cy="4876800"/>
          </a:xfrm>
          <a:prstGeom prst="rect">
            <a:avLst/>
          </a:prstGeom>
        </p:spPr>
        <p:txBody>
          <a:bodyPr vert="horz">
            <a:norm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r>
              <a:rPr lang="tr-TR" sz="7200" dirty="0" smtClean="0">
                <a:solidFill>
                  <a:schemeClr val="accent3"/>
                </a:solidFill>
              </a:rPr>
              <a:t>Ergonomi</a:t>
            </a:r>
            <a:endParaRPr lang="tr-TR" sz="7200" dirty="0">
              <a:solidFill>
                <a:schemeClr val="accent3"/>
              </a:solidFill>
            </a:endParaRPr>
          </a:p>
        </p:txBody>
      </p:sp>
      <p:sp>
        <p:nvSpPr>
          <p:cNvPr id="2" name="Slayt Numarası Yer Tutucusu 1"/>
          <p:cNvSpPr>
            <a:spLocks noGrp="1"/>
          </p:cNvSpPr>
          <p:nvPr>
            <p:ph type="sldNum" sz="quarter" idx="12"/>
          </p:nvPr>
        </p:nvSpPr>
        <p:spPr/>
        <p:txBody>
          <a:bodyPr/>
          <a:lstStyle/>
          <a:p>
            <a:fld id="{A427530A-A503-4F46-BAEC-AA74D2EFDD5B}" type="slidenum">
              <a:rPr lang="tr-TR" smtClean="0"/>
              <a:t>35</a:t>
            </a:fld>
            <a:endParaRPr lang="tr-TR"/>
          </a:p>
        </p:txBody>
      </p:sp>
    </p:spTree>
    <p:extLst>
      <p:ext uri="{BB962C8B-B14F-4D97-AF65-F5344CB8AC3E}">
        <p14:creationId xmlns:p14="http://schemas.microsoft.com/office/powerpoint/2010/main" val="254326006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15" name="Text Box 110"/>
          <p:cNvSpPr txBox="1">
            <a:spLocks noChangeArrowheads="1"/>
          </p:cNvSpPr>
          <p:nvPr/>
        </p:nvSpPr>
        <p:spPr bwMode="auto">
          <a:xfrm>
            <a:off x="1162153" y="771667"/>
            <a:ext cx="6819695" cy="50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pPr algn="ctr">
              <a:lnSpc>
                <a:spcPct val="75000"/>
              </a:lnSpc>
              <a:spcAft>
                <a:spcPct val="15000"/>
              </a:spcAft>
            </a:pPr>
            <a:r>
              <a:rPr lang="tr-TR" altLang="tr-TR" sz="4400" b="1" dirty="0">
                <a:solidFill>
                  <a:srgbClr val="002060"/>
                </a:solidFill>
                <a:latin typeface="News Gothic" pitchFamily="34" charset="0"/>
              </a:rPr>
              <a:t>Ergonomi</a:t>
            </a:r>
            <a:endParaRPr lang="en-US" altLang="tr-TR" sz="4400" b="1" dirty="0">
              <a:solidFill>
                <a:srgbClr val="002060"/>
              </a:solidFill>
              <a:latin typeface="News Gothic" pitchFamily="34" charset="0"/>
            </a:endParaRPr>
          </a:p>
        </p:txBody>
      </p:sp>
      <p:pic>
        <p:nvPicPr>
          <p:cNvPr id="10242" name="Picture 2" descr="C:\Users\Sel\Desktop\indi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412776"/>
            <a:ext cx="6294431" cy="5040560"/>
          </a:xfrm>
          <a:prstGeom prst="rect">
            <a:avLst/>
          </a:prstGeom>
          <a:noFill/>
          <a:extLst>
            <a:ext uri="{909E8E84-426E-40DD-AFC4-6F175D3DCCD1}">
              <a14:hiddenFill xmlns:a14="http://schemas.microsoft.com/office/drawing/2010/main">
                <a:solidFill>
                  <a:srgbClr val="FFFFFF"/>
                </a:solidFill>
              </a14:hiddenFill>
            </a:ext>
          </a:extLst>
        </p:spPr>
      </p:pic>
      <p:sp>
        <p:nvSpPr>
          <p:cNvPr id="3" name="Slayt Numarası Yer Tutucusu 2"/>
          <p:cNvSpPr>
            <a:spLocks noGrp="1"/>
          </p:cNvSpPr>
          <p:nvPr>
            <p:ph type="sldNum" sz="quarter" idx="12"/>
          </p:nvPr>
        </p:nvSpPr>
        <p:spPr/>
        <p:txBody>
          <a:bodyPr/>
          <a:lstStyle/>
          <a:p>
            <a:fld id="{A427530A-A503-4F46-BAEC-AA74D2EFDD5B}" type="slidenum">
              <a:rPr lang="tr-TR" smtClean="0"/>
              <a:t>36</a:t>
            </a:fld>
            <a:endParaRPr lang="tr-TR"/>
          </a:p>
        </p:txBody>
      </p:sp>
    </p:spTree>
    <p:extLst>
      <p:ext uri="{BB962C8B-B14F-4D97-AF65-F5344CB8AC3E}">
        <p14:creationId xmlns:p14="http://schemas.microsoft.com/office/powerpoint/2010/main" val="52725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0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214438"/>
            <a:ext cx="8429625" cy="480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053"/>
          <p:cNvSpPr>
            <a:spLocks noChangeArrowheads="1"/>
          </p:cNvSpPr>
          <p:nvPr/>
        </p:nvSpPr>
        <p:spPr bwMode="auto">
          <a:xfrm>
            <a:off x="1922463" y="652145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sz="1600">
              <a:solidFill>
                <a:schemeClr val="tx2"/>
              </a:solidFill>
              <a:latin typeface="Times New Roman" pitchFamily="18"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37</a:t>
            </a:fld>
            <a:endParaRPr lang="tr-TR"/>
          </a:p>
        </p:txBody>
      </p:sp>
    </p:spTree>
    <p:extLst>
      <p:ext uri="{BB962C8B-B14F-4D97-AF65-F5344CB8AC3E}">
        <p14:creationId xmlns:p14="http://schemas.microsoft.com/office/powerpoint/2010/main" val="2627381759"/>
      </p:ext>
    </p:extLst>
  </p:cSld>
  <p:clrMapOvr>
    <a:masterClrMapping/>
  </p:clrMapOvr>
  <p:transition>
    <p:pull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bwMode="auto">
          <a:xfrm>
            <a:off x="539552" y="2348880"/>
            <a:ext cx="4955778" cy="308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pPr>
            <a:r>
              <a:rPr lang="tr-TR" altLang="tr-TR" sz="2400" dirty="0">
                <a:solidFill>
                  <a:srgbClr val="002060"/>
                </a:solidFill>
              </a:rPr>
              <a:t>İnsan, araç - gereç, çevre koşullarının etkileşimini inceleyen ve bu etkileşmeyle ortaya çıkan fiziksel ve </a:t>
            </a:r>
            <a:r>
              <a:rPr lang="tr-TR" altLang="tr-TR" sz="2400" dirty="0" err="1">
                <a:solidFill>
                  <a:srgbClr val="002060"/>
                </a:solidFill>
              </a:rPr>
              <a:t>psikososyal</a:t>
            </a:r>
            <a:r>
              <a:rPr lang="tr-TR" altLang="tr-TR" sz="2400" dirty="0">
                <a:solidFill>
                  <a:srgbClr val="002060"/>
                </a:solidFill>
              </a:rPr>
              <a:t> sorunların azaltılması ve engellenmesi için çalışan bir bilim dalıdır.</a:t>
            </a:r>
          </a:p>
          <a:p>
            <a:pPr algn="just" eaLnBrk="1" hangingPunct="1">
              <a:spcBef>
                <a:spcPct val="20000"/>
              </a:spcBef>
            </a:pPr>
            <a:endParaRPr lang="tr-TR" altLang="tr-TR" sz="2400" dirty="0">
              <a:solidFill>
                <a:srgbClr val="002060"/>
              </a:solidFill>
            </a:endParaRPr>
          </a:p>
        </p:txBody>
      </p:sp>
      <p:sp>
        <p:nvSpPr>
          <p:cNvPr id="3" name="Rectangle 9"/>
          <p:cNvSpPr/>
          <p:nvPr/>
        </p:nvSpPr>
        <p:spPr>
          <a:xfrm>
            <a:off x="714348" y="500042"/>
            <a:ext cx="3814768" cy="769441"/>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ERGONOMİ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pic>
        <p:nvPicPr>
          <p:cNvPr id="4" name="Picture 8" descr="Posture is key when lif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7700" y="1643063"/>
            <a:ext cx="317182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ayt Numarası Yer Tutucusu 4"/>
          <p:cNvSpPr>
            <a:spLocks noGrp="1"/>
          </p:cNvSpPr>
          <p:nvPr>
            <p:ph type="sldNum" sz="quarter" idx="12"/>
          </p:nvPr>
        </p:nvSpPr>
        <p:spPr/>
        <p:txBody>
          <a:bodyPr/>
          <a:lstStyle/>
          <a:p>
            <a:fld id="{A427530A-A503-4F46-BAEC-AA74D2EFDD5B}" type="slidenum">
              <a:rPr lang="tr-TR" smtClean="0"/>
              <a:t>38</a:t>
            </a:fld>
            <a:endParaRPr lang="tr-TR"/>
          </a:p>
        </p:txBody>
      </p:sp>
    </p:spTree>
    <p:extLst>
      <p:ext uri="{BB962C8B-B14F-4D97-AF65-F5344CB8AC3E}">
        <p14:creationId xmlns:p14="http://schemas.microsoft.com/office/powerpoint/2010/main" val="36102654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bwMode="auto">
          <a:xfrm>
            <a:off x="3500438" y="2500313"/>
            <a:ext cx="51435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spcBef>
                <a:spcPct val="20000"/>
              </a:spcBef>
            </a:pPr>
            <a:r>
              <a:rPr lang="tr-TR" altLang="tr-TR" sz="2400" dirty="0">
                <a:solidFill>
                  <a:srgbClr val="002060"/>
                </a:solidFill>
              </a:rPr>
              <a:t>Ergonomi, Yunanca iş anlamına gelen </a:t>
            </a:r>
            <a:r>
              <a:rPr lang="tr-TR" altLang="tr-TR" sz="2400" dirty="0" err="1">
                <a:solidFill>
                  <a:schemeClr val="accent4">
                    <a:lumMod val="75000"/>
                  </a:schemeClr>
                </a:solidFill>
              </a:rPr>
              <a:t>ergon</a:t>
            </a:r>
            <a:r>
              <a:rPr lang="tr-TR" altLang="tr-TR" sz="2400" dirty="0">
                <a:solidFill>
                  <a:schemeClr val="accent4">
                    <a:lumMod val="75000"/>
                  </a:schemeClr>
                </a:solidFill>
              </a:rPr>
              <a:t> </a:t>
            </a:r>
            <a:r>
              <a:rPr lang="tr-TR" altLang="tr-TR" sz="2400" dirty="0">
                <a:solidFill>
                  <a:srgbClr val="002060"/>
                </a:solidFill>
              </a:rPr>
              <a:t>ile prensipler, kanunlar anlamına gelen </a:t>
            </a:r>
            <a:r>
              <a:rPr lang="tr-TR" altLang="tr-TR" sz="2400" dirty="0" err="1">
                <a:solidFill>
                  <a:schemeClr val="accent1"/>
                </a:solidFill>
              </a:rPr>
              <a:t>nomos</a:t>
            </a:r>
            <a:r>
              <a:rPr lang="tr-TR" altLang="tr-TR" sz="2400" dirty="0">
                <a:solidFill>
                  <a:schemeClr val="accent1"/>
                </a:solidFill>
              </a:rPr>
              <a:t> </a:t>
            </a:r>
            <a:r>
              <a:rPr lang="tr-TR" altLang="tr-TR" sz="2400" dirty="0">
                <a:solidFill>
                  <a:srgbClr val="002060"/>
                </a:solidFill>
              </a:rPr>
              <a:t>adlı iki kelimenin birleşiminden oluşmuştur ve </a:t>
            </a:r>
            <a:r>
              <a:rPr lang="tr-TR" altLang="tr-TR" sz="2400" dirty="0">
                <a:solidFill>
                  <a:srgbClr val="FF0000"/>
                </a:solidFill>
              </a:rPr>
              <a:t>iş bilimi </a:t>
            </a:r>
            <a:r>
              <a:rPr lang="tr-TR" altLang="tr-TR" sz="2400" dirty="0">
                <a:solidFill>
                  <a:srgbClr val="002060"/>
                </a:solidFill>
              </a:rPr>
              <a:t>anlamına gelmektedir.</a:t>
            </a:r>
          </a:p>
        </p:txBody>
      </p:sp>
      <p:sp>
        <p:nvSpPr>
          <p:cNvPr id="3" name="Rectangle 9"/>
          <p:cNvSpPr/>
          <p:nvPr/>
        </p:nvSpPr>
        <p:spPr>
          <a:xfrm>
            <a:off x="3500430" y="1500174"/>
            <a:ext cx="3814768" cy="769441"/>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ERGONOMİ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pic>
        <p:nvPicPr>
          <p:cNvPr id="4" name="Picture 4" descr="DCM500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857250"/>
            <a:ext cx="2928937" cy="45005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 name="Slayt Numarası Yer Tutucusu 4"/>
          <p:cNvSpPr>
            <a:spLocks noGrp="1"/>
          </p:cNvSpPr>
          <p:nvPr>
            <p:ph type="sldNum" sz="quarter" idx="12"/>
          </p:nvPr>
        </p:nvSpPr>
        <p:spPr/>
        <p:txBody>
          <a:bodyPr/>
          <a:lstStyle/>
          <a:p>
            <a:fld id="{A427530A-A503-4F46-BAEC-AA74D2EFDD5B}" type="slidenum">
              <a:rPr lang="tr-TR" smtClean="0"/>
              <a:t>39</a:t>
            </a:fld>
            <a:endParaRPr lang="tr-TR"/>
          </a:p>
        </p:txBody>
      </p:sp>
    </p:spTree>
    <p:extLst>
      <p:ext uri="{BB962C8B-B14F-4D97-AF65-F5344CB8AC3E}">
        <p14:creationId xmlns:p14="http://schemas.microsoft.com/office/powerpoint/2010/main" val="10709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16740" name="AutoShape 8"/>
          <p:cNvSpPr>
            <a:spLocks noChangeAspect="1" noChangeArrowheads="1" noTextEdit="1"/>
          </p:cNvSpPr>
          <p:nvPr/>
        </p:nvSpPr>
        <p:spPr bwMode="gray">
          <a:xfrm flipH="1">
            <a:off x="4935538" y="3481388"/>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p>
        </p:txBody>
      </p:sp>
      <p:grpSp>
        <p:nvGrpSpPr>
          <p:cNvPr id="5" name="Grup 4"/>
          <p:cNvGrpSpPr>
            <a:grpSpLocks/>
          </p:cNvGrpSpPr>
          <p:nvPr/>
        </p:nvGrpSpPr>
        <p:grpSpPr bwMode="auto">
          <a:xfrm>
            <a:off x="1209675" y="635000"/>
            <a:ext cx="6640513" cy="2212975"/>
            <a:chOff x="1209675" y="634703"/>
            <a:chExt cx="6639719" cy="2213392"/>
          </a:xfrm>
        </p:grpSpPr>
        <p:sp>
          <p:nvSpPr>
            <p:cNvPr id="7" name="AutoShape 5"/>
            <p:cNvSpPr>
              <a:spLocks noChangeArrowheads="1"/>
            </p:cNvSpPr>
            <p:nvPr/>
          </p:nvSpPr>
          <p:spPr bwMode="auto">
            <a:xfrm>
              <a:off x="1209675" y="1887477"/>
              <a:ext cx="2285727" cy="951091"/>
            </a:xfrm>
            <a:prstGeom prst="roundRect">
              <a:avLst>
                <a:gd name="adj" fmla="val 16667"/>
              </a:avLst>
            </a:prstGeom>
            <a:noFill/>
            <a:ln w="38100">
              <a:solidFill>
                <a:schemeClr val="bg1">
                  <a:lumMod val="50000"/>
                </a:schemeClr>
              </a:solidFill>
              <a:round/>
              <a:headEnd/>
              <a:tailEnd/>
            </a:ln>
            <a:effectLst/>
          </p:spPr>
          <p:txBody>
            <a:bodyPr wrap="none" anchor="ctr"/>
            <a:lstStyle/>
            <a:p>
              <a:pPr algn="ctr">
                <a:defRPr/>
              </a:pPr>
              <a:endParaRPr lang="tr-TR" sz="2000" b="1" dirty="0">
                <a:solidFill>
                  <a:srgbClr val="000000"/>
                </a:solidFill>
                <a:latin typeface="Calibri" pitchFamily="34" charset="0"/>
                <a:cs typeface="Calibri" pitchFamily="34" charset="0"/>
              </a:endParaRPr>
            </a:p>
            <a:p>
              <a:pPr algn="ctr">
                <a:defRPr/>
              </a:pPr>
              <a:r>
                <a:rPr lang="tr-TR" sz="2000" b="1" dirty="0">
                  <a:solidFill>
                    <a:srgbClr val="000000"/>
                  </a:solidFill>
                  <a:latin typeface="Calibri" pitchFamily="34" charset="0"/>
                  <a:cs typeface="Calibri" pitchFamily="34" charset="0"/>
                </a:rPr>
                <a:t>Fiziksel </a:t>
              </a:r>
            </a:p>
            <a:p>
              <a:pPr algn="ctr">
                <a:defRPr/>
              </a:pPr>
              <a:r>
                <a:rPr lang="tr-TR" sz="2000" b="1" dirty="0">
                  <a:solidFill>
                    <a:srgbClr val="000000"/>
                  </a:solidFill>
                  <a:latin typeface="Calibri" pitchFamily="34" charset="0"/>
                  <a:cs typeface="Calibri" pitchFamily="34" charset="0"/>
                </a:rPr>
                <a:t>Tehlikeler</a:t>
              </a:r>
            </a:p>
            <a:p>
              <a:pPr algn="ctr" eaLnBrk="0" hangingPunct="0">
                <a:defRPr/>
              </a:pPr>
              <a:endParaRPr lang="zh-CN" altLang="zh-CN" sz="2000" b="1" dirty="0">
                <a:solidFill>
                  <a:srgbClr val="000000"/>
                </a:solidFill>
                <a:latin typeface="Calibri" pitchFamily="34" charset="0"/>
                <a:cs typeface="Calibri" pitchFamily="34" charset="0"/>
              </a:endParaRPr>
            </a:p>
          </p:txBody>
        </p:sp>
        <p:sp>
          <p:nvSpPr>
            <p:cNvPr id="8" name="AutoShape 5"/>
            <p:cNvSpPr>
              <a:spLocks noChangeArrowheads="1"/>
            </p:cNvSpPr>
            <p:nvPr/>
          </p:nvSpPr>
          <p:spPr bwMode="auto">
            <a:xfrm>
              <a:off x="5563667" y="1897004"/>
              <a:ext cx="2285727" cy="951091"/>
            </a:xfrm>
            <a:prstGeom prst="roundRect">
              <a:avLst>
                <a:gd name="adj" fmla="val 16667"/>
              </a:avLst>
            </a:prstGeom>
            <a:noFill/>
            <a:ln w="38100">
              <a:solidFill>
                <a:schemeClr val="bg1">
                  <a:lumMod val="50000"/>
                </a:schemeClr>
              </a:solidFill>
              <a:round/>
              <a:headEnd/>
              <a:tailEnd/>
            </a:ln>
            <a:effectLst/>
          </p:spPr>
          <p:txBody>
            <a:bodyPr wrap="none" anchor="ctr"/>
            <a:lstStyle/>
            <a:p>
              <a:pPr algn="ctr">
                <a:defRPr/>
              </a:pPr>
              <a:r>
                <a:rPr lang="tr-TR" sz="2000" b="1" dirty="0">
                  <a:solidFill>
                    <a:srgbClr val="000000"/>
                  </a:solidFill>
                  <a:latin typeface="Calibri" pitchFamily="34" charset="0"/>
                  <a:cs typeface="Calibri" pitchFamily="34" charset="0"/>
                </a:rPr>
                <a:t>Psikososyal </a:t>
              </a:r>
            </a:p>
            <a:p>
              <a:pPr algn="ctr">
                <a:defRPr/>
              </a:pPr>
              <a:r>
                <a:rPr lang="tr-TR" sz="2000" b="1" dirty="0">
                  <a:solidFill>
                    <a:srgbClr val="000000"/>
                  </a:solidFill>
                  <a:latin typeface="Calibri" pitchFamily="34" charset="0"/>
                  <a:cs typeface="Calibri" pitchFamily="34" charset="0"/>
                </a:rPr>
                <a:t>Tehlikeler</a:t>
              </a:r>
              <a:endParaRPr lang="zh-CN" altLang="zh-CN" sz="2000" b="1" dirty="0">
                <a:solidFill>
                  <a:srgbClr val="000000"/>
                </a:solidFill>
                <a:latin typeface="Calibri" pitchFamily="34" charset="0"/>
                <a:cs typeface="Calibri" pitchFamily="34" charset="0"/>
              </a:endParaRPr>
            </a:p>
          </p:txBody>
        </p:sp>
        <p:pic>
          <p:nvPicPr>
            <p:cNvPr id="116766" name="Picture 2" descr="D:\DOKTOR\1-ISTANBULUZMAN\1-EĞİTİM KURUMU\1. İstanbuluzman\2-RESİMLER\Ev-Konut-Fabrika\industry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7944" y="634703"/>
              <a:ext cx="2099138" cy="209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up 9"/>
          <p:cNvGrpSpPr>
            <a:grpSpLocks/>
          </p:cNvGrpSpPr>
          <p:nvPr/>
        </p:nvGrpSpPr>
        <p:grpSpPr bwMode="auto">
          <a:xfrm>
            <a:off x="1231900" y="4714875"/>
            <a:ext cx="3303588" cy="1285875"/>
            <a:chOff x="1231346" y="4714950"/>
            <a:chExt cx="3303465" cy="1285800"/>
          </a:xfrm>
        </p:grpSpPr>
        <p:sp>
          <p:nvSpPr>
            <p:cNvPr id="11" name="AutoShape 5"/>
            <p:cNvSpPr>
              <a:spLocks noChangeArrowheads="1"/>
            </p:cNvSpPr>
            <p:nvPr/>
          </p:nvSpPr>
          <p:spPr bwMode="auto">
            <a:xfrm>
              <a:off x="1231346" y="5048306"/>
              <a:ext cx="2285915" cy="952444"/>
            </a:xfrm>
            <a:prstGeom prst="roundRect">
              <a:avLst>
                <a:gd name="adj" fmla="val 16667"/>
              </a:avLst>
            </a:prstGeom>
            <a:noFill/>
            <a:ln w="38100">
              <a:solidFill>
                <a:schemeClr val="bg1">
                  <a:lumMod val="50000"/>
                </a:schemeClr>
              </a:solidFill>
              <a:round/>
              <a:headEnd/>
              <a:tailEnd/>
            </a:ln>
            <a:effec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tr-TR" altLang="tr-TR" sz="2000" b="1">
                <a:solidFill>
                  <a:srgbClr val="000000"/>
                </a:solidFill>
                <a:latin typeface="Calibri" pitchFamily="34" charset="0"/>
              </a:endParaRPr>
            </a:p>
            <a:p>
              <a:pPr algn="ctr" eaLnBrk="1" hangingPunct="1"/>
              <a:r>
                <a:rPr lang="tr-TR" altLang="tr-TR" sz="2000" b="1">
                  <a:solidFill>
                    <a:srgbClr val="000000"/>
                  </a:solidFill>
                  <a:latin typeface="Calibri" pitchFamily="34" charset="0"/>
                </a:rPr>
                <a:t>Fiziksel Etkiler</a:t>
              </a:r>
            </a:p>
            <a:p>
              <a:pPr algn="ctr" eaLnBrk="1" hangingPunct="1"/>
              <a:r>
                <a:rPr lang="tr-TR" altLang="tr-TR" sz="2000">
                  <a:solidFill>
                    <a:srgbClr val="000000"/>
                  </a:solidFill>
                  <a:latin typeface="Calibri" pitchFamily="34" charset="0"/>
                </a:rPr>
                <a:t>(Sağlık Sorunlar)</a:t>
              </a:r>
            </a:p>
            <a:p>
              <a:pPr algn="ctr"/>
              <a:endParaRPr lang="zh-CN" altLang="zh-CN" sz="2000" b="1">
                <a:solidFill>
                  <a:srgbClr val="000000"/>
                </a:solidFill>
                <a:latin typeface="Calibri" pitchFamily="34" charset="0"/>
                <a:ea typeface="SimSun" pitchFamily="2" charset="-122"/>
              </a:endParaRPr>
            </a:p>
          </p:txBody>
        </p:sp>
        <p:sp>
          <p:nvSpPr>
            <p:cNvPr id="12" name="Freeform 7"/>
            <p:cNvSpPr>
              <a:spLocks/>
            </p:cNvSpPr>
            <p:nvPr/>
          </p:nvSpPr>
          <p:spPr bwMode="gray">
            <a:xfrm>
              <a:off x="3631557" y="4714950"/>
              <a:ext cx="903254" cy="1241353"/>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pPr>
                <a:defRPr/>
              </a:pPr>
              <a:endParaRPr lang="zh-CN" altLang="en-US">
                <a:solidFill>
                  <a:srgbClr val="000000"/>
                </a:solidFill>
                <a:latin typeface="Arial" charset="0"/>
                <a:cs typeface="Arial" charset="0"/>
              </a:endParaRPr>
            </a:p>
          </p:txBody>
        </p:sp>
      </p:grpSp>
      <p:grpSp>
        <p:nvGrpSpPr>
          <p:cNvPr id="13" name="Grup 12"/>
          <p:cNvGrpSpPr>
            <a:grpSpLocks/>
          </p:cNvGrpSpPr>
          <p:nvPr/>
        </p:nvGrpSpPr>
        <p:grpSpPr bwMode="auto">
          <a:xfrm>
            <a:off x="4551363" y="4692650"/>
            <a:ext cx="3300412" cy="1317625"/>
            <a:chOff x="4552123" y="4691872"/>
            <a:chExt cx="3299892" cy="1318523"/>
          </a:xfrm>
        </p:grpSpPr>
        <p:sp>
          <p:nvSpPr>
            <p:cNvPr id="14" name="AutoShape 5"/>
            <p:cNvSpPr>
              <a:spLocks noChangeArrowheads="1"/>
            </p:cNvSpPr>
            <p:nvPr/>
          </p:nvSpPr>
          <p:spPr bwMode="auto">
            <a:xfrm>
              <a:off x="5566375" y="5057246"/>
              <a:ext cx="2285640" cy="953149"/>
            </a:xfrm>
            <a:prstGeom prst="roundRect">
              <a:avLst>
                <a:gd name="adj" fmla="val 16667"/>
              </a:avLst>
            </a:prstGeom>
            <a:noFill/>
            <a:ln w="38100">
              <a:solidFill>
                <a:schemeClr val="bg1">
                  <a:lumMod val="50000"/>
                </a:schemeClr>
              </a:solidFill>
              <a:round/>
              <a:headEnd/>
              <a:tailEnd/>
            </a:ln>
            <a:effec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tr-TR" altLang="tr-TR" sz="2000" b="1">
                <a:solidFill>
                  <a:srgbClr val="000000"/>
                </a:solidFill>
                <a:latin typeface="Calibri" pitchFamily="34" charset="0"/>
              </a:endParaRPr>
            </a:p>
            <a:p>
              <a:pPr algn="ctr" eaLnBrk="1" hangingPunct="1"/>
              <a:r>
                <a:rPr lang="tr-TR" altLang="tr-TR" sz="2000" b="1">
                  <a:solidFill>
                    <a:srgbClr val="000000"/>
                  </a:solidFill>
                  <a:latin typeface="Calibri" pitchFamily="34" charset="0"/>
                </a:rPr>
                <a:t>Psikososyal Etkiler</a:t>
              </a:r>
            </a:p>
            <a:p>
              <a:pPr algn="ctr" eaLnBrk="1" hangingPunct="1"/>
              <a:r>
                <a:rPr lang="tr-TR" altLang="tr-TR" sz="2000">
                  <a:solidFill>
                    <a:srgbClr val="000000"/>
                  </a:solidFill>
                  <a:latin typeface="Calibri" pitchFamily="34" charset="0"/>
                </a:rPr>
                <a:t>(Sağlık Sorunlar)</a:t>
              </a:r>
            </a:p>
            <a:p>
              <a:pPr algn="ctr"/>
              <a:endParaRPr lang="zh-CN" altLang="zh-CN" sz="2000" b="1">
                <a:solidFill>
                  <a:srgbClr val="000000"/>
                </a:solidFill>
                <a:latin typeface="Calibri" pitchFamily="34" charset="0"/>
                <a:ea typeface="SimSun" pitchFamily="2" charset="-122"/>
              </a:endParaRPr>
            </a:p>
          </p:txBody>
        </p:sp>
        <p:sp>
          <p:nvSpPr>
            <p:cNvPr id="15" name="Freeform 9"/>
            <p:cNvSpPr>
              <a:spLocks/>
            </p:cNvSpPr>
            <p:nvPr/>
          </p:nvSpPr>
          <p:spPr bwMode="gray">
            <a:xfrm flipH="1">
              <a:off x="4552123" y="4691872"/>
              <a:ext cx="903145" cy="1240683"/>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zh-CN" altLang="en-US">
                <a:solidFill>
                  <a:srgbClr val="000000"/>
                </a:solidFill>
                <a:latin typeface="Arial" charset="0"/>
                <a:cs typeface="Arial" charset="0"/>
              </a:endParaRPr>
            </a:p>
          </p:txBody>
        </p:sp>
      </p:grpSp>
      <p:grpSp>
        <p:nvGrpSpPr>
          <p:cNvPr id="16" name="Grup 15"/>
          <p:cNvGrpSpPr>
            <a:grpSpLocks/>
          </p:cNvGrpSpPr>
          <p:nvPr/>
        </p:nvGrpSpPr>
        <p:grpSpPr bwMode="auto">
          <a:xfrm>
            <a:off x="1339850" y="2886075"/>
            <a:ext cx="6400800" cy="1790700"/>
            <a:chOff x="1340404" y="2886195"/>
            <a:chExt cx="6400825" cy="1790746"/>
          </a:xfrm>
        </p:grpSpPr>
        <p:sp>
          <p:nvSpPr>
            <p:cNvPr id="17" name="Freeform 7"/>
            <p:cNvSpPr>
              <a:spLocks/>
            </p:cNvSpPr>
            <p:nvPr/>
          </p:nvSpPr>
          <p:spPr bwMode="gray">
            <a:xfrm>
              <a:off x="5810821" y="3229104"/>
              <a:ext cx="903292" cy="124145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pPr>
                <a:defRPr/>
              </a:pPr>
              <a:endParaRPr lang="zh-CN" altLang="en-US">
                <a:solidFill>
                  <a:srgbClr val="000000"/>
                </a:solidFill>
                <a:latin typeface="Arial" charset="0"/>
                <a:cs typeface="Arial" charset="0"/>
              </a:endParaRPr>
            </a:p>
          </p:txBody>
        </p:sp>
        <p:sp>
          <p:nvSpPr>
            <p:cNvPr id="18" name="Freeform 9"/>
            <p:cNvSpPr>
              <a:spLocks/>
            </p:cNvSpPr>
            <p:nvPr/>
          </p:nvSpPr>
          <p:spPr bwMode="gray">
            <a:xfrm flipH="1">
              <a:off x="2361171" y="3238629"/>
              <a:ext cx="903291" cy="1241457"/>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zh-CN" altLang="en-US">
                <a:solidFill>
                  <a:srgbClr val="000000"/>
                </a:solidFill>
                <a:latin typeface="Arial" charset="0"/>
                <a:cs typeface="Arial" charset="0"/>
              </a:endParaRPr>
            </a:p>
          </p:txBody>
        </p:sp>
        <p:grpSp>
          <p:nvGrpSpPr>
            <p:cNvPr id="116748" name="Group 21"/>
            <p:cNvGrpSpPr>
              <a:grpSpLocks/>
            </p:cNvGrpSpPr>
            <p:nvPr/>
          </p:nvGrpSpPr>
          <p:grpSpPr bwMode="auto">
            <a:xfrm>
              <a:off x="3283739" y="3095791"/>
              <a:ext cx="2516662" cy="1581150"/>
              <a:chOff x="1920" y="912"/>
              <a:chExt cx="1889" cy="1009"/>
            </a:xfrm>
          </p:grpSpPr>
          <p:grpSp>
            <p:nvGrpSpPr>
              <p:cNvPr id="116751" name="Group 10"/>
              <p:cNvGrpSpPr>
                <a:grpSpLocks/>
              </p:cNvGrpSpPr>
              <p:nvPr/>
            </p:nvGrpSpPr>
            <p:grpSpPr bwMode="auto">
              <a:xfrm>
                <a:off x="1920" y="912"/>
                <a:ext cx="1889" cy="1009"/>
                <a:chOff x="1997" y="1314"/>
                <a:chExt cx="1889" cy="1009"/>
              </a:xfrm>
            </p:grpSpPr>
            <p:grpSp>
              <p:nvGrpSpPr>
                <p:cNvPr id="116753" name="Group 11"/>
                <p:cNvGrpSpPr>
                  <a:grpSpLocks/>
                </p:cNvGrpSpPr>
                <p:nvPr/>
              </p:nvGrpSpPr>
              <p:grpSpPr bwMode="auto">
                <a:xfrm>
                  <a:off x="1997" y="1404"/>
                  <a:ext cx="1889" cy="919"/>
                  <a:chOff x="1973" y="1027"/>
                  <a:chExt cx="1926" cy="937"/>
                </a:xfrm>
              </p:grpSpPr>
              <p:sp>
                <p:nvSpPr>
                  <p:cNvPr id="29" name="Oval 12"/>
                  <p:cNvSpPr>
                    <a:spLocks noChangeArrowheads="1"/>
                  </p:cNvSpPr>
                  <p:nvPr/>
                </p:nvSpPr>
                <p:spPr bwMode="gray">
                  <a:xfrm>
                    <a:off x="1993"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zh-CN" altLang="en-US">
                      <a:solidFill>
                        <a:srgbClr val="000000"/>
                      </a:solidFill>
                      <a:latin typeface="Arial" charset="0"/>
                      <a:cs typeface="Arial" charset="0"/>
                    </a:endParaRPr>
                  </a:p>
                </p:txBody>
              </p:sp>
              <p:sp>
                <p:nvSpPr>
                  <p:cNvPr id="30" name="Oval 13"/>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zh-CN" altLang="en-US">
                      <a:solidFill>
                        <a:srgbClr val="000000"/>
                      </a:solidFill>
                      <a:latin typeface="Arial" charset="0"/>
                      <a:cs typeface="Arial" charset="0"/>
                    </a:endParaRPr>
                  </a:p>
                </p:txBody>
              </p:sp>
            </p:grpSp>
            <p:sp>
              <p:nvSpPr>
                <p:cNvPr id="25"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zh-CN" altLang="en-US">
                    <a:solidFill>
                      <a:srgbClr val="000000"/>
                    </a:solidFill>
                    <a:latin typeface="Arial" charset="0"/>
                    <a:cs typeface="Arial" charset="0"/>
                  </a:endParaRPr>
                </a:p>
              </p:txBody>
            </p:sp>
            <p:sp>
              <p:nvSpPr>
                <p:cNvPr id="26"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zh-CN" altLang="en-US">
                    <a:solidFill>
                      <a:srgbClr val="000000"/>
                    </a:solidFill>
                    <a:latin typeface="Arial" charset="0"/>
                    <a:cs typeface="Arial" charset="0"/>
                  </a:endParaRPr>
                </a:p>
              </p:txBody>
            </p:sp>
            <p:sp>
              <p:nvSpPr>
                <p:cNvPr id="27" name="Oval 16"/>
                <p:cNvSpPr>
                  <a:spLocks noChangeArrowheads="1"/>
                </p:cNvSpPr>
                <p:nvPr/>
              </p:nvSpPr>
              <p:spPr bwMode="gray">
                <a:xfrm>
                  <a:off x="2124"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zh-CN" altLang="en-US">
                    <a:solidFill>
                      <a:srgbClr val="000000"/>
                    </a:solidFill>
                    <a:latin typeface="Arial" charset="0"/>
                    <a:cs typeface="Arial" charset="0"/>
                  </a:endParaRPr>
                </a:p>
              </p:txBody>
            </p:sp>
            <p:sp>
              <p:nvSpPr>
                <p:cNvPr id="28"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zh-CN" altLang="en-US">
                    <a:solidFill>
                      <a:srgbClr val="000000"/>
                    </a:solidFill>
                    <a:latin typeface="Arial" charset="0"/>
                    <a:cs typeface="Arial" charset="0"/>
                  </a:endParaRPr>
                </a:p>
              </p:txBody>
            </p:sp>
          </p:grpSp>
          <p:sp>
            <p:nvSpPr>
              <p:cNvPr id="116752" name="Text Box 18"/>
              <p:cNvSpPr txBox="1">
                <a:spLocks noChangeArrowheads="1"/>
              </p:cNvSpPr>
              <p:nvPr/>
            </p:nvSpPr>
            <p:spPr bwMode="auto">
              <a:xfrm>
                <a:off x="2590" y="1080"/>
                <a:ext cx="497"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zh-CN" sz="2800" b="1">
                    <a:solidFill>
                      <a:srgbClr val="000000"/>
                    </a:solidFill>
                    <a:latin typeface="Calibri" pitchFamily="34" charset="0"/>
                    <a:ea typeface="SimSun" pitchFamily="2" charset="-122"/>
                    <a:cs typeface="Calibri" pitchFamily="34" charset="0"/>
                  </a:rPr>
                  <a:t>İşçi</a:t>
                </a:r>
                <a:endParaRPr lang="en-US" altLang="zh-CN" sz="2800">
                  <a:solidFill>
                    <a:srgbClr val="000000"/>
                  </a:solidFill>
                  <a:latin typeface="Calibri" pitchFamily="34" charset="0"/>
                  <a:ea typeface="SimSun" pitchFamily="2" charset="-122"/>
                  <a:cs typeface="Calibri" pitchFamily="34" charset="0"/>
                </a:endParaRPr>
              </a:p>
            </p:txBody>
          </p:sp>
        </p:grpSp>
        <p:sp>
          <p:nvSpPr>
            <p:cNvPr id="20" name="Metin kutusu 19"/>
            <p:cNvSpPr txBox="1"/>
            <p:nvPr/>
          </p:nvSpPr>
          <p:spPr>
            <a:xfrm>
              <a:off x="1340404" y="2886195"/>
              <a:ext cx="2016133" cy="338147"/>
            </a:xfrm>
            <a:prstGeom prst="rect">
              <a:avLst/>
            </a:prstGeom>
            <a:noFill/>
            <a:ln w="6350">
              <a:solidFill>
                <a:schemeClr val="bg1">
                  <a:lumMod val="50000"/>
                </a:schemeClr>
              </a:solidFill>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600">
                  <a:solidFill>
                    <a:srgbClr val="000000"/>
                  </a:solidFill>
                  <a:latin typeface="Calibri" pitchFamily="34" charset="0"/>
                </a:rPr>
                <a:t>Doğrudan Yol </a:t>
              </a:r>
            </a:p>
          </p:txBody>
        </p:sp>
        <p:sp>
          <p:nvSpPr>
            <p:cNvPr id="21" name="Metin kutusu 20"/>
            <p:cNvSpPr txBox="1"/>
            <p:nvPr/>
          </p:nvSpPr>
          <p:spPr>
            <a:xfrm>
              <a:off x="5725096" y="2886195"/>
              <a:ext cx="2016133" cy="338147"/>
            </a:xfrm>
            <a:prstGeom prst="rect">
              <a:avLst/>
            </a:prstGeom>
            <a:noFill/>
            <a:ln w="6350">
              <a:solidFill>
                <a:schemeClr val="bg1">
                  <a:lumMod val="50000"/>
                </a:schemeClr>
              </a:solidFill>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600">
                  <a:solidFill>
                    <a:srgbClr val="000000"/>
                  </a:solidFill>
                  <a:latin typeface="Calibri" pitchFamily="34" charset="0"/>
                </a:rPr>
                <a:t>Dolaylı Yol / Stres</a:t>
              </a:r>
            </a:p>
          </p:txBody>
        </p:sp>
      </p:grpSp>
      <p:sp>
        <p:nvSpPr>
          <p:cNvPr id="31" name="Rectangle 31"/>
          <p:cNvSpPr txBox="1">
            <a:spLocks noChangeArrowheads="1"/>
          </p:cNvSpPr>
          <p:nvPr/>
        </p:nvSpPr>
        <p:spPr bwMode="gray">
          <a:xfrm>
            <a:off x="1745287" y="263525"/>
            <a:ext cx="5506852"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a:solidFill>
                  <a:srgbClr val="575757"/>
                </a:solidFill>
                <a:effectLst>
                  <a:innerShdw blurRad="63500" dist="50800" dir="8100000">
                    <a:prstClr val="black">
                      <a:alpha val="50000"/>
                    </a:prstClr>
                  </a:innerShdw>
                </a:effectLst>
                <a:latin typeface="Calibri" pitchFamily="34" charset="0"/>
                <a:cs typeface="Calibri" pitchFamily="34" charset="0"/>
              </a:rPr>
              <a:t>PSİKOSOSYAL RİSK ETMENLERİ</a:t>
            </a:r>
          </a:p>
        </p:txBody>
      </p:sp>
      <p:sp>
        <p:nvSpPr>
          <p:cNvPr id="3" name="Slayt Numarası Yer Tutucusu 2"/>
          <p:cNvSpPr>
            <a:spLocks noGrp="1"/>
          </p:cNvSpPr>
          <p:nvPr>
            <p:ph type="sldNum" sz="quarter" idx="12"/>
          </p:nvPr>
        </p:nvSpPr>
        <p:spPr/>
        <p:txBody>
          <a:bodyPr/>
          <a:lstStyle/>
          <a:p>
            <a:fld id="{A427530A-A503-4F46-BAEC-AA74D2EFDD5B}" type="slidenum">
              <a:rPr lang="tr-TR" smtClean="0"/>
              <a:t>4</a:t>
            </a:fld>
            <a:endParaRPr lang="tr-TR"/>
          </a:p>
        </p:txBody>
      </p:sp>
    </p:spTree>
    <p:extLst>
      <p:ext uri="{BB962C8B-B14F-4D97-AF65-F5344CB8AC3E}">
        <p14:creationId xmlns:p14="http://schemas.microsoft.com/office/powerpoint/2010/main" val="253448642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63" y="1000125"/>
            <a:ext cx="8253412" cy="1343025"/>
          </a:xfrm>
        </p:spPr>
        <p:txBody>
          <a:bodyPr/>
          <a:lstStyle/>
          <a:p>
            <a:pPr eaLnBrk="1" hangingPunct="1"/>
            <a:r>
              <a:rPr lang="tr-TR" altLang="tr-TR" smtClean="0"/>
              <a:t>	Ergonomi kelime olarak son zamanlarda sıkça kullanılmasına rağmen, yeni bir bilim değildir. Kelime, ilk kez 1857 yılında kullanılmıştır. </a:t>
            </a:r>
          </a:p>
        </p:txBody>
      </p:sp>
      <p:sp>
        <p:nvSpPr>
          <p:cNvPr id="4" name="Rectangle 3"/>
          <p:cNvSpPr/>
          <p:nvPr/>
        </p:nvSpPr>
        <p:spPr>
          <a:xfrm>
            <a:off x="571472" y="142852"/>
            <a:ext cx="3814768" cy="769441"/>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ERGONOMİ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5" name="Rectangle 3"/>
          <p:cNvSpPr txBox="1">
            <a:spLocks noChangeArrowheads="1"/>
          </p:cNvSpPr>
          <p:nvPr/>
        </p:nvSpPr>
        <p:spPr bwMode="auto">
          <a:xfrm>
            <a:off x="857250" y="2214563"/>
            <a:ext cx="6943725" cy="642937"/>
          </a:xfrm>
          <a:prstGeom prst="rect">
            <a:avLst/>
          </a:prstGeom>
          <a:noFill/>
          <a:ln w="9525">
            <a:noFill/>
            <a:miter lim="800000"/>
            <a:headEnd/>
            <a:tailEnd/>
          </a:ln>
          <a:effectLst/>
        </p:spPr>
        <p:txBody>
          <a:bodyPr/>
          <a:lstStyle/>
          <a:p>
            <a:pPr marL="342900" indent="-342900">
              <a:spcBef>
                <a:spcPct val="20000"/>
              </a:spcBef>
              <a:defRPr/>
            </a:pPr>
            <a:r>
              <a:rPr lang="tr-TR" sz="2400" b="1" kern="0" dirty="0">
                <a:solidFill>
                  <a:srgbClr val="C00000"/>
                </a:solidFill>
                <a:latin typeface="+mn-lt"/>
                <a:cs typeface="+mn-cs"/>
              </a:rPr>
              <a:t>Bernardino Ramazzini</a:t>
            </a:r>
            <a:r>
              <a:rPr lang="tr-TR" sz="2400" kern="0" dirty="0">
                <a:solidFill>
                  <a:srgbClr val="C00000"/>
                </a:solidFill>
                <a:latin typeface="+mn-lt"/>
                <a:cs typeface="+mn-cs"/>
              </a:rPr>
              <a:t> (1633-1714)</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2928938"/>
            <a:ext cx="2736850"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3000375"/>
            <a:ext cx="25146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ayt Numarası Yer Tutucusu 7"/>
          <p:cNvSpPr>
            <a:spLocks noGrp="1"/>
          </p:cNvSpPr>
          <p:nvPr>
            <p:ph type="sldNum" sz="quarter" idx="4294967295"/>
          </p:nvPr>
        </p:nvSpPr>
        <p:spPr/>
        <p:txBody>
          <a:bodyPr/>
          <a:lstStyle/>
          <a:p>
            <a:fld id="{A427530A-A503-4F46-BAEC-AA74D2EFDD5B}" type="slidenum">
              <a:rPr lang="tr-TR" smtClean="0"/>
              <a:t>40</a:t>
            </a:fld>
            <a:endParaRPr lang="tr-TR"/>
          </a:p>
        </p:txBody>
      </p:sp>
    </p:spTree>
    <p:extLst>
      <p:ext uri="{BB962C8B-B14F-4D97-AF65-F5344CB8AC3E}">
        <p14:creationId xmlns:p14="http://schemas.microsoft.com/office/powerpoint/2010/main" val="1293585997"/>
      </p:ext>
    </p:extLst>
  </p:cSld>
  <p:clrMapOvr>
    <a:masterClrMapping/>
  </p:clrMapOvr>
  <p:transition>
    <p:pull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6579" name="Rectangle 3"/>
          <p:cNvSpPr>
            <a:spLocks noGrp="1" noChangeArrowheads="1"/>
          </p:cNvSpPr>
          <p:nvPr>
            <p:ph type="body" idx="1"/>
          </p:nvPr>
        </p:nvSpPr>
        <p:spPr>
          <a:xfrm>
            <a:off x="285750" y="2928938"/>
            <a:ext cx="6643688" cy="2655887"/>
          </a:xfrm>
        </p:spPr>
        <p:txBody>
          <a:bodyPr>
            <a:noAutofit/>
          </a:bodyPr>
          <a:lstStyle/>
          <a:p>
            <a:pPr algn="just" eaLnBrk="1" hangingPunct="1">
              <a:lnSpc>
                <a:spcPct val="90000"/>
              </a:lnSpc>
            </a:pPr>
            <a:r>
              <a:rPr lang="tr-TR" altLang="tr-TR" dirty="0" smtClean="0"/>
              <a:t> </a:t>
            </a:r>
            <a:r>
              <a:rPr lang="tr-TR" altLang="tr-TR" dirty="0" smtClean="0">
                <a:solidFill>
                  <a:srgbClr val="FFC000"/>
                </a:solidFill>
              </a:rPr>
              <a:t>Bel Ağrısı:</a:t>
            </a:r>
          </a:p>
          <a:p>
            <a:pPr lvl="1" algn="just" eaLnBrk="1" hangingPunct="1">
              <a:lnSpc>
                <a:spcPct val="90000"/>
              </a:lnSpc>
            </a:pPr>
            <a:r>
              <a:rPr lang="tr-TR" altLang="tr-TR" sz="2400" dirty="0" smtClean="0"/>
              <a:t>MÖ 2780’de </a:t>
            </a:r>
            <a:r>
              <a:rPr lang="tr-TR" altLang="tr-TR" sz="2400" dirty="0" err="1" smtClean="0"/>
              <a:t>Imfotep’in</a:t>
            </a:r>
            <a:r>
              <a:rPr lang="tr-TR" altLang="tr-TR" sz="2400" dirty="0" smtClean="0"/>
              <a:t> hastası olan ve piramitlerde çalışan bir inşaat işçisinde görülmüştür. </a:t>
            </a:r>
          </a:p>
          <a:p>
            <a:pPr algn="just" eaLnBrk="1" hangingPunct="1">
              <a:lnSpc>
                <a:spcPct val="90000"/>
              </a:lnSpc>
            </a:pPr>
            <a:endParaRPr lang="tr-TR" altLang="tr-TR" dirty="0" smtClean="0"/>
          </a:p>
          <a:p>
            <a:pPr algn="just" eaLnBrk="1" hangingPunct="1">
              <a:lnSpc>
                <a:spcPct val="90000"/>
              </a:lnSpc>
            </a:pPr>
            <a:r>
              <a:rPr lang="tr-TR" altLang="tr-TR" dirty="0" smtClean="0"/>
              <a:t> </a:t>
            </a:r>
            <a:r>
              <a:rPr lang="tr-TR" altLang="tr-TR" dirty="0" smtClean="0">
                <a:solidFill>
                  <a:srgbClr val="FFC000"/>
                </a:solidFill>
              </a:rPr>
              <a:t>Boyun ve üst </a:t>
            </a:r>
            <a:r>
              <a:rPr lang="tr-TR" altLang="tr-TR" dirty="0" err="1" smtClean="0">
                <a:solidFill>
                  <a:srgbClr val="FFC000"/>
                </a:solidFill>
              </a:rPr>
              <a:t>ekstremite</a:t>
            </a:r>
            <a:r>
              <a:rPr lang="tr-TR" altLang="tr-TR" dirty="0" smtClean="0">
                <a:solidFill>
                  <a:srgbClr val="FFC000"/>
                </a:solidFill>
              </a:rPr>
              <a:t> hastalıkları:</a:t>
            </a:r>
          </a:p>
          <a:p>
            <a:pPr lvl="1" eaLnBrk="1" hangingPunct="1">
              <a:lnSpc>
                <a:spcPct val="90000"/>
              </a:lnSpc>
            </a:pPr>
            <a:r>
              <a:rPr lang="tr-TR" altLang="tr-TR" sz="2400" dirty="0" smtClean="0"/>
              <a:t>1713’te </a:t>
            </a:r>
            <a:r>
              <a:rPr lang="tr-TR" altLang="tr-TR" sz="2400" dirty="0" err="1" smtClean="0"/>
              <a:t>Ramazzini</a:t>
            </a:r>
            <a:r>
              <a:rPr lang="tr-TR" altLang="tr-TR" sz="2400" dirty="0" smtClean="0"/>
              <a:t> tarafından tanımlanmıştır.</a:t>
            </a:r>
          </a:p>
        </p:txBody>
      </p:sp>
      <p:sp>
        <p:nvSpPr>
          <p:cNvPr id="4" name="Rectangle 3"/>
          <p:cNvSpPr/>
          <p:nvPr/>
        </p:nvSpPr>
        <p:spPr>
          <a:xfrm>
            <a:off x="500034" y="500042"/>
            <a:ext cx="5562164" cy="646331"/>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3600" b="1" dirty="0">
                <a:ln w="11430"/>
                <a:solidFill>
                  <a:srgbClr val="FFC000"/>
                </a:solidFill>
                <a:effectLst>
                  <a:outerShdw blurRad="50800" dist="39000" dir="5460000" algn="tl">
                    <a:srgbClr val="000000">
                      <a:alpha val="38000"/>
                    </a:srgbClr>
                  </a:outerShdw>
                </a:effectLst>
                <a:latin typeface="Arial" charset="0"/>
                <a:cs typeface="+mn-cs"/>
              </a:rPr>
              <a:t>Ne Zamandır Tanınıyor? </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1143000"/>
            <a:ext cx="1928813"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4294967295"/>
          </p:nvPr>
        </p:nvSpPr>
        <p:spPr/>
        <p:txBody>
          <a:bodyPr/>
          <a:lstStyle/>
          <a:p>
            <a:fld id="{A427530A-A503-4F46-BAEC-AA74D2EFDD5B}" type="slidenum">
              <a:rPr lang="tr-TR" smtClean="0"/>
              <a:t>41</a:t>
            </a:fld>
            <a:endParaRPr lang="tr-TR"/>
          </a:p>
        </p:txBody>
      </p:sp>
    </p:spTree>
    <p:extLst>
      <p:ext uri="{BB962C8B-B14F-4D97-AF65-F5344CB8AC3E}">
        <p14:creationId xmlns:p14="http://schemas.microsoft.com/office/powerpoint/2010/main" val="1189749339"/>
      </p:ext>
    </p:extLst>
  </p:cSld>
  <p:clrMapOvr>
    <a:masterClrMapping/>
  </p:clrMapOvr>
  <p:transition>
    <p:pull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p:nvPr/>
        </p:nvSpPr>
        <p:spPr>
          <a:xfrm>
            <a:off x="357158" y="300650"/>
            <a:ext cx="3814768" cy="769441"/>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ERGONOMİ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5" name="Rectangle 4"/>
          <p:cNvSpPr>
            <a:spLocks noChangeArrowheads="1"/>
          </p:cNvSpPr>
          <p:nvPr/>
        </p:nvSpPr>
        <p:spPr bwMode="auto">
          <a:xfrm>
            <a:off x="428625" y="1086485"/>
            <a:ext cx="803180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sz="2400" dirty="0"/>
              <a:t>Ergonomi; işyerlerinde işçileri olumsuz etkileyen çalışma koşullarının iyileştirilmesi ile ilgilendiği için geniş bir bilimsel yelpazeyi içine alır. </a:t>
            </a:r>
          </a:p>
        </p:txBody>
      </p:sp>
      <p:sp>
        <p:nvSpPr>
          <p:cNvPr id="6" name="Rectangle 6"/>
          <p:cNvSpPr>
            <a:spLocks noChangeArrowheads="1"/>
          </p:cNvSpPr>
          <p:nvPr/>
        </p:nvSpPr>
        <p:spPr bwMode="auto">
          <a:xfrm>
            <a:off x="357188" y="4658360"/>
            <a:ext cx="515091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sz="2400" dirty="0"/>
              <a:t>Örneğin; gürültü, aydınlatma, ısı, titreşim, çalışma alanının dizaynı, el aletleri, dizaynı, makina dizaynı, sandalye dizaynı, ayakkabı dizaynı ve iş dizaynı gibi. </a:t>
            </a:r>
          </a:p>
        </p:txBody>
      </p:sp>
      <p:pic>
        <p:nvPicPr>
          <p:cNvPr id="7" name="Picture 4" descr="C:\Users\Ozlem\Desktop\sport_fitness_health_nickshannon_shannon_nick_nicholas_sore_stif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320593"/>
            <a:ext cx="3117850" cy="227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upperhook"/>
          <p:cNvPicPr>
            <a:picLocks noChangeAspect="1" noChangeArrowheads="1"/>
          </p:cNvPicPr>
          <p:nvPr/>
        </p:nvPicPr>
        <p:blipFill>
          <a:blip r:embed="rId3">
            <a:extLst>
              <a:ext uri="{28A0092B-C50C-407E-A947-70E740481C1C}">
                <a14:useLocalDpi xmlns:a14="http://schemas.microsoft.com/office/drawing/2010/main" val="0"/>
              </a:ext>
            </a:extLst>
          </a:blip>
          <a:srcRect l="18250" r="22684" b="19073"/>
          <a:stretch>
            <a:fillRect/>
          </a:stretch>
        </p:blipFill>
        <p:spPr bwMode="auto">
          <a:xfrm>
            <a:off x="5796136" y="3068960"/>
            <a:ext cx="2357437" cy="2424112"/>
          </a:xfrm>
          <a:prstGeom prst="rect">
            <a:avLst/>
          </a:prstGeom>
          <a:noFill/>
          <a:ln w="12700">
            <a:solidFill>
              <a:srgbClr val="003399"/>
            </a:solidFill>
            <a:miter lim="800000"/>
            <a:headEnd/>
            <a:tailEnd/>
          </a:ln>
          <a:extLst>
            <a:ext uri="{909E8E84-426E-40DD-AFC4-6F175D3DCCD1}">
              <a14:hiddenFill xmlns:a14="http://schemas.microsoft.com/office/drawing/2010/main">
                <a:solidFill>
                  <a:srgbClr val="FFFFFF"/>
                </a:solidFill>
              </a14:hiddenFill>
            </a:ext>
          </a:extLst>
        </p:spPr>
      </p:pic>
      <p:sp>
        <p:nvSpPr>
          <p:cNvPr id="9" name="Slayt Numarası Yer Tutucusu 8"/>
          <p:cNvSpPr>
            <a:spLocks noGrp="1"/>
          </p:cNvSpPr>
          <p:nvPr>
            <p:ph type="sldNum" sz="quarter" idx="4294967295"/>
          </p:nvPr>
        </p:nvSpPr>
        <p:spPr/>
        <p:txBody>
          <a:bodyPr/>
          <a:lstStyle/>
          <a:p>
            <a:fld id="{A427530A-A503-4F46-BAEC-AA74D2EFDD5B}" type="slidenum">
              <a:rPr lang="tr-TR" smtClean="0"/>
              <a:t>42</a:t>
            </a:fld>
            <a:endParaRPr lang="tr-TR"/>
          </a:p>
        </p:txBody>
      </p:sp>
    </p:spTree>
    <p:extLst>
      <p:ext uri="{BB962C8B-B14F-4D97-AF65-F5344CB8AC3E}">
        <p14:creationId xmlns:p14="http://schemas.microsoft.com/office/powerpoint/2010/main" val="3747870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ChangeArrowheads="1"/>
          </p:cNvSpPr>
          <p:nvPr/>
        </p:nvSpPr>
        <p:spPr bwMode="auto">
          <a:xfrm>
            <a:off x="507358" y="-180462"/>
            <a:ext cx="8129285" cy="69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8" tIns="45706" rIns="91408" bIns="45706" anchor="ctr">
            <a:spAutoFit/>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eaLnBrk="1" hangingPunct="1"/>
            <a:r>
              <a:rPr lang="tr-TR" altLang="tr-TR" b="1">
                <a:latin typeface="Arial" charset="0"/>
              </a:rPr>
              <a:t>Ergonomi biliminin amaçları:</a:t>
            </a:r>
          </a:p>
          <a:p>
            <a:pPr eaLnBrk="1" hangingPunct="1"/>
            <a:endParaRPr lang="tr-TR" altLang="tr-TR" b="1">
              <a:latin typeface="Arial" charset="0"/>
            </a:endParaRPr>
          </a:p>
          <a:p>
            <a:pPr eaLnBrk="1" hangingPunct="1"/>
            <a:r>
              <a:rPr lang="tr-TR" altLang="tr-TR">
                <a:latin typeface="Arial" charset="0"/>
              </a:rPr>
              <a:t>1. İnsanlar tarafından kullanılan araç gereç ve düzeneklerin  kullanım etkinliğinin artırılması</a:t>
            </a:r>
          </a:p>
          <a:p>
            <a:pPr eaLnBrk="1" hangingPunct="1"/>
            <a:r>
              <a:rPr lang="tr-TR" altLang="tr-TR">
                <a:latin typeface="Arial" charset="0"/>
              </a:rPr>
              <a:t>2. Günlük hayatta  karşılaşılan insan kullanımına ve etkileşimine açık olan her şeyin  insana uygun tasarımıyla:</a:t>
            </a:r>
          </a:p>
          <a:p>
            <a:pPr eaLnBrk="1" hangingPunct="1"/>
            <a:r>
              <a:rPr lang="tr-TR" altLang="tr-TR" i="1">
                <a:latin typeface="Arial" charset="0"/>
              </a:rPr>
              <a:t>a. İnsan performansının artması</a:t>
            </a:r>
          </a:p>
          <a:p>
            <a:pPr eaLnBrk="1" hangingPunct="1"/>
            <a:r>
              <a:rPr lang="tr-TR" altLang="tr-TR" i="1">
                <a:latin typeface="Arial" charset="0"/>
              </a:rPr>
              <a:t>b. İnsan güvenliğinin  sağlanması </a:t>
            </a:r>
          </a:p>
          <a:p>
            <a:pPr eaLnBrk="1" hangingPunct="1"/>
            <a:r>
              <a:rPr lang="tr-TR" altLang="tr-TR" i="1">
                <a:latin typeface="Arial" charset="0"/>
              </a:rPr>
              <a:t>c. İnsan sağlığının korunması ve iyileştirilmesi </a:t>
            </a:r>
          </a:p>
          <a:p>
            <a:pPr eaLnBrk="1" hangingPunct="1"/>
            <a:r>
              <a:rPr lang="tr-TR" altLang="tr-TR" i="1">
                <a:latin typeface="Arial" charset="0"/>
              </a:rPr>
              <a:t> d. İnsan mutluluğunun ve doyumunun sağlanması amaçlanır. </a:t>
            </a:r>
          </a:p>
        </p:txBody>
      </p:sp>
      <p:sp>
        <p:nvSpPr>
          <p:cNvPr id="3" name="Slayt Numarası Yer Tutucusu 2"/>
          <p:cNvSpPr>
            <a:spLocks noGrp="1"/>
          </p:cNvSpPr>
          <p:nvPr>
            <p:ph type="sldNum" sz="quarter" idx="12"/>
          </p:nvPr>
        </p:nvSpPr>
        <p:spPr/>
        <p:txBody>
          <a:bodyPr/>
          <a:lstStyle/>
          <a:p>
            <a:fld id="{A427530A-A503-4F46-BAEC-AA74D2EFDD5B}" type="slidenum">
              <a:rPr lang="tr-TR" smtClean="0"/>
              <a:t>43</a:t>
            </a:fld>
            <a:endParaRPr lang="tr-TR"/>
          </a:p>
        </p:txBody>
      </p:sp>
    </p:spTree>
    <p:extLst>
      <p:ext uri="{BB962C8B-B14F-4D97-AF65-F5344CB8AC3E}">
        <p14:creationId xmlns:p14="http://schemas.microsoft.com/office/powerpoint/2010/main" val="193383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ChangeArrowheads="1"/>
          </p:cNvSpPr>
          <p:nvPr/>
        </p:nvSpPr>
        <p:spPr bwMode="auto">
          <a:xfrm>
            <a:off x="1146253" y="1204140"/>
            <a:ext cx="7097224" cy="4514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nchor="ctr">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pPr>
              <a:buClr>
                <a:srgbClr val="FF9900"/>
              </a:buClr>
              <a:buSzPct val="135000"/>
              <a:buFont typeface="Wingdings" pitchFamily="2" charset="2"/>
              <a:buNone/>
            </a:pPr>
            <a:r>
              <a:rPr lang="tr-TR" altLang="tr-TR" sz="1800" b="1">
                <a:latin typeface="Verdana" pitchFamily="34" charset="0"/>
              </a:rPr>
              <a:t>Üretim sistemleri tasarımlarında ve işletiminde</a:t>
            </a:r>
          </a:p>
          <a:p>
            <a:pPr>
              <a:buClr>
                <a:srgbClr val="FF9900"/>
              </a:buClr>
              <a:buSzPct val="135000"/>
              <a:buFont typeface="Wingdings" pitchFamily="2" charset="2"/>
              <a:buNone/>
            </a:pPr>
            <a:r>
              <a:rPr lang="tr-TR" altLang="tr-TR" sz="1800" b="1">
                <a:latin typeface="Verdana" pitchFamily="34" charset="0"/>
              </a:rPr>
              <a:t>ergonomik faktörler dikkate alınmazsa;</a:t>
            </a:r>
          </a:p>
          <a:p>
            <a:pPr>
              <a:buClr>
                <a:srgbClr val="FF9900"/>
              </a:buClr>
              <a:buSzPct val="135000"/>
              <a:buFont typeface="Wingdings" pitchFamily="2" charset="2"/>
              <a:buNone/>
            </a:pPr>
            <a:endParaRPr lang="tr-TR" altLang="tr-TR" sz="1800" b="1">
              <a:latin typeface="Verdana" pitchFamily="34" charset="0"/>
            </a:endParaRPr>
          </a:p>
          <a:p>
            <a:pPr>
              <a:buClr>
                <a:srgbClr val="FF0000"/>
              </a:buClr>
              <a:buFont typeface="Wingdings" pitchFamily="2" charset="2"/>
              <a:buChar char="M"/>
            </a:pPr>
            <a:r>
              <a:rPr lang="tr-TR" altLang="tr-TR" sz="1800" b="1">
                <a:latin typeface="Verdana" pitchFamily="34" charset="0"/>
              </a:rPr>
              <a:t>Verim azalır</a:t>
            </a:r>
          </a:p>
          <a:p>
            <a:pPr>
              <a:buClr>
                <a:srgbClr val="FF0000"/>
              </a:buClr>
              <a:buFont typeface="Wingdings" pitchFamily="2" charset="2"/>
              <a:buChar char="M"/>
            </a:pPr>
            <a:endParaRPr lang="tr-TR" altLang="tr-TR" sz="1800" b="1">
              <a:latin typeface="Verdana" pitchFamily="34" charset="0"/>
            </a:endParaRPr>
          </a:p>
          <a:p>
            <a:pPr>
              <a:buClr>
                <a:srgbClr val="FF0000"/>
              </a:buClr>
              <a:buFont typeface="Wingdings" pitchFamily="2" charset="2"/>
              <a:buChar char="M"/>
            </a:pPr>
            <a:r>
              <a:rPr lang="tr-TR" altLang="tr-TR" sz="1800" b="1">
                <a:latin typeface="Verdana" pitchFamily="34" charset="0"/>
              </a:rPr>
              <a:t>Kayıp zamanlar artar</a:t>
            </a:r>
          </a:p>
          <a:p>
            <a:pPr>
              <a:buClr>
                <a:srgbClr val="FF0000"/>
              </a:buClr>
              <a:buFont typeface="Wingdings" pitchFamily="2" charset="2"/>
              <a:buChar char="M"/>
            </a:pPr>
            <a:endParaRPr lang="tr-TR" altLang="tr-TR" sz="1800" b="1">
              <a:latin typeface="Verdana" pitchFamily="34" charset="0"/>
            </a:endParaRPr>
          </a:p>
          <a:p>
            <a:pPr>
              <a:buClr>
                <a:srgbClr val="FF0000"/>
              </a:buClr>
              <a:buFont typeface="Wingdings" pitchFamily="2" charset="2"/>
              <a:buChar char="M"/>
            </a:pPr>
            <a:r>
              <a:rPr lang="tr-TR" altLang="tr-TR" sz="1800" b="1">
                <a:latin typeface="Verdana" pitchFamily="34" charset="0"/>
              </a:rPr>
              <a:t>Devamsızlıklar ve işten ayrılmalar artar</a:t>
            </a:r>
          </a:p>
          <a:p>
            <a:pPr>
              <a:buClr>
                <a:srgbClr val="FF0000"/>
              </a:buClr>
              <a:buFont typeface="Wingdings" pitchFamily="2" charset="2"/>
              <a:buChar char="M"/>
            </a:pPr>
            <a:endParaRPr lang="tr-TR" altLang="tr-TR" sz="1800" b="1">
              <a:latin typeface="Verdana" pitchFamily="34" charset="0"/>
            </a:endParaRPr>
          </a:p>
          <a:p>
            <a:pPr>
              <a:buClr>
                <a:srgbClr val="FF0000"/>
              </a:buClr>
              <a:buFont typeface="Wingdings" pitchFamily="2" charset="2"/>
              <a:buChar char="M"/>
            </a:pPr>
            <a:r>
              <a:rPr lang="tr-TR" altLang="tr-TR" sz="1800" b="1">
                <a:latin typeface="Verdana" pitchFamily="34" charset="0"/>
              </a:rPr>
              <a:t>İşle ilgili hatalar artar</a:t>
            </a:r>
          </a:p>
          <a:p>
            <a:pPr>
              <a:buClr>
                <a:srgbClr val="FF0000"/>
              </a:buClr>
              <a:buFont typeface="Wingdings" pitchFamily="2" charset="2"/>
              <a:buChar char="M"/>
            </a:pPr>
            <a:endParaRPr lang="tr-TR" altLang="tr-TR" sz="1800" b="1">
              <a:latin typeface="Verdana" pitchFamily="34" charset="0"/>
            </a:endParaRPr>
          </a:p>
          <a:p>
            <a:pPr>
              <a:buClr>
                <a:srgbClr val="FF0000"/>
              </a:buClr>
              <a:buFont typeface="Wingdings" pitchFamily="2" charset="2"/>
              <a:buChar char="M"/>
            </a:pPr>
            <a:r>
              <a:rPr lang="tr-TR" altLang="tr-TR" sz="1800" b="1">
                <a:latin typeface="Verdana" pitchFamily="34" charset="0"/>
              </a:rPr>
              <a:t>İş kalitesi düşer</a:t>
            </a:r>
          </a:p>
          <a:p>
            <a:pPr>
              <a:buClr>
                <a:srgbClr val="FF0000"/>
              </a:buClr>
              <a:buFont typeface="Wingdings" pitchFamily="2" charset="2"/>
              <a:buChar char="M"/>
            </a:pPr>
            <a:endParaRPr lang="tr-TR" altLang="tr-TR" sz="1800" b="1">
              <a:latin typeface="Verdana" pitchFamily="34" charset="0"/>
            </a:endParaRPr>
          </a:p>
          <a:p>
            <a:pPr>
              <a:buClr>
                <a:srgbClr val="FF0000"/>
              </a:buClr>
              <a:buFont typeface="Wingdings" pitchFamily="2" charset="2"/>
              <a:buChar char="M"/>
            </a:pPr>
            <a:r>
              <a:rPr lang="tr-TR" altLang="tr-TR" sz="1800" b="1">
                <a:latin typeface="Verdana" pitchFamily="34" charset="0"/>
              </a:rPr>
              <a:t>Çalışanların fiziksel ve psikolojik sorunları artar</a:t>
            </a:r>
          </a:p>
          <a:p>
            <a:pPr>
              <a:buClr>
                <a:srgbClr val="FF0000"/>
              </a:buClr>
              <a:buFont typeface="Wingdings" pitchFamily="2" charset="2"/>
              <a:buChar char="M"/>
            </a:pPr>
            <a:endParaRPr lang="tr-TR" altLang="tr-TR" sz="1800" b="1">
              <a:latin typeface="Verdana" pitchFamily="34" charset="0"/>
            </a:endParaRPr>
          </a:p>
          <a:p>
            <a:pPr>
              <a:buClr>
                <a:srgbClr val="FF0000"/>
              </a:buClr>
              <a:buFont typeface="Wingdings" pitchFamily="2" charset="2"/>
              <a:buChar char="M"/>
            </a:pPr>
            <a:r>
              <a:rPr lang="tr-TR" altLang="tr-TR" sz="1800" b="1">
                <a:latin typeface="Verdana" pitchFamily="34" charset="0"/>
              </a:rPr>
              <a:t>İş kazaları – Meslek Hastalıkları artar</a:t>
            </a:r>
          </a:p>
        </p:txBody>
      </p:sp>
      <p:sp>
        <p:nvSpPr>
          <p:cNvPr id="3" name="Slayt Numarası Yer Tutucusu 2"/>
          <p:cNvSpPr>
            <a:spLocks noGrp="1"/>
          </p:cNvSpPr>
          <p:nvPr>
            <p:ph type="sldNum" sz="quarter" idx="12"/>
          </p:nvPr>
        </p:nvSpPr>
        <p:spPr/>
        <p:txBody>
          <a:bodyPr/>
          <a:lstStyle/>
          <a:p>
            <a:fld id="{A427530A-A503-4F46-BAEC-AA74D2EFDD5B}" type="slidenum">
              <a:rPr lang="tr-TR" smtClean="0"/>
              <a:t>44</a:t>
            </a:fld>
            <a:endParaRPr lang="tr-TR"/>
          </a:p>
        </p:txBody>
      </p:sp>
    </p:spTree>
    <p:extLst>
      <p:ext uri="{BB962C8B-B14F-4D97-AF65-F5344CB8AC3E}">
        <p14:creationId xmlns:p14="http://schemas.microsoft.com/office/powerpoint/2010/main" val="1489360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357158" y="285728"/>
            <a:ext cx="3814768" cy="769441"/>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ERGONOMİ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4"/>
          <p:cNvSpPr>
            <a:spLocks noChangeArrowheads="1"/>
          </p:cNvSpPr>
          <p:nvPr/>
        </p:nvSpPr>
        <p:spPr bwMode="auto">
          <a:xfrm>
            <a:off x="571500" y="1071563"/>
            <a:ext cx="731286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spcBef>
                <a:spcPct val="20000"/>
              </a:spcBef>
            </a:pPr>
            <a:r>
              <a:rPr lang="tr-TR" altLang="tr-TR" sz="2400" dirty="0"/>
              <a:t>Ergonomi esas itibariyle işyerinin çalışana uydurulmasıdır. Ne kadar çok uyum sağlanırsa o kadar çok güvenlik ve çalışanın etkinliği sağlanır.</a:t>
            </a:r>
          </a:p>
        </p:txBody>
      </p:sp>
      <p:pic>
        <p:nvPicPr>
          <p:cNvPr id="4" name="Picture 4" descr="bad belt sander on rail"/>
          <p:cNvPicPr>
            <a:picLocks noChangeAspect="1" noChangeArrowheads="1"/>
          </p:cNvPicPr>
          <p:nvPr/>
        </p:nvPicPr>
        <p:blipFill>
          <a:blip r:embed="rId2">
            <a:lum bright="12000" contrast="48000"/>
          </a:blip>
          <a:srcRect l="22501" r="24998"/>
          <a:stretch>
            <a:fillRect/>
          </a:stretch>
        </p:blipFill>
        <p:spPr bwMode="auto">
          <a:xfrm>
            <a:off x="857250" y="3357563"/>
            <a:ext cx="2133600" cy="3048000"/>
          </a:xfrm>
          <a:prstGeom prst="rect">
            <a:avLst/>
          </a:prstGeom>
          <a:solidFill>
            <a:srgbClr val="FFFF00"/>
          </a:solidFill>
          <a:ln w="28575">
            <a:solidFill>
              <a:srgbClr val="FF0000"/>
            </a:solidFill>
            <a:miter lim="800000"/>
            <a:headEnd/>
            <a:tailEnd/>
          </a:ln>
          <a:effectLst>
            <a:outerShdw dist="107763" dir="2700000" algn="ctr" rotWithShape="0">
              <a:schemeClr val="bg1"/>
            </a:outerShdw>
          </a:effectLst>
        </p:spPr>
      </p:pic>
      <p:pic>
        <p:nvPicPr>
          <p:cNvPr id="5" name="Picture 5" descr="good belt sander on rail"/>
          <p:cNvPicPr>
            <a:picLocks noChangeAspect="1" noChangeArrowheads="1"/>
          </p:cNvPicPr>
          <p:nvPr/>
        </p:nvPicPr>
        <p:blipFill>
          <a:blip r:embed="rId3">
            <a:lum bright="24000" contrast="24000"/>
          </a:blip>
          <a:srcRect/>
          <a:stretch>
            <a:fillRect/>
          </a:stretch>
        </p:blipFill>
        <p:spPr bwMode="auto">
          <a:xfrm>
            <a:off x="5072063" y="3357563"/>
            <a:ext cx="2133600" cy="3048000"/>
          </a:xfrm>
          <a:prstGeom prst="rect">
            <a:avLst/>
          </a:prstGeom>
          <a:noFill/>
          <a:ln w="28575">
            <a:solidFill>
              <a:srgbClr val="FF0000"/>
            </a:solidFill>
            <a:miter lim="800000"/>
            <a:headEnd/>
            <a:tailEnd/>
          </a:ln>
          <a:effectLst>
            <a:outerShdw dist="107763" dir="2700000" algn="ctr" rotWithShape="0">
              <a:schemeClr val="bg1"/>
            </a:outerShdw>
          </a:effectLst>
        </p:spPr>
      </p:pic>
      <p:sp>
        <p:nvSpPr>
          <p:cNvPr id="6" name="Right Arrow 11"/>
          <p:cNvSpPr/>
          <p:nvPr/>
        </p:nvSpPr>
        <p:spPr bwMode="auto">
          <a:xfrm>
            <a:off x="3571868" y="4857760"/>
            <a:ext cx="1143008" cy="571504"/>
          </a:xfrm>
          <a:prstGeom prst="rightArrow">
            <a:avLst/>
          </a:prstGeom>
          <a:solidFill>
            <a:srgbClr val="92D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defRPr/>
            </a:pPr>
            <a:endParaRPr lang="tr-TR" dirty="0">
              <a:solidFill>
                <a:schemeClr val="tx1"/>
              </a:solidFill>
            </a:endParaRPr>
          </a:p>
        </p:txBody>
      </p:sp>
      <p:sp>
        <p:nvSpPr>
          <p:cNvPr id="7" name="Slayt Numarası Yer Tutucusu 6"/>
          <p:cNvSpPr>
            <a:spLocks noGrp="1"/>
          </p:cNvSpPr>
          <p:nvPr>
            <p:ph type="sldNum" sz="quarter" idx="12"/>
          </p:nvPr>
        </p:nvSpPr>
        <p:spPr/>
        <p:txBody>
          <a:bodyPr/>
          <a:lstStyle/>
          <a:p>
            <a:fld id="{A427530A-A503-4F46-BAEC-AA74D2EFDD5B}" type="slidenum">
              <a:rPr lang="tr-TR" smtClean="0"/>
              <a:t>45</a:t>
            </a:fld>
            <a:endParaRPr lang="tr-TR"/>
          </a:p>
        </p:txBody>
      </p:sp>
    </p:spTree>
    <p:extLst>
      <p:ext uri="{BB962C8B-B14F-4D97-AF65-F5344CB8AC3E}">
        <p14:creationId xmlns:p14="http://schemas.microsoft.com/office/powerpoint/2010/main" val="2804218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438" y="857250"/>
            <a:ext cx="6394450" cy="5256213"/>
          </a:xfrm>
        </p:spPr>
        <p:txBody>
          <a:bodyPr>
            <a:noAutofit/>
          </a:bodyPr>
          <a:lstStyle/>
          <a:p>
            <a:pPr algn="just" eaLnBrk="1" hangingPunct="1">
              <a:spcBef>
                <a:spcPts val="0"/>
              </a:spcBef>
            </a:pPr>
            <a:r>
              <a:rPr lang="tr-TR" altLang="tr-TR" sz="1800" dirty="0" smtClean="0">
                <a:solidFill>
                  <a:srgbClr val="000000"/>
                </a:solidFill>
              </a:rPr>
              <a:t>	Kötü çalışma koşullarında çalışmak zorunda kalan işçiler el, bilek, eklem, sırt ve diğer organları ilgilendiren ciddi sakatlanmalar ile karşılaşmaktadırlar. Bu sakatlanmalar aşağıdaki nedenlerden oluşabilir:</a:t>
            </a:r>
          </a:p>
          <a:p>
            <a:pPr algn="just" eaLnBrk="1" hangingPunct="1">
              <a:spcBef>
                <a:spcPts val="0"/>
              </a:spcBef>
            </a:pPr>
            <a:endParaRPr lang="tr-TR" altLang="tr-TR" sz="1800" dirty="0" smtClean="0">
              <a:solidFill>
                <a:srgbClr val="000000"/>
              </a:solidFill>
            </a:endParaRPr>
          </a:p>
          <a:p>
            <a:pPr eaLnBrk="1" hangingPunct="1">
              <a:spcBef>
                <a:spcPts val="0"/>
              </a:spcBef>
              <a:buClr>
                <a:srgbClr val="FFC000"/>
              </a:buClr>
              <a:buFont typeface="Wingdings" pitchFamily="2" charset="2"/>
              <a:buChar char="Ø"/>
            </a:pPr>
            <a:r>
              <a:rPr lang="tr-TR" altLang="tr-TR" sz="1800" dirty="0" smtClean="0">
                <a:solidFill>
                  <a:srgbClr val="000000"/>
                </a:solidFill>
              </a:rPr>
              <a:t>Vibrasyon üreten makinelerin uzun süre kullanımı (Örneğin havalı çekiç gibi…),</a:t>
            </a:r>
          </a:p>
          <a:p>
            <a:pPr eaLnBrk="1" hangingPunct="1">
              <a:spcBef>
                <a:spcPts val="0"/>
              </a:spcBef>
              <a:buClr>
                <a:srgbClr val="FFC000"/>
              </a:buClr>
              <a:buFont typeface="Wingdings" pitchFamily="2" charset="2"/>
              <a:buChar char="Ø"/>
            </a:pPr>
            <a:endParaRPr lang="tr-TR" altLang="tr-TR" sz="1800" dirty="0" smtClean="0">
              <a:solidFill>
                <a:srgbClr val="000000"/>
              </a:solidFill>
            </a:endParaRPr>
          </a:p>
          <a:p>
            <a:pPr eaLnBrk="1" hangingPunct="1">
              <a:spcBef>
                <a:spcPts val="0"/>
              </a:spcBef>
              <a:buClr>
                <a:srgbClr val="FFC000"/>
              </a:buClr>
              <a:buFont typeface="Wingdings" pitchFamily="2" charset="2"/>
              <a:buChar char="Ø"/>
            </a:pPr>
            <a:r>
              <a:rPr lang="tr-TR" altLang="tr-TR" sz="1800" dirty="0" smtClean="0">
                <a:solidFill>
                  <a:srgbClr val="000000"/>
                </a:solidFill>
              </a:rPr>
              <a:t>Ellerin ve kasların dönmesine neden olan görev ve aletler,</a:t>
            </a:r>
          </a:p>
          <a:p>
            <a:pPr eaLnBrk="1" hangingPunct="1">
              <a:spcBef>
                <a:spcPts val="0"/>
              </a:spcBef>
              <a:buClr>
                <a:srgbClr val="FFC000"/>
              </a:buClr>
              <a:buFont typeface="Wingdings" pitchFamily="2" charset="2"/>
              <a:buChar char="Ø"/>
            </a:pPr>
            <a:endParaRPr lang="tr-TR" altLang="tr-TR" sz="1800" dirty="0" smtClean="0">
              <a:solidFill>
                <a:srgbClr val="000000"/>
              </a:solidFill>
            </a:endParaRPr>
          </a:p>
          <a:p>
            <a:pPr eaLnBrk="1" hangingPunct="1">
              <a:spcBef>
                <a:spcPts val="0"/>
              </a:spcBef>
              <a:buClr>
                <a:srgbClr val="FFC000"/>
              </a:buClr>
              <a:buFont typeface="Wingdings" pitchFamily="2" charset="2"/>
              <a:buChar char="Ø"/>
            </a:pPr>
            <a:r>
              <a:rPr lang="tr-TR" altLang="tr-TR" sz="1800" dirty="0" smtClean="0">
                <a:solidFill>
                  <a:srgbClr val="000000"/>
                </a:solidFill>
              </a:rPr>
              <a:t>Ters yöne güç uygulamalarında,</a:t>
            </a:r>
          </a:p>
          <a:p>
            <a:pPr eaLnBrk="1" hangingPunct="1">
              <a:spcBef>
                <a:spcPts val="0"/>
              </a:spcBef>
              <a:buClr>
                <a:srgbClr val="FFC000"/>
              </a:buClr>
              <a:buFont typeface="Wingdings" pitchFamily="2" charset="2"/>
              <a:buChar char="Ø"/>
            </a:pPr>
            <a:endParaRPr lang="tr-TR" altLang="tr-TR" sz="1800" dirty="0" smtClean="0">
              <a:solidFill>
                <a:srgbClr val="000000"/>
              </a:solidFill>
            </a:endParaRPr>
          </a:p>
          <a:p>
            <a:pPr eaLnBrk="1" hangingPunct="1">
              <a:spcBef>
                <a:spcPts val="0"/>
              </a:spcBef>
              <a:buClr>
                <a:srgbClr val="FFC000"/>
              </a:buClr>
              <a:buFont typeface="Wingdings" pitchFamily="2" charset="2"/>
              <a:buChar char="Ø"/>
            </a:pPr>
            <a:r>
              <a:rPr lang="tr-TR" altLang="tr-TR" sz="1800" dirty="0" smtClean="0">
                <a:solidFill>
                  <a:srgbClr val="000000"/>
                </a:solidFill>
              </a:rPr>
              <a:t>Ellere, bileklere, sırta ve eklemlere fazla yük bindiği hallerde,</a:t>
            </a:r>
          </a:p>
          <a:p>
            <a:pPr eaLnBrk="1" hangingPunct="1">
              <a:spcBef>
                <a:spcPts val="0"/>
              </a:spcBef>
              <a:buClr>
                <a:srgbClr val="FFC000"/>
              </a:buClr>
              <a:buFont typeface="Wingdings" pitchFamily="2" charset="2"/>
              <a:buChar char="Ø"/>
            </a:pPr>
            <a:endParaRPr lang="tr-TR" altLang="tr-TR" sz="1800" dirty="0" smtClean="0">
              <a:solidFill>
                <a:srgbClr val="000000"/>
              </a:solidFill>
            </a:endParaRPr>
          </a:p>
          <a:p>
            <a:pPr eaLnBrk="1" hangingPunct="1">
              <a:spcBef>
                <a:spcPts val="0"/>
              </a:spcBef>
              <a:buClr>
                <a:srgbClr val="FFC000"/>
              </a:buClr>
              <a:buFont typeface="Wingdings" pitchFamily="2" charset="2"/>
              <a:buChar char="Ø"/>
            </a:pPr>
            <a:r>
              <a:rPr lang="tr-TR" altLang="tr-TR" sz="1800" dirty="0" smtClean="0">
                <a:solidFill>
                  <a:srgbClr val="000000"/>
                </a:solidFill>
              </a:rPr>
              <a:t>Kollar baş üzerinde çalışmaya zorlandığı zaman,</a:t>
            </a:r>
          </a:p>
          <a:p>
            <a:pPr eaLnBrk="1" hangingPunct="1">
              <a:spcBef>
                <a:spcPts val="0"/>
              </a:spcBef>
              <a:buClr>
                <a:srgbClr val="FFC000"/>
              </a:buClr>
              <a:buFont typeface="Wingdings" pitchFamily="2" charset="2"/>
              <a:buChar char="Ø"/>
            </a:pPr>
            <a:endParaRPr lang="tr-TR" altLang="tr-TR" sz="1800" dirty="0" smtClean="0">
              <a:solidFill>
                <a:srgbClr val="000000"/>
              </a:solidFill>
            </a:endParaRPr>
          </a:p>
          <a:p>
            <a:pPr eaLnBrk="1" hangingPunct="1">
              <a:spcBef>
                <a:spcPts val="0"/>
              </a:spcBef>
              <a:buClr>
                <a:srgbClr val="FFC000"/>
              </a:buClr>
              <a:buFont typeface="Wingdings" pitchFamily="2" charset="2"/>
              <a:buChar char="Ø"/>
            </a:pPr>
            <a:r>
              <a:rPr lang="tr-TR" altLang="tr-TR" sz="1800" dirty="0" smtClean="0">
                <a:solidFill>
                  <a:srgbClr val="000000"/>
                </a:solidFill>
              </a:rPr>
              <a:t>Belin eğilmeye zorlandığı işlerde,</a:t>
            </a:r>
          </a:p>
          <a:p>
            <a:pPr eaLnBrk="1" hangingPunct="1">
              <a:spcBef>
                <a:spcPts val="0"/>
              </a:spcBef>
              <a:buClr>
                <a:srgbClr val="FFC000"/>
              </a:buClr>
              <a:buFont typeface="Wingdings" pitchFamily="2" charset="2"/>
              <a:buChar char="Ø"/>
            </a:pPr>
            <a:endParaRPr lang="tr-TR" altLang="tr-TR" sz="1800" dirty="0" smtClean="0">
              <a:solidFill>
                <a:srgbClr val="000000"/>
              </a:solidFill>
            </a:endParaRPr>
          </a:p>
          <a:p>
            <a:pPr eaLnBrk="1" hangingPunct="1">
              <a:spcBef>
                <a:spcPts val="0"/>
              </a:spcBef>
              <a:buClr>
                <a:srgbClr val="FFC000"/>
              </a:buClr>
              <a:buFont typeface="Wingdings" pitchFamily="2" charset="2"/>
              <a:buChar char="Ø"/>
            </a:pPr>
            <a:r>
              <a:rPr lang="tr-TR" altLang="tr-TR" sz="1800" dirty="0" smtClean="0">
                <a:solidFill>
                  <a:srgbClr val="000000"/>
                </a:solidFill>
              </a:rPr>
              <a:t>Ağır yükler itildiği veya kaldırıldığı zaman.</a:t>
            </a:r>
          </a:p>
        </p:txBody>
      </p:sp>
      <p:pic>
        <p:nvPicPr>
          <p:cNvPr id="4" name="Picture 5" descr="2"/>
          <p:cNvPicPr>
            <a:picLocks noChangeAspect="1" noChangeArrowheads="1"/>
          </p:cNvPicPr>
          <p:nvPr/>
        </p:nvPicPr>
        <p:blipFill>
          <a:blip r:embed="rId3" cstate="print"/>
          <a:srcRect/>
          <a:stretch>
            <a:fillRect/>
          </a:stretch>
        </p:blipFill>
        <p:spPr bwMode="auto">
          <a:xfrm>
            <a:off x="785786" y="4143380"/>
            <a:ext cx="1719904" cy="207170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descr="bad belt sander on rail"/>
          <p:cNvPicPr>
            <a:picLocks noChangeAspect="1" noChangeArrowheads="1"/>
          </p:cNvPicPr>
          <p:nvPr/>
        </p:nvPicPr>
        <p:blipFill>
          <a:blip r:embed="rId4" cstate="print">
            <a:lum bright="12000" contrast="48000"/>
          </a:blip>
          <a:srcRect l="22501" r="24998"/>
          <a:stretch>
            <a:fillRect/>
          </a:stretch>
        </p:blipFill>
        <p:spPr bwMode="auto">
          <a:xfrm>
            <a:off x="357158" y="1500174"/>
            <a:ext cx="1571636" cy="21737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Rectangle 5"/>
          <p:cNvSpPr/>
          <p:nvPr/>
        </p:nvSpPr>
        <p:spPr>
          <a:xfrm>
            <a:off x="357158" y="0"/>
            <a:ext cx="3814768" cy="769441"/>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ERGONOMİ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7" name="Slayt Numarası Yer Tutucusu 6"/>
          <p:cNvSpPr>
            <a:spLocks noGrp="1"/>
          </p:cNvSpPr>
          <p:nvPr>
            <p:ph type="sldNum" sz="quarter" idx="4294967295"/>
          </p:nvPr>
        </p:nvSpPr>
        <p:spPr/>
        <p:txBody>
          <a:bodyPr/>
          <a:lstStyle/>
          <a:p>
            <a:fld id="{A427530A-A503-4F46-BAEC-AA74D2EFDD5B}" type="slidenum">
              <a:rPr lang="tr-TR" smtClean="0"/>
              <a:t>46</a:t>
            </a:fld>
            <a:endParaRPr lang="tr-TR"/>
          </a:p>
        </p:txBody>
      </p:sp>
    </p:spTree>
    <p:extLst>
      <p:ext uri="{BB962C8B-B14F-4D97-AF65-F5344CB8AC3E}">
        <p14:creationId xmlns:p14="http://schemas.microsoft.com/office/powerpoint/2010/main" val="2741326353"/>
      </p:ext>
    </p:extLst>
  </p:cSld>
  <p:clrMapOvr>
    <a:masterClrMapping/>
  </p:clrMapOvr>
  <p:transition>
    <p:pull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p:nvPr/>
        </p:nvSpPr>
        <p:spPr>
          <a:xfrm>
            <a:off x="357158" y="285728"/>
            <a:ext cx="3814768" cy="769441"/>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ERGONOMİ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5" name="Rectangle 6"/>
          <p:cNvSpPr>
            <a:spLocks noChangeArrowheads="1"/>
          </p:cNvSpPr>
          <p:nvPr/>
        </p:nvSpPr>
        <p:spPr bwMode="auto">
          <a:xfrm>
            <a:off x="899592" y="1901825"/>
            <a:ext cx="356674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sz="3200" dirty="0"/>
              <a:t>Fakat bu süreç içinde kötü koşulların yarattığı bazı sinyaller ve belirtiler işçi tarafından algılanır. </a:t>
            </a:r>
          </a:p>
        </p:txBody>
      </p:sp>
      <p:pic>
        <p:nvPicPr>
          <p:cNvPr id="6" name="Picture 3" descr="C:\Users\Ozlem\Desktop\muscle_training_headache_shoulder_osteoarthritis_joi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000250"/>
            <a:ext cx="2786063"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ayt Numarası Yer Tutucusu 6"/>
          <p:cNvSpPr>
            <a:spLocks noGrp="1"/>
          </p:cNvSpPr>
          <p:nvPr>
            <p:ph type="sldNum" sz="quarter" idx="4294967295"/>
          </p:nvPr>
        </p:nvSpPr>
        <p:spPr/>
        <p:txBody>
          <a:bodyPr/>
          <a:lstStyle/>
          <a:p>
            <a:fld id="{A427530A-A503-4F46-BAEC-AA74D2EFDD5B}" type="slidenum">
              <a:rPr lang="tr-TR" smtClean="0"/>
              <a:t>47</a:t>
            </a:fld>
            <a:endParaRPr lang="tr-TR"/>
          </a:p>
        </p:txBody>
      </p:sp>
    </p:spTree>
    <p:extLst>
      <p:ext uri="{BB962C8B-B14F-4D97-AF65-F5344CB8AC3E}">
        <p14:creationId xmlns:p14="http://schemas.microsoft.com/office/powerpoint/2010/main" val="2050686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p:nvPr/>
        </p:nvSpPr>
        <p:spPr>
          <a:xfrm>
            <a:off x="357158" y="285728"/>
            <a:ext cx="3814768" cy="769441"/>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ERGONOMİ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5" name="Rectangle 3"/>
          <p:cNvSpPr txBox="1">
            <a:spLocks noChangeArrowheads="1"/>
          </p:cNvSpPr>
          <p:nvPr/>
        </p:nvSpPr>
        <p:spPr bwMode="auto">
          <a:xfrm>
            <a:off x="500063" y="1340768"/>
            <a:ext cx="8032377" cy="1428750"/>
          </a:xfrm>
          <a:prstGeom prst="rect">
            <a:avLst/>
          </a:prstGeom>
          <a:noFill/>
          <a:ln w="9525">
            <a:noFill/>
            <a:miter lim="800000"/>
            <a:headEnd/>
            <a:tailEnd/>
          </a:ln>
          <a:effectLst/>
        </p:spPr>
        <p:txBody>
          <a:bodyPr/>
          <a:lstStyle/>
          <a:p>
            <a:pPr algn="just">
              <a:spcBef>
                <a:spcPct val="20000"/>
              </a:spcBef>
              <a:buFont typeface="Wingdings" pitchFamily="2" charset="2"/>
              <a:buNone/>
              <a:defRPr/>
            </a:pPr>
            <a:r>
              <a:rPr lang="tr-TR" sz="2400" kern="0" dirty="0">
                <a:latin typeface="+mn-lt"/>
                <a:cs typeface="+mn-cs"/>
              </a:rPr>
              <a:t>Ergonomik sorunlar; sadece </a:t>
            </a:r>
            <a:r>
              <a:rPr lang="tr-TR" sz="2400" b="1" kern="0" dirty="0">
                <a:solidFill>
                  <a:srgbClr val="7030A0"/>
                </a:solidFill>
                <a:latin typeface="+mn-lt"/>
                <a:cs typeface="+mn-cs"/>
              </a:rPr>
              <a:t>şiddetli travmalar</a:t>
            </a:r>
            <a:r>
              <a:rPr lang="tr-TR" sz="2400" kern="0" dirty="0">
                <a:solidFill>
                  <a:srgbClr val="7030A0"/>
                </a:solidFill>
                <a:latin typeface="+mn-lt"/>
                <a:cs typeface="+mn-cs"/>
              </a:rPr>
              <a:t> </a:t>
            </a:r>
            <a:r>
              <a:rPr lang="tr-TR" sz="2400" kern="0" dirty="0">
                <a:latin typeface="+mn-lt"/>
                <a:cs typeface="+mn-cs"/>
              </a:rPr>
              <a:t>tarafından değil, </a:t>
            </a:r>
            <a:r>
              <a:rPr lang="tr-TR" sz="2400" b="1" kern="0" dirty="0">
                <a:solidFill>
                  <a:schemeClr val="bg2">
                    <a:lumMod val="50000"/>
                  </a:schemeClr>
                </a:solidFill>
                <a:latin typeface="+mn-lt"/>
                <a:cs typeface="+mn-cs"/>
              </a:rPr>
              <a:t>tekrarlayıcı ve zorlayıcı</a:t>
            </a:r>
            <a:r>
              <a:rPr lang="tr-TR" sz="2400" kern="0" dirty="0">
                <a:solidFill>
                  <a:schemeClr val="bg2">
                    <a:lumMod val="50000"/>
                  </a:schemeClr>
                </a:solidFill>
                <a:latin typeface="+mn-lt"/>
                <a:cs typeface="+mn-cs"/>
              </a:rPr>
              <a:t> </a:t>
            </a:r>
            <a:r>
              <a:rPr lang="tr-TR" sz="2400" kern="0" dirty="0">
                <a:latin typeface="+mn-lt"/>
                <a:cs typeface="+mn-cs"/>
              </a:rPr>
              <a:t>hareketlerle, </a:t>
            </a:r>
            <a:r>
              <a:rPr lang="tr-TR" sz="2400" b="1" kern="0" dirty="0">
                <a:solidFill>
                  <a:schemeClr val="accent1">
                    <a:lumMod val="50000"/>
                  </a:schemeClr>
                </a:solidFill>
                <a:latin typeface="+mn-lt"/>
                <a:cs typeface="+mn-cs"/>
              </a:rPr>
              <a:t>uygun olan / olmayan </a:t>
            </a:r>
            <a:r>
              <a:rPr lang="tr-TR" sz="2400" kern="0" dirty="0">
                <a:latin typeface="+mn-lt"/>
                <a:cs typeface="+mn-cs"/>
              </a:rPr>
              <a:t>pozisyonlarda</a:t>
            </a:r>
            <a:r>
              <a:rPr lang="tr-TR" sz="2400" kern="0" dirty="0">
                <a:solidFill>
                  <a:schemeClr val="bg1"/>
                </a:solidFill>
                <a:latin typeface="+mn-lt"/>
                <a:cs typeface="+mn-cs"/>
              </a:rPr>
              <a:t>   </a:t>
            </a:r>
            <a:r>
              <a:rPr lang="tr-TR" sz="2400" kern="0" dirty="0">
                <a:latin typeface="+mn-lt"/>
                <a:cs typeface="+mn-cs"/>
              </a:rPr>
              <a:t>uzun süreli duruş ve </a:t>
            </a:r>
            <a:r>
              <a:rPr lang="tr-TR" sz="2400" b="1" kern="0" dirty="0">
                <a:solidFill>
                  <a:schemeClr val="accent2">
                    <a:lumMod val="50000"/>
                  </a:schemeClr>
                </a:solidFill>
                <a:latin typeface="+mn-lt"/>
                <a:cs typeface="+mn-cs"/>
              </a:rPr>
              <a:t>termal konfor eksiklikleri</a:t>
            </a:r>
            <a:r>
              <a:rPr lang="tr-TR" sz="2400" kern="0" dirty="0">
                <a:solidFill>
                  <a:schemeClr val="accent2">
                    <a:lumMod val="50000"/>
                  </a:schemeClr>
                </a:solidFill>
                <a:latin typeface="+mn-lt"/>
                <a:cs typeface="+mn-cs"/>
              </a:rPr>
              <a:t> </a:t>
            </a:r>
            <a:r>
              <a:rPr lang="tr-TR" sz="2400" kern="0" dirty="0">
                <a:latin typeface="+mn-lt"/>
                <a:cs typeface="+mn-cs"/>
              </a:rPr>
              <a:t>nedeni ile de oluşurlar.</a:t>
            </a:r>
          </a:p>
          <a:p>
            <a:pPr algn="just">
              <a:spcBef>
                <a:spcPct val="20000"/>
              </a:spcBef>
              <a:buFont typeface="Wingdings" pitchFamily="2" charset="2"/>
              <a:buNone/>
              <a:defRPr/>
            </a:pPr>
            <a:endParaRPr lang="tr-TR" sz="2400" kern="0" dirty="0">
              <a:latin typeface="+mn-lt"/>
              <a:cs typeface="+mn-cs"/>
            </a:endParaRPr>
          </a:p>
        </p:txBody>
      </p:sp>
      <p:pic>
        <p:nvPicPr>
          <p:cNvPr id="6" name="Picture 10" descr="http://www.workers-comp-doctor.com/images/purestock_1574r-018890.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542" y="3033774"/>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ayt Numarası Yer Tutucusu 6"/>
          <p:cNvSpPr>
            <a:spLocks noGrp="1"/>
          </p:cNvSpPr>
          <p:nvPr>
            <p:ph type="sldNum" sz="quarter" idx="4294967295"/>
          </p:nvPr>
        </p:nvSpPr>
        <p:spPr/>
        <p:txBody>
          <a:bodyPr/>
          <a:lstStyle/>
          <a:p>
            <a:fld id="{A427530A-A503-4F46-BAEC-AA74D2EFDD5B}" type="slidenum">
              <a:rPr lang="tr-TR" smtClean="0"/>
              <a:t>48</a:t>
            </a:fld>
            <a:endParaRPr lang="tr-TR"/>
          </a:p>
        </p:txBody>
      </p:sp>
    </p:spTree>
    <p:extLst>
      <p:ext uri="{BB962C8B-B14F-4D97-AF65-F5344CB8AC3E}">
        <p14:creationId xmlns:p14="http://schemas.microsoft.com/office/powerpoint/2010/main" val="1225194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5" name="Rectangle 3"/>
          <p:cNvSpPr txBox="1">
            <a:spLocks noChangeArrowheads="1"/>
          </p:cNvSpPr>
          <p:nvPr/>
        </p:nvSpPr>
        <p:spPr bwMode="auto">
          <a:xfrm>
            <a:off x="500062" y="1500188"/>
            <a:ext cx="7888361"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lnSpc>
                <a:spcPct val="85000"/>
              </a:lnSpc>
              <a:spcBef>
                <a:spcPct val="20000"/>
              </a:spcBef>
            </a:pPr>
            <a:r>
              <a:rPr lang="tr-TR" altLang="tr-TR" sz="2400" dirty="0"/>
              <a:t>Kas ve iskelet sistemi rahatsızlıkları genellikle şiddetli travmalar tarafından oluşmazlar ama kaslar, </a:t>
            </a:r>
            <a:r>
              <a:rPr lang="tr-TR" altLang="tr-TR" sz="2400" dirty="0" err="1"/>
              <a:t>tendonlar</a:t>
            </a:r>
            <a:r>
              <a:rPr lang="tr-TR" altLang="tr-TR" sz="2400" dirty="0"/>
              <a:t> (kirişler), bağlar, eklemler ve kıkırdaklar gibi yumuşak dokularda ve sinir sisteminde tekrarlı incinmeler nedeniyle yavaşça ortaya çıkarlar.</a:t>
            </a:r>
          </a:p>
        </p:txBody>
      </p:sp>
      <p:pic>
        <p:nvPicPr>
          <p:cNvPr id="6" name="Picture 7" descr="MVC-009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3357563"/>
            <a:ext cx="2098675"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working on lad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3499386"/>
            <a:ext cx="257175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8" name="Slayt Numarası Yer Tutucusu 7"/>
          <p:cNvSpPr>
            <a:spLocks noGrp="1"/>
          </p:cNvSpPr>
          <p:nvPr>
            <p:ph type="sldNum" sz="quarter" idx="4294967295"/>
          </p:nvPr>
        </p:nvSpPr>
        <p:spPr/>
        <p:txBody>
          <a:bodyPr/>
          <a:lstStyle/>
          <a:p>
            <a:fld id="{A427530A-A503-4F46-BAEC-AA74D2EFDD5B}" type="slidenum">
              <a:rPr lang="tr-TR" smtClean="0"/>
              <a:t>49</a:t>
            </a:fld>
            <a:endParaRPr lang="tr-TR"/>
          </a:p>
        </p:txBody>
      </p:sp>
    </p:spTree>
    <p:extLst>
      <p:ext uri="{BB962C8B-B14F-4D97-AF65-F5344CB8AC3E}">
        <p14:creationId xmlns:p14="http://schemas.microsoft.com/office/powerpoint/2010/main" val="3613947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reeform 2"/>
          <p:cNvSpPr>
            <a:spLocks/>
          </p:cNvSpPr>
          <p:nvPr/>
        </p:nvSpPr>
        <p:spPr bwMode="auto">
          <a:xfrm>
            <a:off x="412750" y="1546225"/>
            <a:ext cx="2244725" cy="3825875"/>
          </a:xfrm>
          <a:custGeom>
            <a:avLst/>
            <a:gdLst>
              <a:gd name="T0" fmla="*/ 0 w 1414"/>
              <a:gd name="T1" fmla="*/ 1120775 h 2410"/>
              <a:gd name="T2" fmla="*/ 649288 w 1414"/>
              <a:gd name="T3" fmla="*/ 0 h 2410"/>
              <a:gd name="T4" fmla="*/ 2244725 w 1414"/>
              <a:gd name="T5" fmla="*/ 3175 h 2410"/>
              <a:gd name="T6" fmla="*/ 2239963 w 1414"/>
              <a:gd name="T7" fmla="*/ 3825875 h 2410"/>
              <a:gd name="T8" fmla="*/ 0 w 1414"/>
              <a:gd name="T9" fmla="*/ 1120775 h 2410"/>
              <a:gd name="T10" fmla="*/ 0 60000 65536"/>
              <a:gd name="T11" fmla="*/ 0 60000 65536"/>
              <a:gd name="T12" fmla="*/ 0 60000 65536"/>
              <a:gd name="T13" fmla="*/ 0 60000 65536"/>
              <a:gd name="T14" fmla="*/ 0 60000 65536"/>
              <a:gd name="T15" fmla="*/ 0 w 1414"/>
              <a:gd name="T16" fmla="*/ 0 h 2410"/>
              <a:gd name="T17" fmla="*/ 1414 w 1414"/>
              <a:gd name="T18" fmla="*/ 2410 h 2410"/>
            </a:gdLst>
            <a:ahLst/>
            <a:cxnLst>
              <a:cxn ang="T10">
                <a:pos x="T0" y="T1"/>
              </a:cxn>
              <a:cxn ang="T11">
                <a:pos x="T2" y="T3"/>
              </a:cxn>
              <a:cxn ang="T12">
                <a:pos x="T4" y="T5"/>
              </a:cxn>
              <a:cxn ang="T13">
                <a:pos x="T6" y="T7"/>
              </a:cxn>
              <a:cxn ang="T14">
                <a:pos x="T8" y="T9"/>
              </a:cxn>
            </a:cxnLst>
            <a:rect l="T15" t="T16" r="T17" b="T18"/>
            <a:pathLst>
              <a:path w="1414" h="2410">
                <a:moveTo>
                  <a:pt x="0" y="706"/>
                </a:moveTo>
                <a:lnTo>
                  <a:pt x="409" y="0"/>
                </a:lnTo>
                <a:lnTo>
                  <a:pt x="1414" y="2"/>
                </a:lnTo>
                <a:lnTo>
                  <a:pt x="1411" y="2410"/>
                </a:lnTo>
                <a:lnTo>
                  <a:pt x="0" y="706"/>
                </a:lnTo>
                <a:close/>
              </a:path>
            </a:pathLst>
          </a:custGeom>
          <a:solidFill>
            <a:srgbClr val="C0C0C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17763" name="Rectangle 11"/>
          <p:cNvSpPr>
            <a:spLocks noChangeArrowheads="1"/>
          </p:cNvSpPr>
          <p:nvPr/>
        </p:nvSpPr>
        <p:spPr bwMode="gray">
          <a:xfrm>
            <a:off x="2657475" y="1555750"/>
            <a:ext cx="5246305" cy="360363"/>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28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r>
              <a:rPr lang="tr-TR" altLang="tr-TR" sz="2000" b="1" noProof="1">
                <a:solidFill>
                  <a:srgbClr val="FFFFFF"/>
                </a:solidFill>
                <a:latin typeface="Calibri" pitchFamily="34" charset="0"/>
              </a:rPr>
              <a:t>PSİKOSOSYAL TEHLİKELER?</a:t>
            </a:r>
          </a:p>
        </p:txBody>
      </p:sp>
      <p:sp>
        <p:nvSpPr>
          <p:cNvPr id="58457" name="Rectangle 5"/>
          <p:cNvSpPr>
            <a:spLocks noChangeArrowheads="1"/>
          </p:cNvSpPr>
          <p:nvPr/>
        </p:nvSpPr>
        <p:spPr bwMode="gray">
          <a:xfrm>
            <a:off x="2657476" y="1916113"/>
            <a:ext cx="5246304" cy="3952874"/>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marL="358775" indent="-287338"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90000"/>
              </a:lnSpc>
              <a:spcAft>
                <a:spcPct val="20000"/>
              </a:spcAft>
              <a:buClr>
                <a:srgbClr val="292929"/>
              </a:buClr>
              <a:buFont typeface="Arial" pitchFamily="34" charset="0"/>
              <a:buAutoNum type="arabicPeriod"/>
            </a:pPr>
            <a:endParaRPr lang="tr-TR" altLang="tr-TR" sz="800" b="1" i="1" dirty="0">
              <a:solidFill>
                <a:srgbClr val="000000"/>
              </a:solidFill>
              <a:latin typeface="Calibri" pitchFamily="34" charset="0"/>
            </a:endParaRPr>
          </a:p>
          <a:p>
            <a:pPr eaLnBrk="1" hangingPunct="1">
              <a:lnSpc>
                <a:spcPct val="90000"/>
              </a:lnSpc>
              <a:spcAft>
                <a:spcPct val="20000"/>
              </a:spcAft>
              <a:buClr>
                <a:srgbClr val="292929"/>
              </a:buClr>
              <a:buFont typeface="Arial" pitchFamily="34" charset="0"/>
              <a:buAutoNum type="arabicPeriod"/>
            </a:pPr>
            <a:r>
              <a:rPr lang="tr-TR" altLang="tr-TR" sz="2000" b="1" i="1" dirty="0">
                <a:solidFill>
                  <a:srgbClr val="000000"/>
                </a:solidFill>
                <a:latin typeface="Calibri" pitchFamily="34" charset="0"/>
              </a:rPr>
              <a:t>Yapılan işin gerekleri; İşçinin bilgi, beceri ve ihtiyaçlarıyla çatıştığında </a:t>
            </a:r>
            <a:r>
              <a:rPr lang="tr-TR" altLang="tr-TR" sz="2000" i="1" dirty="0">
                <a:solidFill>
                  <a:srgbClr val="000000"/>
                </a:solidFill>
                <a:latin typeface="Calibri" pitchFamily="34" charset="0"/>
              </a:rPr>
              <a:t>(nicel aşırı yük, nitel düşük yük) </a:t>
            </a:r>
            <a:r>
              <a:rPr lang="tr-TR" altLang="tr-TR" sz="1200" i="1" dirty="0">
                <a:solidFill>
                  <a:srgbClr val="000000"/>
                </a:solidFill>
                <a:latin typeface="Calibri" pitchFamily="34" charset="0"/>
              </a:rPr>
              <a:t>Toplam İş Yükü / İşin Güçlük Derecesi</a:t>
            </a:r>
          </a:p>
          <a:p>
            <a:pPr eaLnBrk="1" hangingPunct="1">
              <a:lnSpc>
                <a:spcPct val="90000"/>
              </a:lnSpc>
              <a:spcAft>
                <a:spcPct val="20000"/>
              </a:spcAft>
              <a:buClr>
                <a:srgbClr val="292929"/>
              </a:buClr>
              <a:buFont typeface="Arial" pitchFamily="34" charset="0"/>
              <a:buAutoNum type="arabicPeriod"/>
            </a:pPr>
            <a:r>
              <a:rPr lang="tr-TR" altLang="tr-TR" sz="2000" i="1" dirty="0">
                <a:solidFill>
                  <a:srgbClr val="000000"/>
                </a:solidFill>
                <a:latin typeface="Calibri" pitchFamily="34" charset="0"/>
              </a:rPr>
              <a:t>İşçinin işi üzerindeki </a:t>
            </a:r>
            <a:r>
              <a:rPr lang="tr-TR" altLang="tr-TR" sz="2000" b="1" i="1" dirty="0">
                <a:solidFill>
                  <a:srgbClr val="000000"/>
                </a:solidFill>
                <a:latin typeface="Calibri" pitchFamily="34" charset="0"/>
              </a:rPr>
              <a:t>denetimi </a:t>
            </a:r>
            <a:r>
              <a:rPr lang="tr-TR" altLang="tr-TR" sz="2000" i="1" dirty="0">
                <a:solidFill>
                  <a:srgbClr val="000000"/>
                </a:solidFill>
                <a:latin typeface="Calibri" pitchFamily="34" charset="0"/>
              </a:rPr>
              <a:t>ve işi ile ilgili </a:t>
            </a:r>
            <a:r>
              <a:rPr lang="tr-TR" altLang="tr-TR" sz="2000" b="1" i="1" dirty="0">
                <a:solidFill>
                  <a:srgbClr val="000000"/>
                </a:solidFill>
                <a:latin typeface="Calibri" pitchFamily="34" charset="0"/>
              </a:rPr>
              <a:t>sosyal destek yetersizliği </a:t>
            </a:r>
            <a:r>
              <a:rPr lang="tr-TR" altLang="tr-TR" sz="2000" i="1" dirty="0">
                <a:solidFill>
                  <a:srgbClr val="000000"/>
                </a:solidFill>
                <a:latin typeface="Calibri" pitchFamily="34" charset="0"/>
              </a:rPr>
              <a:t>söz konusu olduğunda ,</a:t>
            </a:r>
          </a:p>
          <a:p>
            <a:pPr eaLnBrk="1" hangingPunct="1">
              <a:lnSpc>
                <a:spcPct val="90000"/>
              </a:lnSpc>
              <a:spcAft>
                <a:spcPct val="20000"/>
              </a:spcAft>
              <a:buClr>
                <a:srgbClr val="292929"/>
              </a:buClr>
              <a:buFont typeface="Arial" pitchFamily="34" charset="0"/>
              <a:buAutoNum type="arabicPeriod"/>
            </a:pPr>
            <a:endParaRPr lang="tr-TR" altLang="tr-TR" sz="800" i="1" dirty="0">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i="1" dirty="0">
                <a:solidFill>
                  <a:srgbClr val="000000"/>
                </a:solidFill>
                <a:latin typeface="Calibri" pitchFamily="34" charset="0"/>
              </a:rPr>
              <a:t>Ortaya çıkan </a:t>
            </a:r>
            <a:r>
              <a:rPr lang="tr-TR" altLang="tr-TR" sz="2000" b="1" i="1" dirty="0" err="1">
                <a:solidFill>
                  <a:srgbClr val="000000"/>
                </a:solidFill>
                <a:latin typeface="Calibri" pitchFamily="34" charset="0"/>
              </a:rPr>
              <a:t>psikososyal</a:t>
            </a:r>
            <a:r>
              <a:rPr lang="tr-TR" altLang="tr-TR" sz="2000" i="1" dirty="0">
                <a:solidFill>
                  <a:srgbClr val="000000"/>
                </a:solidFill>
                <a:latin typeface="Calibri" pitchFamily="34" charset="0"/>
              </a:rPr>
              <a:t> </a:t>
            </a:r>
            <a:r>
              <a:rPr lang="tr-TR" altLang="tr-TR" sz="2000" b="1" i="1" dirty="0">
                <a:solidFill>
                  <a:srgbClr val="000000"/>
                </a:solidFill>
                <a:latin typeface="Calibri" pitchFamily="34" charset="0"/>
              </a:rPr>
              <a:t>riskler</a:t>
            </a:r>
            <a:r>
              <a:rPr lang="tr-TR" altLang="tr-TR" sz="2000" i="1" dirty="0">
                <a:solidFill>
                  <a:srgbClr val="000000"/>
                </a:solidFill>
                <a:latin typeface="Calibri" pitchFamily="34" charset="0"/>
              </a:rPr>
              <a:t> </a:t>
            </a:r>
            <a:r>
              <a:rPr lang="tr-TR" altLang="tr-TR" sz="2000" b="1" i="1" dirty="0">
                <a:solidFill>
                  <a:srgbClr val="000000"/>
                </a:solidFill>
                <a:latin typeface="Calibri" pitchFamily="34" charset="0"/>
              </a:rPr>
              <a:t>stres</a:t>
            </a:r>
            <a:r>
              <a:rPr lang="tr-TR" altLang="tr-TR" sz="2000" i="1" dirty="0">
                <a:solidFill>
                  <a:srgbClr val="000000"/>
                </a:solidFill>
                <a:latin typeface="Calibri" pitchFamily="34" charset="0"/>
              </a:rPr>
              <a:t> </a:t>
            </a:r>
            <a:r>
              <a:rPr lang="tr-TR" altLang="tr-TR" sz="2000" b="1" i="1" dirty="0">
                <a:solidFill>
                  <a:srgbClr val="000000"/>
                </a:solidFill>
                <a:latin typeface="Calibri" pitchFamily="34" charset="0"/>
              </a:rPr>
              <a:t>yapıcı özellik kazanır </a:t>
            </a:r>
            <a:r>
              <a:rPr lang="tr-TR" altLang="tr-TR" sz="2000" i="1" dirty="0">
                <a:solidFill>
                  <a:srgbClr val="000000"/>
                </a:solidFill>
                <a:latin typeface="Calibri" pitchFamily="34" charset="0"/>
              </a:rPr>
              <a:t>ve sağlığı etkilemeye başlar. </a:t>
            </a:r>
          </a:p>
          <a:p>
            <a:pPr algn="ctr" eaLnBrk="1" hangingPunct="1">
              <a:lnSpc>
                <a:spcPct val="90000"/>
              </a:lnSpc>
              <a:spcAft>
                <a:spcPct val="20000"/>
              </a:spcAft>
              <a:buClr>
                <a:srgbClr val="292929"/>
              </a:buClr>
            </a:pPr>
            <a:endParaRPr lang="tr-TR" altLang="tr-TR" sz="800" i="1" dirty="0">
              <a:solidFill>
                <a:srgbClr val="000000"/>
              </a:solidFill>
              <a:latin typeface="Calibri" pitchFamily="34" charset="0"/>
            </a:endParaRPr>
          </a:p>
          <a:p>
            <a:pPr algn="ctr" eaLnBrk="1" hangingPunct="1">
              <a:lnSpc>
                <a:spcPct val="90000"/>
              </a:lnSpc>
              <a:spcAft>
                <a:spcPct val="20000"/>
              </a:spcAft>
              <a:buClr>
                <a:srgbClr val="292929"/>
              </a:buClr>
            </a:pPr>
            <a:r>
              <a:rPr lang="tr-TR" altLang="tr-TR" sz="2000" b="1" i="1" dirty="0">
                <a:solidFill>
                  <a:srgbClr val="000000"/>
                </a:solidFill>
                <a:latin typeface="Calibri" pitchFamily="34" charset="0"/>
              </a:rPr>
              <a:t>«</a:t>
            </a:r>
            <a:r>
              <a:rPr lang="tr-TR" altLang="tr-TR" sz="2000" b="1" i="1" dirty="0" err="1">
                <a:solidFill>
                  <a:srgbClr val="000000"/>
                </a:solidFill>
                <a:latin typeface="Calibri" pitchFamily="34" charset="0"/>
              </a:rPr>
              <a:t>Psikososyal</a:t>
            </a:r>
            <a:r>
              <a:rPr lang="tr-TR" altLang="tr-TR" sz="2000" b="1" i="1" dirty="0">
                <a:solidFill>
                  <a:srgbClr val="000000"/>
                </a:solidFill>
                <a:latin typeface="Calibri" pitchFamily="34" charset="0"/>
              </a:rPr>
              <a:t> riskler (tehlikeler) sağlığı doğrudan ya da stres aracılığı ile dolaylı olarak etkiler»</a:t>
            </a:r>
          </a:p>
          <a:p>
            <a:pPr algn="ctr" eaLnBrk="1" hangingPunct="1">
              <a:lnSpc>
                <a:spcPct val="90000"/>
              </a:lnSpc>
              <a:spcAft>
                <a:spcPct val="20000"/>
              </a:spcAft>
              <a:buClr>
                <a:srgbClr val="292929"/>
              </a:buClr>
            </a:pPr>
            <a:endParaRPr lang="tr-TR" altLang="tr-TR" sz="2000" i="1" dirty="0">
              <a:solidFill>
                <a:srgbClr val="000000"/>
              </a:solidFill>
              <a:latin typeface="Calibri" pitchFamily="34" charset="0"/>
            </a:endParaRPr>
          </a:p>
          <a:p>
            <a:pPr algn="ctr" eaLnBrk="1" hangingPunct="1">
              <a:lnSpc>
                <a:spcPct val="90000"/>
              </a:lnSpc>
              <a:spcAft>
                <a:spcPct val="20000"/>
              </a:spcAft>
              <a:buClr>
                <a:srgbClr val="292929"/>
              </a:buClr>
            </a:pPr>
            <a:endParaRPr lang="tr-TR" altLang="tr-TR" sz="2000" i="1" dirty="0">
              <a:solidFill>
                <a:srgbClr val="000000"/>
              </a:solidFill>
              <a:latin typeface="Calibri" pitchFamily="34" charset="0"/>
            </a:endParaRPr>
          </a:p>
          <a:p>
            <a:pPr algn="ctr" eaLnBrk="1" hangingPunct="1">
              <a:lnSpc>
                <a:spcPct val="90000"/>
              </a:lnSpc>
              <a:spcAft>
                <a:spcPct val="20000"/>
              </a:spcAft>
              <a:buClr>
                <a:srgbClr val="292929"/>
              </a:buClr>
            </a:pPr>
            <a:endParaRPr lang="tr-TR" altLang="tr-TR" sz="2000" i="1" dirty="0">
              <a:solidFill>
                <a:srgbClr val="000000"/>
              </a:solidFill>
              <a:latin typeface="Calibri" pitchFamily="34" charset="0"/>
            </a:endParaRPr>
          </a:p>
        </p:txBody>
      </p:sp>
      <p:sp>
        <p:nvSpPr>
          <p:cNvPr id="117765"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sz="2000" b="1" noProof="1">
              <a:solidFill>
                <a:srgbClr val="000000"/>
              </a:solidFill>
            </a:endParaRPr>
          </a:p>
        </p:txBody>
      </p:sp>
      <p:grpSp>
        <p:nvGrpSpPr>
          <p:cNvPr id="117766" name="Group 8"/>
          <p:cNvGrpSpPr>
            <a:grpSpLocks/>
          </p:cNvGrpSpPr>
          <p:nvPr/>
        </p:nvGrpSpPr>
        <p:grpSpPr bwMode="auto">
          <a:xfrm>
            <a:off x="323850" y="1555750"/>
            <a:ext cx="1482725" cy="1482725"/>
            <a:chOff x="1166" y="1342"/>
            <a:chExt cx="934" cy="934"/>
          </a:xfrm>
        </p:grpSpPr>
        <p:grpSp>
          <p:nvGrpSpPr>
            <p:cNvPr id="117786" name="Group 9"/>
            <p:cNvGrpSpPr>
              <a:grpSpLocks/>
            </p:cNvGrpSpPr>
            <p:nvPr/>
          </p:nvGrpSpPr>
          <p:grpSpPr bwMode="auto">
            <a:xfrm>
              <a:off x="1166" y="1342"/>
              <a:ext cx="934" cy="934"/>
              <a:chOff x="1710" y="1035"/>
              <a:chExt cx="2316" cy="2316"/>
            </a:xfrm>
          </p:grpSpPr>
          <p:grpSp>
            <p:nvGrpSpPr>
              <p:cNvPr id="117788" name="Group 10"/>
              <p:cNvGrpSpPr>
                <a:grpSpLocks/>
              </p:cNvGrpSpPr>
              <p:nvPr/>
            </p:nvGrpSpPr>
            <p:grpSpPr bwMode="auto">
              <a:xfrm rot="3600000">
                <a:off x="1710" y="1035"/>
                <a:ext cx="2316" cy="2316"/>
                <a:chOff x="1710" y="1035"/>
                <a:chExt cx="2316" cy="2316"/>
              </a:xfrm>
            </p:grpSpPr>
            <p:sp>
              <p:nvSpPr>
                <p:cNvPr id="117793" name="Freeform 11"/>
                <p:cNvSpPr>
                  <a:spLocks/>
                </p:cNvSpPr>
                <p:nvPr/>
              </p:nvSpPr>
              <p:spPr bwMode="gray">
                <a:xfrm>
                  <a:off x="2866" y="1599"/>
                  <a:ext cx="1160" cy="1752"/>
                </a:xfrm>
                <a:custGeom>
                  <a:avLst/>
                  <a:gdLst>
                    <a:gd name="T0" fmla="*/ 1005 w 794"/>
                    <a:gd name="T1" fmla="*/ 13 h 1200"/>
                    <a:gd name="T2" fmla="*/ 879 w 794"/>
                    <a:gd name="T3" fmla="*/ 86 h 1200"/>
                    <a:gd name="T4" fmla="*/ 874 w 794"/>
                    <a:gd name="T5" fmla="*/ 83 h 1200"/>
                    <a:gd name="T6" fmla="*/ 865 w 794"/>
                    <a:gd name="T7" fmla="*/ 58 h 1200"/>
                    <a:gd name="T8" fmla="*/ 861 w 794"/>
                    <a:gd name="T9" fmla="*/ 28 h 1200"/>
                    <a:gd name="T10" fmla="*/ 801 w 794"/>
                    <a:gd name="T11" fmla="*/ 12 h 1200"/>
                    <a:gd name="T12" fmla="*/ 785 w 794"/>
                    <a:gd name="T13" fmla="*/ 72 h 1200"/>
                    <a:gd name="T14" fmla="*/ 808 w 794"/>
                    <a:gd name="T15" fmla="*/ 91 h 1200"/>
                    <a:gd name="T16" fmla="*/ 808 w 794"/>
                    <a:gd name="T17" fmla="*/ 91 h 1200"/>
                    <a:gd name="T18" fmla="*/ 825 w 794"/>
                    <a:gd name="T19" fmla="*/ 111 h 1200"/>
                    <a:gd name="T20" fmla="*/ 825 w 794"/>
                    <a:gd name="T21" fmla="*/ 117 h 1200"/>
                    <a:gd name="T22" fmla="*/ 697 w 794"/>
                    <a:gd name="T23" fmla="*/ 191 h 1200"/>
                    <a:gd name="T24" fmla="*/ 805 w 794"/>
                    <a:gd name="T25" fmla="*/ 593 h 1200"/>
                    <a:gd name="T26" fmla="*/ 697 w 794"/>
                    <a:gd name="T27" fmla="*/ 994 h 1200"/>
                    <a:gd name="T28" fmla="*/ 0 w 794"/>
                    <a:gd name="T29" fmla="*/ 1397 h 1200"/>
                    <a:gd name="T30" fmla="*/ 0 w 794"/>
                    <a:gd name="T31" fmla="*/ 1529 h 1200"/>
                    <a:gd name="T32" fmla="*/ 0 w 794"/>
                    <a:gd name="T33" fmla="*/ 1545 h 1200"/>
                    <a:gd name="T34" fmla="*/ 6 w 794"/>
                    <a:gd name="T35" fmla="*/ 1548 h 1200"/>
                    <a:gd name="T36" fmla="*/ 32 w 794"/>
                    <a:gd name="T37" fmla="*/ 1542 h 1200"/>
                    <a:gd name="T38" fmla="*/ 32 w 794"/>
                    <a:gd name="T39" fmla="*/ 1542 h 1200"/>
                    <a:gd name="T40" fmla="*/ 61 w 794"/>
                    <a:gd name="T41" fmla="*/ 1532 h 1200"/>
                    <a:gd name="T42" fmla="*/ 104 w 794"/>
                    <a:gd name="T43" fmla="*/ 1575 h 1200"/>
                    <a:gd name="T44" fmla="*/ 61 w 794"/>
                    <a:gd name="T45" fmla="*/ 1621 h 1200"/>
                    <a:gd name="T46" fmla="*/ 32 w 794"/>
                    <a:gd name="T47" fmla="*/ 1609 h 1200"/>
                    <a:gd name="T48" fmla="*/ 6 w 794"/>
                    <a:gd name="T49" fmla="*/ 1605 h 1200"/>
                    <a:gd name="T50" fmla="*/ 0 w 794"/>
                    <a:gd name="T51" fmla="*/ 1607 h 1200"/>
                    <a:gd name="T52" fmla="*/ 0 w 794"/>
                    <a:gd name="T53" fmla="*/ 1618 h 1200"/>
                    <a:gd name="T54" fmla="*/ 0 w 794"/>
                    <a:gd name="T55" fmla="*/ 1752 h 1200"/>
                    <a:gd name="T56" fmla="*/ 1005 w 794"/>
                    <a:gd name="T57" fmla="*/ 1172 h 1200"/>
                    <a:gd name="T58" fmla="*/ 1160 w 794"/>
                    <a:gd name="T59" fmla="*/ 593 h 1200"/>
                    <a:gd name="T60" fmla="*/ 1005 w 794"/>
                    <a:gd name="T61" fmla="*/ 13 h 12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94"/>
                    <a:gd name="T94" fmla="*/ 0 h 1200"/>
                    <a:gd name="T95" fmla="*/ 794 w 794"/>
                    <a:gd name="T96" fmla="*/ 1200 h 12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94" h="1200">
                      <a:moveTo>
                        <a:pt x="688" y="9"/>
                      </a:moveTo>
                      <a:cubicBezTo>
                        <a:pt x="602" y="59"/>
                        <a:pt x="602" y="59"/>
                        <a:pt x="602" y="59"/>
                      </a:cubicBezTo>
                      <a:cubicBezTo>
                        <a:pt x="601" y="58"/>
                        <a:pt x="600" y="58"/>
                        <a:pt x="598" y="57"/>
                      </a:cubicBezTo>
                      <a:cubicBezTo>
                        <a:pt x="593" y="53"/>
                        <a:pt x="590" y="45"/>
                        <a:pt x="592" y="40"/>
                      </a:cubicBezTo>
                      <a:cubicBezTo>
                        <a:pt x="594" y="33"/>
                        <a:pt x="593" y="25"/>
                        <a:pt x="589" y="19"/>
                      </a:cubicBezTo>
                      <a:cubicBezTo>
                        <a:pt x="581" y="5"/>
                        <a:pt x="563" y="0"/>
                        <a:pt x="548" y="8"/>
                      </a:cubicBezTo>
                      <a:cubicBezTo>
                        <a:pt x="534" y="17"/>
                        <a:pt x="529" y="35"/>
                        <a:pt x="537" y="49"/>
                      </a:cubicBezTo>
                      <a:cubicBezTo>
                        <a:pt x="540" y="56"/>
                        <a:pt x="546" y="60"/>
                        <a:pt x="553" y="62"/>
                      </a:cubicBezTo>
                      <a:cubicBezTo>
                        <a:pt x="553" y="62"/>
                        <a:pt x="553" y="62"/>
                        <a:pt x="553" y="62"/>
                      </a:cubicBezTo>
                      <a:cubicBezTo>
                        <a:pt x="559" y="63"/>
                        <a:pt x="564" y="69"/>
                        <a:pt x="565" y="76"/>
                      </a:cubicBezTo>
                      <a:cubicBezTo>
                        <a:pt x="565" y="78"/>
                        <a:pt x="565" y="79"/>
                        <a:pt x="565" y="80"/>
                      </a:cubicBezTo>
                      <a:cubicBezTo>
                        <a:pt x="477" y="131"/>
                        <a:pt x="477" y="131"/>
                        <a:pt x="477" y="131"/>
                      </a:cubicBezTo>
                      <a:cubicBezTo>
                        <a:pt x="524" y="212"/>
                        <a:pt x="551" y="306"/>
                        <a:pt x="551" y="406"/>
                      </a:cubicBezTo>
                      <a:cubicBezTo>
                        <a:pt x="551" y="507"/>
                        <a:pt x="524" y="601"/>
                        <a:pt x="477" y="681"/>
                      </a:cubicBezTo>
                      <a:cubicBezTo>
                        <a:pt x="382" y="846"/>
                        <a:pt x="204" y="957"/>
                        <a:pt x="0" y="957"/>
                      </a:cubicBezTo>
                      <a:cubicBezTo>
                        <a:pt x="0" y="1047"/>
                        <a:pt x="0" y="1047"/>
                        <a:pt x="0" y="1047"/>
                      </a:cubicBezTo>
                      <a:cubicBezTo>
                        <a:pt x="0" y="1058"/>
                        <a:pt x="0" y="1058"/>
                        <a:pt x="0" y="1058"/>
                      </a:cubicBezTo>
                      <a:cubicBezTo>
                        <a:pt x="2" y="1058"/>
                        <a:pt x="3" y="1059"/>
                        <a:pt x="4" y="1060"/>
                      </a:cubicBezTo>
                      <a:cubicBezTo>
                        <a:pt x="10" y="1063"/>
                        <a:pt x="18" y="1061"/>
                        <a:pt x="22" y="1056"/>
                      </a:cubicBezTo>
                      <a:cubicBezTo>
                        <a:pt x="22" y="1056"/>
                        <a:pt x="22" y="1056"/>
                        <a:pt x="22" y="1056"/>
                      </a:cubicBezTo>
                      <a:cubicBezTo>
                        <a:pt x="27" y="1052"/>
                        <a:pt x="34" y="1049"/>
                        <a:pt x="42" y="1049"/>
                      </a:cubicBezTo>
                      <a:cubicBezTo>
                        <a:pt x="58" y="1049"/>
                        <a:pt x="71" y="1063"/>
                        <a:pt x="71" y="1079"/>
                      </a:cubicBezTo>
                      <a:cubicBezTo>
                        <a:pt x="71" y="1096"/>
                        <a:pt x="58" y="1110"/>
                        <a:pt x="42" y="1110"/>
                      </a:cubicBezTo>
                      <a:cubicBezTo>
                        <a:pt x="34" y="1110"/>
                        <a:pt x="27" y="1107"/>
                        <a:pt x="22" y="1102"/>
                      </a:cubicBezTo>
                      <a:cubicBezTo>
                        <a:pt x="18" y="1097"/>
                        <a:pt x="10" y="1096"/>
                        <a:pt x="4" y="1099"/>
                      </a:cubicBezTo>
                      <a:cubicBezTo>
                        <a:pt x="3" y="1099"/>
                        <a:pt x="2" y="1100"/>
                        <a:pt x="0" y="1101"/>
                      </a:cubicBezTo>
                      <a:cubicBezTo>
                        <a:pt x="0" y="1108"/>
                        <a:pt x="0" y="1108"/>
                        <a:pt x="0" y="1108"/>
                      </a:cubicBezTo>
                      <a:cubicBezTo>
                        <a:pt x="0" y="1200"/>
                        <a:pt x="0" y="1200"/>
                        <a:pt x="0" y="1200"/>
                      </a:cubicBezTo>
                      <a:cubicBezTo>
                        <a:pt x="294" y="1200"/>
                        <a:pt x="551" y="1040"/>
                        <a:pt x="688" y="803"/>
                      </a:cubicBezTo>
                      <a:cubicBezTo>
                        <a:pt x="755" y="686"/>
                        <a:pt x="794" y="551"/>
                        <a:pt x="794" y="406"/>
                      </a:cubicBezTo>
                      <a:cubicBezTo>
                        <a:pt x="794" y="262"/>
                        <a:pt x="755" y="126"/>
                        <a:pt x="688" y="9"/>
                      </a:cubicBezTo>
                      <a:close/>
                    </a:path>
                  </a:pathLst>
                </a:custGeom>
                <a:solidFill>
                  <a:srgbClr val="A90404"/>
                </a:solidFill>
                <a:ln w="12700">
                  <a:solidFill>
                    <a:srgbClr val="FFFFFF"/>
                  </a:solidFill>
                  <a:round/>
                  <a:headEnd/>
                  <a:tailEnd/>
                </a:ln>
              </p:spPr>
              <p:txBody>
                <a:bodyPr/>
                <a:lstStyle/>
                <a:p>
                  <a:endParaRPr lang="tr-TR"/>
                </a:p>
              </p:txBody>
            </p:sp>
            <p:sp>
              <p:nvSpPr>
                <p:cNvPr id="117794" name="Freeform 12"/>
                <p:cNvSpPr>
                  <a:spLocks/>
                </p:cNvSpPr>
                <p:nvPr/>
              </p:nvSpPr>
              <p:spPr bwMode="gray">
                <a:xfrm>
                  <a:off x="1710" y="1612"/>
                  <a:ext cx="1262" cy="1739"/>
                </a:xfrm>
                <a:custGeom>
                  <a:avLst/>
                  <a:gdLst>
                    <a:gd name="T0" fmla="*/ 1220 w 864"/>
                    <a:gd name="T1" fmla="*/ 1519 h 1191"/>
                    <a:gd name="T2" fmla="*/ 1190 w 864"/>
                    <a:gd name="T3" fmla="*/ 1529 h 1191"/>
                    <a:gd name="T4" fmla="*/ 1190 w 864"/>
                    <a:gd name="T5" fmla="*/ 1529 h 1191"/>
                    <a:gd name="T6" fmla="*/ 1164 w 864"/>
                    <a:gd name="T7" fmla="*/ 1535 h 1191"/>
                    <a:gd name="T8" fmla="*/ 1158 w 864"/>
                    <a:gd name="T9" fmla="*/ 1532 h 1191"/>
                    <a:gd name="T10" fmla="*/ 1158 w 864"/>
                    <a:gd name="T11" fmla="*/ 1516 h 1191"/>
                    <a:gd name="T12" fmla="*/ 1158 w 864"/>
                    <a:gd name="T13" fmla="*/ 1384 h 1191"/>
                    <a:gd name="T14" fmla="*/ 463 w 864"/>
                    <a:gd name="T15" fmla="*/ 981 h 1191"/>
                    <a:gd name="T16" fmla="*/ 355 w 864"/>
                    <a:gd name="T17" fmla="*/ 580 h 1191"/>
                    <a:gd name="T18" fmla="*/ 463 w 864"/>
                    <a:gd name="T19" fmla="*/ 178 h 1191"/>
                    <a:gd name="T20" fmla="*/ 337 w 864"/>
                    <a:gd name="T21" fmla="*/ 107 h 1191"/>
                    <a:gd name="T22" fmla="*/ 333 w 864"/>
                    <a:gd name="T23" fmla="*/ 110 h 1191"/>
                    <a:gd name="T24" fmla="*/ 323 w 864"/>
                    <a:gd name="T25" fmla="*/ 134 h 1191"/>
                    <a:gd name="T26" fmla="*/ 323 w 864"/>
                    <a:gd name="T27" fmla="*/ 134 h 1191"/>
                    <a:gd name="T28" fmla="*/ 318 w 864"/>
                    <a:gd name="T29" fmla="*/ 165 h 1191"/>
                    <a:gd name="T30" fmla="*/ 259 w 864"/>
                    <a:gd name="T31" fmla="*/ 180 h 1191"/>
                    <a:gd name="T32" fmla="*/ 242 w 864"/>
                    <a:gd name="T33" fmla="*/ 120 h 1191"/>
                    <a:gd name="T34" fmla="*/ 266 w 864"/>
                    <a:gd name="T35" fmla="*/ 101 h 1191"/>
                    <a:gd name="T36" fmla="*/ 283 w 864"/>
                    <a:gd name="T37" fmla="*/ 80 h 1191"/>
                    <a:gd name="T38" fmla="*/ 283 w 864"/>
                    <a:gd name="T39" fmla="*/ 74 h 1191"/>
                    <a:gd name="T40" fmla="*/ 155 w 864"/>
                    <a:gd name="T41" fmla="*/ 0 h 1191"/>
                    <a:gd name="T42" fmla="*/ 0 w 864"/>
                    <a:gd name="T43" fmla="*/ 580 h 1191"/>
                    <a:gd name="T44" fmla="*/ 155 w 864"/>
                    <a:gd name="T45" fmla="*/ 1159 h 1191"/>
                    <a:gd name="T46" fmla="*/ 1158 w 864"/>
                    <a:gd name="T47" fmla="*/ 1739 h 1191"/>
                    <a:gd name="T48" fmla="*/ 1158 w 864"/>
                    <a:gd name="T49" fmla="*/ 1605 h 1191"/>
                    <a:gd name="T50" fmla="*/ 1158 w 864"/>
                    <a:gd name="T51" fmla="*/ 1594 h 1191"/>
                    <a:gd name="T52" fmla="*/ 1164 w 864"/>
                    <a:gd name="T53" fmla="*/ 1592 h 1191"/>
                    <a:gd name="T54" fmla="*/ 1190 w 864"/>
                    <a:gd name="T55" fmla="*/ 1596 h 1191"/>
                    <a:gd name="T56" fmla="*/ 1220 w 864"/>
                    <a:gd name="T57" fmla="*/ 1608 h 1191"/>
                    <a:gd name="T58" fmla="*/ 1262 w 864"/>
                    <a:gd name="T59" fmla="*/ 1562 h 1191"/>
                    <a:gd name="T60" fmla="*/ 1220 w 864"/>
                    <a:gd name="T61" fmla="*/ 1519 h 119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64"/>
                    <a:gd name="T94" fmla="*/ 0 h 1191"/>
                    <a:gd name="T95" fmla="*/ 864 w 864"/>
                    <a:gd name="T96" fmla="*/ 1191 h 119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64" h="1191">
                      <a:moveTo>
                        <a:pt x="835" y="1040"/>
                      </a:moveTo>
                      <a:cubicBezTo>
                        <a:pt x="827" y="1040"/>
                        <a:pt x="820" y="1043"/>
                        <a:pt x="815" y="1047"/>
                      </a:cubicBezTo>
                      <a:cubicBezTo>
                        <a:pt x="815" y="1047"/>
                        <a:pt x="815" y="1047"/>
                        <a:pt x="815" y="1047"/>
                      </a:cubicBezTo>
                      <a:cubicBezTo>
                        <a:pt x="811" y="1052"/>
                        <a:pt x="803" y="1054"/>
                        <a:pt x="797" y="1051"/>
                      </a:cubicBezTo>
                      <a:cubicBezTo>
                        <a:pt x="796" y="1050"/>
                        <a:pt x="795" y="1049"/>
                        <a:pt x="793" y="1049"/>
                      </a:cubicBezTo>
                      <a:cubicBezTo>
                        <a:pt x="793" y="1038"/>
                        <a:pt x="793" y="1038"/>
                        <a:pt x="793" y="1038"/>
                      </a:cubicBezTo>
                      <a:cubicBezTo>
                        <a:pt x="793" y="948"/>
                        <a:pt x="793" y="948"/>
                        <a:pt x="793" y="948"/>
                      </a:cubicBezTo>
                      <a:cubicBezTo>
                        <a:pt x="590" y="948"/>
                        <a:pt x="412" y="837"/>
                        <a:pt x="317" y="672"/>
                      </a:cubicBezTo>
                      <a:cubicBezTo>
                        <a:pt x="270" y="592"/>
                        <a:pt x="243" y="498"/>
                        <a:pt x="243" y="397"/>
                      </a:cubicBezTo>
                      <a:cubicBezTo>
                        <a:pt x="243" y="297"/>
                        <a:pt x="270" y="203"/>
                        <a:pt x="317" y="122"/>
                      </a:cubicBezTo>
                      <a:cubicBezTo>
                        <a:pt x="231" y="73"/>
                        <a:pt x="231" y="73"/>
                        <a:pt x="231" y="73"/>
                      </a:cubicBezTo>
                      <a:cubicBezTo>
                        <a:pt x="230" y="73"/>
                        <a:pt x="229" y="74"/>
                        <a:pt x="228" y="75"/>
                      </a:cubicBezTo>
                      <a:cubicBezTo>
                        <a:pt x="222" y="79"/>
                        <a:pt x="219" y="86"/>
                        <a:pt x="221" y="92"/>
                      </a:cubicBezTo>
                      <a:cubicBezTo>
                        <a:pt x="221" y="92"/>
                        <a:pt x="221" y="92"/>
                        <a:pt x="221" y="92"/>
                      </a:cubicBezTo>
                      <a:cubicBezTo>
                        <a:pt x="223" y="99"/>
                        <a:pt x="222" y="106"/>
                        <a:pt x="218" y="113"/>
                      </a:cubicBezTo>
                      <a:cubicBezTo>
                        <a:pt x="210" y="127"/>
                        <a:pt x="192" y="131"/>
                        <a:pt x="177" y="123"/>
                      </a:cubicBezTo>
                      <a:cubicBezTo>
                        <a:pt x="163" y="115"/>
                        <a:pt x="158" y="96"/>
                        <a:pt x="166" y="82"/>
                      </a:cubicBezTo>
                      <a:cubicBezTo>
                        <a:pt x="169" y="76"/>
                        <a:pt x="175" y="71"/>
                        <a:pt x="182" y="69"/>
                      </a:cubicBezTo>
                      <a:cubicBezTo>
                        <a:pt x="188" y="68"/>
                        <a:pt x="193" y="62"/>
                        <a:pt x="194" y="55"/>
                      </a:cubicBezTo>
                      <a:cubicBezTo>
                        <a:pt x="194" y="54"/>
                        <a:pt x="194" y="52"/>
                        <a:pt x="194" y="51"/>
                      </a:cubicBezTo>
                      <a:cubicBezTo>
                        <a:pt x="106" y="0"/>
                        <a:pt x="106" y="0"/>
                        <a:pt x="106" y="0"/>
                      </a:cubicBezTo>
                      <a:cubicBezTo>
                        <a:pt x="38" y="117"/>
                        <a:pt x="0" y="253"/>
                        <a:pt x="0" y="397"/>
                      </a:cubicBezTo>
                      <a:cubicBezTo>
                        <a:pt x="0" y="542"/>
                        <a:pt x="38" y="677"/>
                        <a:pt x="106" y="794"/>
                      </a:cubicBezTo>
                      <a:cubicBezTo>
                        <a:pt x="243" y="1031"/>
                        <a:pt x="500" y="1191"/>
                        <a:pt x="793" y="1191"/>
                      </a:cubicBezTo>
                      <a:cubicBezTo>
                        <a:pt x="793" y="1099"/>
                        <a:pt x="793" y="1099"/>
                        <a:pt x="793" y="1099"/>
                      </a:cubicBezTo>
                      <a:cubicBezTo>
                        <a:pt x="793" y="1092"/>
                        <a:pt x="793" y="1092"/>
                        <a:pt x="793" y="1092"/>
                      </a:cubicBezTo>
                      <a:cubicBezTo>
                        <a:pt x="795" y="1091"/>
                        <a:pt x="796" y="1090"/>
                        <a:pt x="797" y="1090"/>
                      </a:cubicBezTo>
                      <a:cubicBezTo>
                        <a:pt x="803" y="1087"/>
                        <a:pt x="811" y="1088"/>
                        <a:pt x="815" y="1093"/>
                      </a:cubicBezTo>
                      <a:cubicBezTo>
                        <a:pt x="820" y="1098"/>
                        <a:pt x="827" y="1101"/>
                        <a:pt x="835" y="1101"/>
                      </a:cubicBezTo>
                      <a:cubicBezTo>
                        <a:pt x="851" y="1101"/>
                        <a:pt x="864" y="1087"/>
                        <a:pt x="864" y="1070"/>
                      </a:cubicBezTo>
                      <a:cubicBezTo>
                        <a:pt x="864" y="1054"/>
                        <a:pt x="851" y="1040"/>
                        <a:pt x="835" y="1040"/>
                      </a:cubicBezTo>
                      <a:close/>
                    </a:path>
                  </a:pathLst>
                </a:custGeom>
                <a:solidFill>
                  <a:srgbClr val="9F9F9F"/>
                </a:solidFill>
                <a:ln w="12700">
                  <a:solidFill>
                    <a:srgbClr val="FFFFFF"/>
                  </a:solidFill>
                  <a:round/>
                  <a:headEnd/>
                  <a:tailEnd/>
                </a:ln>
              </p:spPr>
              <p:txBody>
                <a:bodyPr/>
                <a:lstStyle/>
                <a:p>
                  <a:endParaRPr lang="tr-TR"/>
                </a:p>
              </p:txBody>
            </p:sp>
            <p:sp>
              <p:nvSpPr>
                <p:cNvPr id="117795" name="Freeform 13"/>
                <p:cNvSpPr>
                  <a:spLocks/>
                </p:cNvSpPr>
                <p:nvPr/>
              </p:nvSpPr>
              <p:spPr bwMode="gray">
                <a:xfrm>
                  <a:off x="1862" y="1035"/>
                  <a:ext cx="2010" cy="768"/>
                </a:xfrm>
                <a:custGeom>
                  <a:avLst/>
                  <a:gdLst>
                    <a:gd name="T0" fmla="*/ 1702 w 1375"/>
                    <a:gd name="T1" fmla="*/ 755 h 527"/>
                    <a:gd name="T2" fmla="*/ 1830 w 1375"/>
                    <a:gd name="T3" fmla="*/ 681 h 527"/>
                    <a:gd name="T4" fmla="*/ 1830 w 1375"/>
                    <a:gd name="T5" fmla="*/ 675 h 527"/>
                    <a:gd name="T6" fmla="*/ 1813 w 1375"/>
                    <a:gd name="T7" fmla="*/ 654 h 527"/>
                    <a:gd name="T8" fmla="*/ 1813 w 1375"/>
                    <a:gd name="T9" fmla="*/ 654 h 527"/>
                    <a:gd name="T10" fmla="*/ 1789 w 1375"/>
                    <a:gd name="T11" fmla="*/ 635 h 527"/>
                    <a:gd name="T12" fmla="*/ 1805 w 1375"/>
                    <a:gd name="T13" fmla="*/ 576 h 527"/>
                    <a:gd name="T14" fmla="*/ 1865 w 1375"/>
                    <a:gd name="T15" fmla="*/ 592 h 527"/>
                    <a:gd name="T16" fmla="*/ 1870 w 1375"/>
                    <a:gd name="T17" fmla="*/ 622 h 527"/>
                    <a:gd name="T18" fmla="*/ 1878 w 1375"/>
                    <a:gd name="T19" fmla="*/ 647 h 527"/>
                    <a:gd name="T20" fmla="*/ 1884 w 1375"/>
                    <a:gd name="T21" fmla="*/ 650 h 527"/>
                    <a:gd name="T22" fmla="*/ 2010 w 1375"/>
                    <a:gd name="T23" fmla="*/ 577 h 527"/>
                    <a:gd name="T24" fmla="*/ 1004 w 1375"/>
                    <a:gd name="T25" fmla="*/ 0 h 527"/>
                    <a:gd name="T26" fmla="*/ 0 w 1375"/>
                    <a:gd name="T27" fmla="*/ 577 h 527"/>
                    <a:gd name="T28" fmla="*/ 129 w 1375"/>
                    <a:gd name="T29" fmla="*/ 651 h 527"/>
                    <a:gd name="T30" fmla="*/ 129 w 1375"/>
                    <a:gd name="T31" fmla="*/ 657 h 527"/>
                    <a:gd name="T32" fmla="*/ 111 w 1375"/>
                    <a:gd name="T33" fmla="*/ 678 h 527"/>
                    <a:gd name="T34" fmla="*/ 88 w 1375"/>
                    <a:gd name="T35" fmla="*/ 697 h 527"/>
                    <a:gd name="T36" fmla="*/ 104 w 1375"/>
                    <a:gd name="T37" fmla="*/ 756 h 527"/>
                    <a:gd name="T38" fmla="*/ 164 w 1375"/>
                    <a:gd name="T39" fmla="*/ 742 h 527"/>
                    <a:gd name="T40" fmla="*/ 168 w 1375"/>
                    <a:gd name="T41" fmla="*/ 711 h 527"/>
                    <a:gd name="T42" fmla="*/ 168 w 1375"/>
                    <a:gd name="T43" fmla="*/ 711 h 527"/>
                    <a:gd name="T44" fmla="*/ 178 w 1375"/>
                    <a:gd name="T45" fmla="*/ 686 h 527"/>
                    <a:gd name="T46" fmla="*/ 183 w 1375"/>
                    <a:gd name="T47" fmla="*/ 683 h 527"/>
                    <a:gd name="T48" fmla="*/ 308 w 1375"/>
                    <a:gd name="T49" fmla="*/ 755 h 527"/>
                    <a:gd name="T50" fmla="*/ 1004 w 1375"/>
                    <a:gd name="T51" fmla="*/ 354 h 527"/>
                    <a:gd name="T52" fmla="*/ 1702 w 1375"/>
                    <a:gd name="T53" fmla="*/ 755 h 5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75"/>
                    <a:gd name="T82" fmla="*/ 0 h 527"/>
                    <a:gd name="T83" fmla="*/ 1375 w 1375"/>
                    <a:gd name="T84" fmla="*/ 527 h 5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75" h="527">
                      <a:moveTo>
                        <a:pt x="1164" y="518"/>
                      </a:moveTo>
                      <a:cubicBezTo>
                        <a:pt x="1252" y="467"/>
                        <a:pt x="1252" y="467"/>
                        <a:pt x="1252" y="467"/>
                      </a:cubicBezTo>
                      <a:cubicBezTo>
                        <a:pt x="1252" y="466"/>
                        <a:pt x="1252" y="465"/>
                        <a:pt x="1252" y="463"/>
                      </a:cubicBezTo>
                      <a:cubicBezTo>
                        <a:pt x="1251" y="456"/>
                        <a:pt x="1246" y="450"/>
                        <a:pt x="1240" y="449"/>
                      </a:cubicBezTo>
                      <a:cubicBezTo>
                        <a:pt x="1240" y="449"/>
                        <a:pt x="1240" y="449"/>
                        <a:pt x="1240" y="449"/>
                      </a:cubicBezTo>
                      <a:cubicBezTo>
                        <a:pt x="1233" y="447"/>
                        <a:pt x="1227" y="443"/>
                        <a:pt x="1224" y="436"/>
                      </a:cubicBezTo>
                      <a:cubicBezTo>
                        <a:pt x="1216" y="422"/>
                        <a:pt x="1221" y="404"/>
                        <a:pt x="1235" y="395"/>
                      </a:cubicBezTo>
                      <a:cubicBezTo>
                        <a:pt x="1250" y="387"/>
                        <a:pt x="1268" y="392"/>
                        <a:pt x="1276" y="406"/>
                      </a:cubicBezTo>
                      <a:cubicBezTo>
                        <a:pt x="1280" y="412"/>
                        <a:pt x="1281" y="420"/>
                        <a:pt x="1279" y="427"/>
                      </a:cubicBezTo>
                      <a:cubicBezTo>
                        <a:pt x="1277" y="432"/>
                        <a:pt x="1280" y="440"/>
                        <a:pt x="1285" y="444"/>
                      </a:cubicBezTo>
                      <a:cubicBezTo>
                        <a:pt x="1287" y="445"/>
                        <a:pt x="1288" y="445"/>
                        <a:pt x="1289" y="446"/>
                      </a:cubicBezTo>
                      <a:cubicBezTo>
                        <a:pt x="1375" y="396"/>
                        <a:pt x="1375" y="396"/>
                        <a:pt x="1375" y="396"/>
                      </a:cubicBezTo>
                      <a:cubicBezTo>
                        <a:pt x="1238" y="159"/>
                        <a:pt x="981" y="0"/>
                        <a:pt x="687" y="0"/>
                      </a:cubicBezTo>
                      <a:cubicBezTo>
                        <a:pt x="394" y="0"/>
                        <a:pt x="137" y="159"/>
                        <a:pt x="0" y="396"/>
                      </a:cubicBezTo>
                      <a:cubicBezTo>
                        <a:pt x="88" y="447"/>
                        <a:pt x="88" y="447"/>
                        <a:pt x="88" y="447"/>
                      </a:cubicBezTo>
                      <a:cubicBezTo>
                        <a:pt x="88" y="448"/>
                        <a:pt x="88" y="450"/>
                        <a:pt x="88" y="451"/>
                      </a:cubicBezTo>
                      <a:cubicBezTo>
                        <a:pt x="87" y="458"/>
                        <a:pt x="82" y="464"/>
                        <a:pt x="76" y="465"/>
                      </a:cubicBezTo>
                      <a:cubicBezTo>
                        <a:pt x="69" y="467"/>
                        <a:pt x="63" y="472"/>
                        <a:pt x="60" y="478"/>
                      </a:cubicBezTo>
                      <a:cubicBezTo>
                        <a:pt x="52" y="492"/>
                        <a:pt x="57" y="511"/>
                        <a:pt x="71" y="519"/>
                      </a:cubicBezTo>
                      <a:cubicBezTo>
                        <a:pt x="86" y="527"/>
                        <a:pt x="104" y="523"/>
                        <a:pt x="112" y="509"/>
                      </a:cubicBezTo>
                      <a:cubicBezTo>
                        <a:pt x="116" y="502"/>
                        <a:pt x="117" y="495"/>
                        <a:pt x="115" y="488"/>
                      </a:cubicBezTo>
                      <a:cubicBezTo>
                        <a:pt x="115" y="488"/>
                        <a:pt x="115" y="488"/>
                        <a:pt x="115" y="488"/>
                      </a:cubicBezTo>
                      <a:cubicBezTo>
                        <a:pt x="113" y="482"/>
                        <a:pt x="116" y="475"/>
                        <a:pt x="122" y="471"/>
                      </a:cubicBezTo>
                      <a:cubicBezTo>
                        <a:pt x="123" y="470"/>
                        <a:pt x="124" y="469"/>
                        <a:pt x="125" y="469"/>
                      </a:cubicBezTo>
                      <a:cubicBezTo>
                        <a:pt x="211" y="518"/>
                        <a:pt x="211" y="518"/>
                        <a:pt x="211" y="518"/>
                      </a:cubicBezTo>
                      <a:cubicBezTo>
                        <a:pt x="306" y="354"/>
                        <a:pt x="484" y="243"/>
                        <a:pt x="687" y="243"/>
                      </a:cubicBezTo>
                      <a:cubicBezTo>
                        <a:pt x="891" y="243"/>
                        <a:pt x="1069" y="354"/>
                        <a:pt x="1164" y="518"/>
                      </a:cubicBezTo>
                      <a:close/>
                    </a:path>
                  </a:pathLst>
                </a:custGeom>
                <a:solidFill>
                  <a:srgbClr val="9F9F9F"/>
                </a:solidFill>
                <a:ln w="12700">
                  <a:solidFill>
                    <a:srgbClr val="FFFFFF"/>
                  </a:solidFill>
                  <a:round/>
                  <a:headEnd/>
                  <a:tailEnd/>
                </a:ln>
              </p:spPr>
              <p:txBody>
                <a:bodyPr/>
                <a:lstStyle/>
                <a:p>
                  <a:endParaRPr lang="tr-TR"/>
                </a:p>
              </p:txBody>
            </p:sp>
          </p:grpSp>
          <p:grpSp>
            <p:nvGrpSpPr>
              <p:cNvPr id="117789" name="Group 14"/>
              <p:cNvGrpSpPr>
                <a:grpSpLocks/>
              </p:cNvGrpSpPr>
              <p:nvPr/>
            </p:nvGrpSpPr>
            <p:grpSpPr bwMode="auto">
              <a:xfrm rot="7200000">
                <a:off x="2059" y="1386"/>
                <a:ext cx="1616" cy="1614"/>
                <a:chOff x="2060" y="1387"/>
                <a:chExt cx="1616" cy="1614"/>
              </a:xfrm>
            </p:grpSpPr>
            <p:sp>
              <p:nvSpPr>
                <p:cNvPr id="117790" name="Freeform 15"/>
                <p:cNvSpPr>
                  <a:spLocks/>
                </p:cNvSpPr>
                <p:nvPr/>
              </p:nvSpPr>
              <p:spPr bwMode="gray">
                <a:xfrm>
                  <a:off x="2060" y="1387"/>
                  <a:ext cx="808" cy="1225"/>
                </a:xfrm>
                <a:custGeom>
                  <a:avLst/>
                  <a:gdLst>
                    <a:gd name="T0" fmla="*/ 808 w 550"/>
                    <a:gd name="T1" fmla="*/ 193 h 836"/>
                    <a:gd name="T2" fmla="*/ 804 w 550"/>
                    <a:gd name="T3" fmla="*/ 190 h 836"/>
                    <a:gd name="T4" fmla="*/ 777 w 550"/>
                    <a:gd name="T5" fmla="*/ 195 h 836"/>
                    <a:gd name="T6" fmla="*/ 777 w 550"/>
                    <a:gd name="T7" fmla="*/ 195 h 836"/>
                    <a:gd name="T8" fmla="*/ 748 w 550"/>
                    <a:gd name="T9" fmla="*/ 207 h 836"/>
                    <a:gd name="T10" fmla="*/ 705 w 550"/>
                    <a:gd name="T11" fmla="*/ 163 h 836"/>
                    <a:gd name="T12" fmla="*/ 748 w 550"/>
                    <a:gd name="T13" fmla="*/ 117 h 836"/>
                    <a:gd name="T14" fmla="*/ 777 w 550"/>
                    <a:gd name="T15" fmla="*/ 129 h 836"/>
                    <a:gd name="T16" fmla="*/ 804 w 550"/>
                    <a:gd name="T17" fmla="*/ 133 h 836"/>
                    <a:gd name="T18" fmla="*/ 808 w 550"/>
                    <a:gd name="T19" fmla="*/ 130 h 836"/>
                    <a:gd name="T20" fmla="*/ 808 w 550"/>
                    <a:gd name="T21" fmla="*/ 120 h 836"/>
                    <a:gd name="T22" fmla="*/ 808 w 550"/>
                    <a:gd name="T23" fmla="*/ 0 h 836"/>
                    <a:gd name="T24" fmla="*/ 0 w 550"/>
                    <a:gd name="T25" fmla="*/ 806 h 836"/>
                    <a:gd name="T26" fmla="*/ 109 w 550"/>
                    <a:gd name="T27" fmla="*/ 1209 h 836"/>
                    <a:gd name="T28" fmla="*/ 225 w 550"/>
                    <a:gd name="T29" fmla="*/ 1143 h 836"/>
                    <a:gd name="T30" fmla="*/ 232 w 550"/>
                    <a:gd name="T31" fmla="*/ 1166 h 836"/>
                    <a:gd name="T32" fmla="*/ 237 w 550"/>
                    <a:gd name="T33" fmla="*/ 1197 h 836"/>
                    <a:gd name="T34" fmla="*/ 297 w 550"/>
                    <a:gd name="T35" fmla="*/ 1212 h 836"/>
                    <a:gd name="T36" fmla="*/ 314 w 550"/>
                    <a:gd name="T37" fmla="*/ 1152 h 836"/>
                    <a:gd name="T38" fmla="*/ 291 w 550"/>
                    <a:gd name="T39" fmla="*/ 1133 h 836"/>
                    <a:gd name="T40" fmla="*/ 291 w 550"/>
                    <a:gd name="T41" fmla="*/ 1133 h 836"/>
                    <a:gd name="T42" fmla="*/ 273 w 550"/>
                    <a:gd name="T43" fmla="*/ 1115 h 836"/>
                    <a:gd name="T44" fmla="*/ 391 w 550"/>
                    <a:gd name="T45" fmla="*/ 1046 h 836"/>
                    <a:gd name="T46" fmla="*/ 326 w 550"/>
                    <a:gd name="T47" fmla="*/ 806 h 836"/>
                    <a:gd name="T48" fmla="*/ 808 w 550"/>
                    <a:gd name="T49" fmla="*/ 325 h 836"/>
                    <a:gd name="T50" fmla="*/ 808 w 550"/>
                    <a:gd name="T51" fmla="*/ 210 h 836"/>
                    <a:gd name="T52" fmla="*/ 808 w 550"/>
                    <a:gd name="T53" fmla="*/ 193 h 8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50"/>
                    <a:gd name="T82" fmla="*/ 0 h 836"/>
                    <a:gd name="T83" fmla="*/ 550 w 550"/>
                    <a:gd name="T84" fmla="*/ 836 h 8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50" h="836">
                      <a:moveTo>
                        <a:pt x="550" y="132"/>
                      </a:moveTo>
                      <a:cubicBezTo>
                        <a:pt x="549" y="131"/>
                        <a:pt x="548" y="131"/>
                        <a:pt x="547" y="130"/>
                      </a:cubicBezTo>
                      <a:cubicBezTo>
                        <a:pt x="540" y="127"/>
                        <a:pt x="533" y="129"/>
                        <a:pt x="529" y="133"/>
                      </a:cubicBezTo>
                      <a:cubicBezTo>
                        <a:pt x="529" y="133"/>
                        <a:pt x="529" y="133"/>
                        <a:pt x="529" y="133"/>
                      </a:cubicBezTo>
                      <a:cubicBezTo>
                        <a:pt x="523" y="138"/>
                        <a:pt x="517" y="141"/>
                        <a:pt x="509" y="141"/>
                      </a:cubicBezTo>
                      <a:cubicBezTo>
                        <a:pt x="493" y="141"/>
                        <a:pt x="480" y="127"/>
                        <a:pt x="480" y="111"/>
                      </a:cubicBezTo>
                      <a:cubicBezTo>
                        <a:pt x="480" y="94"/>
                        <a:pt x="493" y="80"/>
                        <a:pt x="509" y="80"/>
                      </a:cubicBezTo>
                      <a:cubicBezTo>
                        <a:pt x="517" y="80"/>
                        <a:pt x="524" y="83"/>
                        <a:pt x="529" y="88"/>
                      </a:cubicBezTo>
                      <a:cubicBezTo>
                        <a:pt x="533" y="93"/>
                        <a:pt x="540" y="94"/>
                        <a:pt x="547" y="91"/>
                      </a:cubicBezTo>
                      <a:cubicBezTo>
                        <a:pt x="548" y="91"/>
                        <a:pt x="549" y="90"/>
                        <a:pt x="550" y="89"/>
                      </a:cubicBezTo>
                      <a:cubicBezTo>
                        <a:pt x="550" y="82"/>
                        <a:pt x="550" y="82"/>
                        <a:pt x="550" y="82"/>
                      </a:cubicBezTo>
                      <a:cubicBezTo>
                        <a:pt x="550" y="0"/>
                        <a:pt x="550" y="0"/>
                        <a:pt x="550" y="0"/>
                      </a:cubicBezTo>
                      <a:cubicBezTo>
                        <a:pt x="246" y="0"/>
                        <a:pt x="0" y="246"/>
                        <a:pt x="0" y="550"/>
                      </a:cubicBezTo>
                      <a:cubicBezTo>
                        <a:pt x="0" y="651"/>
                        <a:pt x="27" y="745"/>
                        <a:pt x="74" y="825"/>
                      </a:cubicBezTo>
                      <a:cubicBezTo>
                        <a:pt x="153" y="780"/>
                        <a:pt x="153" y="780"/>
                        <a:pt x="153" y="780"/>
                      </a:cubicBezTo>
                      <a:cubicBezTo>
                        <a:pt x="158" y="784"/>
                        <a:pt x="160" y="791"/>
                        <a:pt x="158" y="796"/>
                      </a:cubicBezTo>
                      <a:cubicBezTo>
                        <a:pt x="157" y="803"/>
                        <a:pt x="158" y="810"/>
                        <a:pt x="161" y="817"/>
                      </a:cubicBezTo>
                      <a:cubicBezTo>
                        <a:pt x="170" y="831"/>
                        <a:pt x="188" y="836"/>
                        <a:pt x="202" y="827"/>
                      </a:cubicBezTo>
                      <a:cubicBezTo>
                        <a:pt x="217" y="819"/>
                        <a:pt x="222" y="801"/>
                        <a:pt x="214" y="786"/>
                      </a:cubicBezTo>
                      <a:cubicBezTo>
                        <a:pt x="210" y="780"/>
                        <a:pt x="204" y="776"/>
                        <a:pt x="198" y="773"/>
                      </a:cubicBezTo>
                      <a:cubicBezTo>
                        <a:pt x="198" y="773"/>
                        <a:pt x="198" y="773"/>
                        <a:pt x="198" y="773"/>
                      </a:cubicBezTo>
                      <a:cubicBezTo>
                        <a:pt x="192" y="772"/>
                        <a:pt x="187" y="767"/>
                        <a:pt x="186" y="761"/>
                      </a:cubicBezTo>
                      <a:cubicBezTo>
                        <a:pt x="266" y="714"/>
                        <a:pt x="266" y="714"/>
                        <a:pt x="266" y="714"/>
                      </a:cubicBezTo>
                      <a:cubicBezTo>
                        <a:pt x="238" y="666"/>
                        <a:pt x="222" y="610"/>
                        <a:pt x="222" y="550"/>
                      </a:cubicBezTo>
                      <a:cubicBezTo>
                        <a:pt x="222" y="369"/>
                        <a:pt x="369" y="222"/>
                        <a:pt x="550" y="222"/>
                      </a:cubicBezTo>
                      <a:cubicBezTo>
                        <a:pt x="550" y="143"/>
                        <a:pt x="550" y="143"/>
                        <a:pt x="550" y="143"/>
                      </a:cubicBezTo>
                      <a:lnTo>
                        <a:pt x="550" y="132"/>
                      </a:lnTo>
                      <a:close/>
                    </a:path>
                  </a:pathLst>
                </a:custGeom>
                <a:solidFill>
                  <a:srgbClr val="D1D1D1"/>
                </a:solidFill>
                <a:ln w="12700">
                  <a:solidFill>
                    <a:srgbClr val="FFFFFF"/>
                  </a:solidFill>
                  <a:round/>
                  <a:headEnd/>
                  <a:tailEnd/>
                </a:ln>
              </p:spPr>
              <p:txBody>
                <a:bodyPr/>
                <a:lstStyle/>
                <a:p>
                  <a:endParaRPr lang="tr-TR"/>
                </a:p>
              </p:txBody>
            </p:sp>
            <p:sp>
              <p:nvSpPr>
                <p:cNvPr id="117791" name="Freeform 16"/>
                <p:cNvSpPr>
                  <a:spLocks/>
                </p:cNvSpPr>
                <p:nvPr/>
              </p:nvSpPr>
              <p:spPr bwMode="gray">
                <a:xfrm>
                  <a:off x="2764" y="1387"/>
                  <a:ext cx="912" cy="1210"/>
                </a:xfrm>
                <a:custGeom>
                  <a:avLst/>
                  <a:gdLst>
                    <a:gd name="T0" fmla="*/ 103 w 621"/>
                    <a:gd name="T1" fmla="*/ 0 h 826"/>
                    <a:gd name="T2" fmla="*/ 103 w 621"/>
                    <a:gd name="T3" fmla="*/ 120 h 826"/>
                    <a:gd name="T4" fmla="*/ 103 w 621"/>
                    <a:gd name="T5" fmla="*/ 130 h 826"/>
                    <a:gd name="T6" fmla="*/ 98 w 621"/>
                    <a:gd name="T7" fmla="*/ 133 h 826"/>
                    <a:gd name="T8" fmla="*/ 72 w 621"/>
                    <a:gd name="T9" fmla="*/ 129 h 826"/>
                    <a:gd name="T10" fmla="*/ 43 w 621"/>
                    <a:gd name="T11" fmla="*/ 117 h 826"/>
                    <a:gd name="T12" fmla="*/ 0 w 621"/>
                    <a:gd name="T13" fmla="*/ 163 h 826"/>
                    <a:gd name="T14" fmla="*/ 43 w 621"/>
                    <a:gd name="T15" fmla="*/ 207 h 826"/>
                    <a:gd name="T16" fmla="*/ 72 w 621"/>
                    <a:gd name="T17" fmla="*/ 195 h 826"/>
                    <a:gd name="T18" fmla="*/ 72 w 621"/>
                    <a:gd name="T19" fmla="*/ 195 h 826"/>
                    <a:gd name="T20" fmla="*/ 98 w 621"/>
                    <a:gd name="T21" fmla="*/ 190 h 826"/>
                    <a:gd name="T22" fmla="*/ 103 w 621"/>
                    <a:gd name="T23" fmla="*/ 193 h 826"/>
                    <a:gd name="T24" fmla="*/ 103 w 621"/>
                    <a:gd name="T25" fmla="*/ 209 h 826"/>
                    <a:gd name="T26" fmla="*/ 103 w 621"/>
                    <a:gd name="T27" fmla="*/ 325 h 826"/>
                    <a:gd name="T28" fmla="*/ 103 w 621"/>
                    <a:gd name="T29" fmla="*/ 325 h 826"/>
                    <a:gd name="T30" fmla="*/ 585 w 621"/>
                    <a:gd name="T31" fmla="*/ 806 h 826"/>
                    <a:gd name="T32" fmla="*/ 520 w 621"/>
                    <a:gd name="T33" fmla="*/ 1046 h 826"/>
                    <a:gd name="T34" fmla="*/ 636 w 621"/>
                    <a:gd name="T35" fmla="*/ 1112 h 826"/>
                    <a:gd name="T36" fmla="*/ 640 w 621"/>
                    <a:gd name="T37" fmla="*/ 1110 h 826"/>
                    <a:gd name="T38" fmla="*/ 651 w 621"/>
                    <a:gd name="T39" fmla="*/ 1084 h 826"/>
                    <a:gd name="T40" fmla="*/ 651 w 621"/>
                    <a:gd name="T41" fmla="*/ 1084 h 826"/>
                    <a:gd name="T42" fmla="*/ 655 w 621"/>
                    <a:gd name="T43" fmla="*/ 1055 h 826"/>
                    <a:gd name="T44" fmla="*/ 715 w 621"/>
                    <a:gd name="T45" fmla="*/ 1039 h 826"/>
                    <a:gd name="T46" fmla="*/ 731 w 621"/>
                    <a:gd name="T47" fmla="*/ 1099 h 826"/>
                    <a:gd name="T48" fmla="*/ 708 w 621"/>
                    <a:gd name="T49" fmla="*/ 1118 h 826"/>
                    <a:gd name="T50" fmla="*/ 690 w 621"/>
                    <a:gd name="T51" fmla="*/ 1138 h 826"/>
                    <a:gd name="T52" fmla="*/ 690 w 621"/>
                    <a:gd name="T53" fmla="*/ 1144 h 826"/>
                    <a:gd name="T54" fmla="*/ 803 w 621"/>
                    <a:gd name="T55" fmla="*/ 1210 h 826"/>
                    <a:gd name="T56" fmla="*/ 912 w 621"/>
                    <a:gd name="T57" fmla="*/ 806 h 826"/>
                    <a:gd name="T58" fmla="*/ 103 w 621"/>
                    <a:gd name="T59" fmla="*/ 0 h 8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21"/>
                    <a:gd name="T91" fmla="*/ 0 h 826"/>
                    <a:gd name="T92" fmla="*/ 621 w 621"/>
                    <a:gd name="T93" fmla="*/ 826 h 8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21" h="826">
                      <a:moveTo>
                        <a:pt x="70" y="0"/>
                      </a:moveTo>
                      <a:cubicBezTo>
                        <a:pt x="70" y="82"/>
                        <a:pt x="70" y="82"/>
                        <a:pt x="70" y="82"/>
                      </a:cubicBezTo>
                      <a:cubicBezTo>
                        <a:pt x="70" y="89"/>
                        <a:pt x="70" y="89"/>
                        <a:pt x="70" y="89"/>
                      </a:cubicBezTo>
                      <a:cubicBezTo>
                        <a:pt x="69" y="90"/>
                        <a:pt x="68" y="91"/>
                        <a:pt x="67" y="91"/>
                      </a:cubicBezTo>
                      <a:cubicBezTo>
                        <a:pt x="60" y="94"/>
                        <a:pt x="53" y="93"/>
                        <a:pt x="49" y="88"/>
                      </a:cubicBezTo>
                      <a:cubicBezTo>
                        <a:pt x="44" y="83"/>
                        <a:pt x="37" y="80"/>
                        <a:pt x="29" y="80"/>
                      </a:cubicBezTo>
                      <a:cubicBezTo>
                        <a:pt x="13" y="80"/>
                        <a:pt x="0" y="94"/>
                        <a:pt x="0" y="111"/>
                      </a:cubicBezTo>
                      <a:cubicBezTo>
                        <a:pt x="0" y="127"/>
                        <a:pt x="13" y="141"/>
                        <a:pt x="29" y="141"/>
                      </a:cubicBezTo>
                      <a:cubicBezTo>
                        <a:pt x="37" y="141"/>
                        <a:pt x="43" y="138"/>
                        <a:pt x="49" y="133"/>
                      </a:cubicBezTo>
                      <a:cubicBezTo>
                        <a:pt x="49" y="133"/>
                        <a:pt x="49" y="133"/>
                        <a:pt x="49" y="133"/>
                      </a:cubicBezTo>
                      <a:cubicBezTo>
                        <a:pt x="53" y="129"/>
                        <a:pt x="60" y="127"/>
                        <a:pt x="67" y="130"/>
                      </a:cubicBezTo>
                      <a:cubicBezTo>
                        <a:pt x="68" y="131"/>
                        <a:pt x="69" y="131"/>
                        <a:pt x="70" y="132"/>
                      </a:cubicBezTo>
                      <a:cubicBezTo>
                        <a:pt x="70" y="143"/>
                        <a:pt x="70" y="143"/>
                        <a:pt x="70" y="143"/>
                      </a:cubicBezTo>
                      <a:cubicBezTo>
                        <a:pt x="70" y="222"/>
                        <a:pt x="70" y="222"/>
                        <a:pt x="70" y="222"/>
                      </a:cubicBezTo>
                      <a:cubicBezTo>
                        <a:pt x="70" y="222"/>
                        <a:pt x="70" y="222"/>
                        <a:pt x="70" y="222"/>
                      </a:cubicBezTo>
                      <a:cubicBezTo>
                        <a:pt x="252" y="222"/>
                        <a:pt x="398" y="369"/>
                        <a:pt x="398" y="550"/>
                      </a:cubicBezTo>
                      <a:cubicBezTo>
                        <a:pt x="398" y="610"/>
                        <a:pt x="382" y="666"/>
                        <a:pt x="354" y="714"/>
                      </a:cubicBezTo>
                      <a:cubicBezTo>
                        <a:pt x="433" y="759"/>
                        <a:pt x="433" y="759"/>
                        <a:pt x="433" y="759"/>
                      </a:cubicBezTo>
                      <a:cubicBezTo>
                        <a:pt x="434" y="759"/>
                        <a:pt x="435" y="758"/>
                        <a:pt x="436" y="758"/>
                      </a:cubicBezTo>
                      <a:cubicBezTo>
                        <a:pt x="442" y="753"/>
                        <a:pt x="445" y="746"/>
                        <a:pt x="443" y="740"/>
                      </a:cubicBezTo>
                      <a:cubicBezTo>
                        <a:pt x="443" y="740"/>
                        <a:pt x="443" y="740"/>
                        <a:pt x="443" y="740"/>
                      </a:cubicBezTo>
                      <a:cubicBezTo>
                        <a:pt x="441" y="733"/>
                        <a:pt x="442" y="726"/>
                        <a:pt x="446" y="720"/>
                      </a:cubicBezTo>
                      <a:cubicBezTo>
                        <a:pt x="454" y="705"/>
                        <a:pt x="472" y="701"/>
                        <a:pt x="487" y="709"/>
                      </a:cubicBezTo>
                      <a:cubicBezTo>
                        <a:pt x="501" y="717"/>
                        <a:pt x="506" y="736"/>
                        <a:pt x="498" y="750"/>
                      </a:cubicBezTo>
                      <a:cubicBezTo>
                        <a:pt x="494" y="756"/>
                        <a:pt x="489" y="761"/>
                        <a:pt x="482" y="763"/>
                      </a:cubicBezTo>
                      <a:cubicBezTo>
                        <a:pt x="476" y="764"/>
                        <a:pt x="471" y="770"/>
                        <a:pt x="470" y="777"/>
                      </a:cubicBezTo>
                      <a:cubicBezTo>
                        <a:pt x="470" y="778"/>
                        <a:pt x="470" y="780"/>
                        <a:pt x="470" y="781"/>
                      </a:cubicBezTo>
                      <a:cubicBezTo>
                        <a:pt x="547" y="826"/>
                        <a:pt x="547" y="826"/>
                        <a:pt x="547" y="826"/>
                      </a:cubicBezTo>
                      <a:cubicBezTo>
                        <a:pt x="594" y="745"/>
                        <a:pt x="621" y="651"/>
                        <a:pt x="621" y="550"/>
                      </a:cubicBezTo>
                      <a:cubicBezTo>
                        <a:pt x="621" y="246"/>
                        <a:pt x="374" y="0"/>
                        <a:pt x="70" y="0"/>
                      </a:cubicBezTo>
                      <a:close/>
                    </a:path>
                  </a:pathLst>
                </a:custGeom>
                <a:solidFill>
                  <a:srgbClr val="D1D1D1"/>
                </a:solidFill>
                <a:ln w="12700">
                  <a:solidFill>
                    <a:srgbClr val="FFFFFF"/>
                  </a:solidFill>
                  <a:round/>
                  <a:headEnd/>
                  <a:tailEnd/>
                </a:ln>
              </p:spPr>
              <p:txBody>
                <a:bodyPr/>
                <a:lstStyle/>
                <a:p>
                  <a:endParaRPr lang="tr-TR"/>
                </a:p>
              </p:txBody>
            </p:sp>
            <p:sp>
              <p:nvSpPr>
                <p:cNvPr id="117792" name="Freeform 17"/>
                <p:cNvSpPr>
                  <a:spLocks/>
                </p:cNvSpPr>
                <p:nvPr/>
              </p:nvSpPr>
              <p:spPr bwMode="gray">
                <a:xfrm>
                  <a:off x="2169" y="2414"/>
                  <a:ext cx="1397" cy="587"/>
                </a:xfrm>
                <a:custGeom>
                  <a:avLst/>
                  <a:gdLst>
                    <a:gd name="T0" fmla="*/ 1284 w 953"/>
                    <a:gd name="T1" fmla="*/ 117 h 400"/>
                    <a:gd name="T2" fmla="*/ 1284 w 953"/>
                    <a:gd name="T3" fmla="*/ 112 h 400"/>
                    <a:gd name="T4" fmla="*/ 1302 w 953"/>
                    <a:gd name="T5" fmla="*/ 91 h 400"/>
                    <a:gd name="T6" fmla="*/ 1325 w 953"/>
                    <a:gd name="T7" fmla="*/ 72 h 400"/>
                    <a:gd name="T8" fmla="*/ 1309 w 953"/>
                    <a:gd name="T9" fmla="*/ 12 h 400"/>
                    <a:gd name="T10" fmla="*/ 1249 w 953"/>
                    <a:gd name="T11" fmla="*/ 28 h 400"/>
                    <a:gd name="T12" fmla="*/ 1245 w 953"/>
                    <a:gd name="T13" fmla="*/ 57 h 400"/>
                    <a:gd name="T14" fmla="*/ 1245 w 953"/>
                    <a:gd name="T15" fmla="*/ 57 h 400"/>
                    <a:gd name="T16" fmla="*/ 1234 w 953"/>
                    <a:gd name="T17" fmla="*/ 84 h 400"/>
                    <a:gd name="T18" fmla="*/ 1230 w 953"/>
                    <a:gd name="T19" fmla="*/ 85 h 400"/>
                    <a:gd name="T20" fmla="*/ 1114 w 953"/>
                    <a:gd name="T21" fmla="*/ 19 h 400"/>
                    <a:gd name="T22" fmla="*/ 698 w 953"/>
                    <a:gd name="T23" fmla="*/ 260 h 400"/>
                    <a:gd name="T24" fmla="*/ 281 w 953"/>
                    <a:gd name="T25" fmla="*/ 19 h 400"/>
                    <a:gd name="T26" fmla="*/ 164 w 953"/>
                    <a:gd name="T27" fmla="*/ 88 h 400"/>
                    <a:gd name="T28" fmla="*/ 182 w 953"/>
                    <a:gd name="T29" fmla="*/ 106 h 400"/>
                    <a:gd name="T30" fmla="*/ 182 w 953"/>
                    <a:gd name="T31" fmla="*/ 106 h 400"/>
                    <a:gd name="T32" fmla="*/ 205 w 953"/>
                    <a:gd name="T33" fmla="*/ 125 h 400"/>
                    <a:gd name="T34" fmla="*/ 188 w 953"/>
                    <a:gd name="T35" fmla="*/ 185 h 400"/>
                    <a:gd name="T36" fmla="*/ 128 w 953"/>
                    <a:gd name="T37" fmla="*/ 170 h 400"/>
                    <a:gd name="T38" fmla="*/ 123 w 953"/>
                    <a:gd name="T39" fmla="*/ 139 h 400"/>
                    <a:gd name="T40" fmla="*/ 116 w 953"/>
                    <a:gd name="T41" fmla="*/ 116 h 400"/>
                    <a:gd name="T42" fmla="*/ 0 w 953"/>
                    <a:gd name="T43" fmla="*/ 182 h 400"/>
                    <a:gd name="T44" fmla="*/ 698 w 953"/>
                    <a:gd name="T45" fmla="*/ 587 h 400"/>
                    <a:gd name="T46" fmla="*/ 1397 w 953"/>
                    <a:gd name="T47" fmla="*/ 183 h 400"/>
                    <a:gd name="T48" fmla="*/ 1284 w 953"/>
                    <a:gd name="T49" fmla="*/ 117 h 4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53"/>
                    <a:gd name="T76" fmla="*/ 0 h 400"/>
                    <a:gd name="T77" fmla="*/ 953 w 953"/>
                    <a:gd name="T78" fmla="*/ 400 h 4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53" h="400">
                      <a:moveTo>
                        <a:pt x="876" y="80"/>
                      </a:moveTo>
                      <a:cubicBezTo>
                        <a:pt x="876" y="79"/>
                        <a:pt x="876" y="77"/>
                        <a:pt x="876" y="76"/>
                      </a:cubicBezTo>
                      <a:cubicBezTo>
                        <a:pt x="877" y="69"/>
                        <a:pt x="882" y="63"/>
                        <a:pt x="888" y="62"/>
                      </a:cubicBezTo>
                      <a:cubicBezTo>
                        <a:pt x="895" y="60"/>
                        <a:pt x="900" y="55"/>
                        <a:pt x="904" y="49"/>
                      </a:cubicBezTo>
                      <a:cubicBezTo>
                        <a:pt x="912" y="35"/>
                        <a:pt x="907" y="16"/>
                        <a:pt x="893" y="8"/>
                      </a:cubicBezTo>
                      <a:cubicBezTo>
                        <a:pt x="878" y="0"/>
                        <a:pt x="860" y="4"/>
                        <a:pt x="852" y="19"/>
                      </a:cubicBezTo>
                      <a:cubicBezTo>
                        <a:pt x="848" y="25"/>
                        <a:pt x="847" y="32"/>
                        <a:pt x="849" y="39"/>
                      </a:cubicBezTo>
                      <a:cubicBezTo>
                        <a:pt x="849" y="39"/>
                        <a:pt x="849" y="39"/>
                        <a:pt x="849" y="39"/>
                      </a:cubicBezTo>
                      <a:cubicBezTo>
                        <a:pt x="851" y="45"/>
                        <a:pt x="848" y="52"/>
                        <a:pt x="842" y="57"/>
                      </a:cubicBezTo>
                      <a:cubicBezTo>
                        <a:pt x="841" y="57"/>
                        <a:pt x="840" y="58"/>
                        <a:pt x="839" y="58"/>
                      </a:cubicBezTo>
                      <a:cubicBezTo>
                        <a:pt x="760" y="13"/>
                        <a:pt x="760" y="13"/>
                        <a:pt x="760" y="13"/>
                      </a:cubicBezTo>
                      <a:cubicBezTo>
                        <a:pt x="704" y="111"/>
                        <a:pt x="598" y="177"/>
                        <a:pt x="476" y="177"/>
                      </a:cubicBezTo>
                      <a:cubicBezTo>
                        <a:pt x="355" y="177"/>
                        <a:pt x="249" y="111"/>
                        <a:pt x="192" y="13"/>
                      </a:cubicBezTo>
                      <a:cubicBezTo>
                        <a:pt x="112" y="60"/>
                        <a:pt x="112" y="60"/>
                        <a:pt x="112" y="60"/>
                      </a:cubicBezTo>
                      <a:cubicBezTo>
                        <a:pt x="113" y="66"/>
                        <a:pt x="118" y="71"/>
                        <a:pt x="124" y="72"/>
                      </a:cubicBezTo>
                      <a:cubicBezTo>
                        <a:pt x="124" y="72"/>
                        <a:pt x="124" y="72"/>
                        <a:pt x="124" y="72"/>
                      </a:cubicBezTo>
                      <a:cubicBezTo>
                        <a:pt x="130" y="75"/>
                        <a:pt x="136" y="79"/>
                        <a:pt x="140" y="85"/>
                      </a:cubicBezTo>
                      <a:cubicBezTo>
                        <a:pt x="148" y="100"/>
                        <a:pt x="143" y="118"/>
                        <a:pt x="128" y="126"/>
                      </a:cubicBezTo>
                      <a:cubicBezTo>
                        <a:pt x="114" y="135"/>
                        <a:pt x="96" y="130"/>
                        <a:pt x="87" y="116"/>
                      </a:cubicBezTo>
                      <a:cubicBezTo>
                        <a:pt x="84" y="109"/>
                        <a:pt x="83" y="102"/>
                        <a:pt x="84" y="95"/>
                      </a:cubicBezTo>
                      <a:cubicBezTo>
                        <a:pt x="86" y="90"/>
                        <a:pt x="84" y="83"/>
                        <a:pt x="79" y="79"/>
                      </a:cubicBezTo>
                      <a:cubicBezTo>
                        <a:pt x="0" y="124"/>
                        <a:pt x="0" y="124"/>
                        <a:pt x="0" y="124"/>
                      </a:cubicBezTo>
                      <a:cubicBezTo>
                        <a:pt x="95" y="289"/>
                        <a:pt x="273" y="400"/>
                        <a:pt x="476" y="400"/>
                      </a:cubicBezTo>
                      <a:cubicBezTo>
                        <a:pt x="680" y="400"/>
                        <a:pt x="858" y="289"/>
                        <a:pt x="953" y="125"/>
                      </a:cubicBezTo>
                      <a:lnTo>
                        <a:pt x="876" y="80"/>
                      </a:lnTo>
                      <a:close/>
                    </a:path>
                  </a:pathLst>
                </a:custGeom>
                <a:solidFill>
                  <a:srgbClr val="D1D1D1"/>
                </a:solidFill>
                <a:ln w="12700">
                  <a:solidFill>
                    <a:srgbClr val="FFFFFF"/>
                  </a:solidFill>
                  <a:round/>
                  <a:headEnd/>
                  <a:tailEnd/>
                </a:ln>
              </p:spPr>
              <p:txBody>
                <a:bodyPr/>
                <a:lstStyle/>
                <a:p>
                  <a:endParaRPr lang="tr-TR"/>
                </a:p>
              </p:txBody>
            </p:sp>
          </p:grpSp>
        </p:grpSp>
        <p:sp>
          <p:nvSpPr>
            <p:cNvPr id="117787" name="Oval 18"/>
            <p:cNvSpPr>
              <a:spLocks noChangeArrowheads="1"/>
            </p:cNvSpPr>
            <p:nvPr/>
          </p:nvSpPr>
          <p:spPr bwMode="auto">
            <a:xfrm>
              <a:off x="1460" y="1637"/>
              <a:ext cx="345" cy="344"/>
            </a:xfrm>
            <a:prstGeom prst="ellipse">
              <a:avLst/>
            </a:prstGeom>
            <a:gradFill rotWithShape="1">
              <a:gsLst>
                <a:gs pos="0">
                  <a:srgbClr val="DDDDDD"/>
                </a:gs>
                <a:gs pos="100000">
                  <a:srgbClr val="F8F8F8"/>
                </a:gs>
              </a:gsLst>
              <a:lin ang="5400000" scaled="1"/>
            </a:gradFill>
            <a:ln w="12700" algn="ctr">
              <a:solidFill>
                <a:schemeClr val="bg1"/>
              </a:solidFill>
              <a:round/>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tr-TR" altLang="tr-TR" sz="3800" noProof="1">
                <a:solidFill>
                  <a:srgbClr val="000000"/>
                </a:solidFill>
              </a:endParaRPr>
            </a:p>
          </p:txBody>
        </p:sp>
      </p:grpSp>
      <p:sp>
        <p:nvSpPr>
          <p:cNvPr id="117767" name="Text Box 45"/>
          <p:cNvSpPr txBox="1">
            <a:spLocks noChangeArrowheads="1"/>
          </p:cNvSpPr>
          <p:nvPr/>
        </p:nvSpPr>
        <p:spPr bwMode="auto">
          <a:xfrm>
            <a:off x="828675" y="2162175"/>
            <a:ext cx="5508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pPr>
            <a:r>
              <a:rPr lang="tr-TR" altLang="tr-TR" sz="1400" noProof="1">
                <a:solidFill>
                  <a:srgbClr val="333333"/>
                </a:solidFill>
              </a:rPr>
              <a:t>Tanım</a:t>
            </a:r>
          </a:p>
        </p:txBody>
      </p:sp>
      <p:sp>
        <p:nvSpPr>
          <p:cNvPr id="23"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a:solidFill>
                  <a:srgbClr val="575757"/>
                </a:solidFill>
                <a:effectLst>
                  <a:innerShdw blurRad="63500" dist="50800" dir="8100000">
                    <a:prstClr val="black">
                      <a:alpha val="50000"/>
                    </a:prstClr>
                  </a:innerShdw>
                </a:effectLst>
                <a:latin typeface="Calibri" pitchFamily="34" charset="0"/>
                <a:cs typeface="Calibri" pitchFamily="34" charset="0"/>
              </a:rPr>
              <a:t>PSİKOSOSYAL RİSK ETMENLERİ</a:t>
            </a:r>
          </a:p>
        </p:txBody>
      </p:sp>
      <p:sp>
        <p:nvSpPr>
          <p:cNvPr id="3" name="Slayt Numarası Yer Tutucusu 2"/>
          <p:cNvSpPr>
            <a:spLocks noGrp="1"/>
          </p:cNvSpPr>
          <p:nvPr>
            <p:ph type="sldNum" sz="quarter" idx="12"/>
          </p:nvPr>
        </p:nvSpPr>
        <p:spPr/>
        <p:txBody>
          <a:bodyPr/>
          <a:lstStyle/>
          <a:p>
            <a:fld id="{A427530A-A503-4F46-BAEC-AA74D2EFDD5B}" type="slidenum">
              <a:rPr lang="tr-TR" smtClean="0"/>
              <a:t>5</a:t>
            </a:fld>
            <a:endParaRPr lang="tr-TR"/>
          </a:p>
        </p:txBody>
      </p:sp>
    </p:spTree>
    <p:extLst>
      <p:ext uri="{BB962C8B-B14F-4D97-AF65-F5344CB8AC3E}">
        <p14:creationId xmlns:p14="http://schemas.microsoft.com/office/powerpoint/2010/main" val="1405451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7"/>
          <p:cNvSpPr>
            <a:spLocks noChangeArrowheads="1"/>
          </p:cNvSpPr>
          <p:nvPr/>
        </p:nvSpPr>
        <p:spPr bwMode="auto">
          <a:xfrm>
            <a:off x="2428875" y="1446550"/>
            <a:ext cx="4572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sz="2400" dirty="0"/>
              <a:t>İşle ilgili Kas ve İskelet Sistemi Rahatsızlıkları, iş metotları ile çevrenin neden olduğu ve kötüleştirdiği kas ve iskelet sistemi rahatsızlıklarıdır.</a:t>
            </a:r>
          </a:p>
        </p:txBody>
      </p:sp>
      <p:sp>
        <p:nvSpPr>
          <p:cNvPr id="4" name="Rectangle 11"/>
          <p:cNvSpPr>
            <a:spLocks noChangeArrowheads="1"/>
          </p:cNvSpPr>
          <p:nvPr/>
        </p:nvSpPr>
        <p:spPr bwMode="auto">
          <a:xfrm>
            <a:off x="357188" y="4786313"/>
            <a:ext cx="4572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sz="2400" dirty="0"/>
              <a:t>Çalışanların fiziksel yeteneklerinin işin fiziksel gereklilikleri ile uyuşmadığı zamanlarda ortaya çıkarlar. </a:t>
            </a:r>
          </a:p>
        </p:txBody>
      </p:sp>
      <p:pic>
        <p:nvPicPr>
          <p:cNvPr id="5" name="Picture 6" descr="G:\WEB\MODULES3\BACK\Back_sit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785938"/>
            <a:ext cx="1941512"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G:\WEB\MODULES3\BACK\GOODBACK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3214688"/>
            <a:ext cx="4167188"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ayt Numarası Yer Tutucusu 6"/>
          <p:cNvSpPr>
            <a:spLocks noGrp="1"/>
          </p:cNvSpPr>
          <p:nvPr>
            <p:ph type="sldNum" sz="quarter" idx="4294967295"/>
          </p:nvPr>
        </p:nvSpPr>
        <p:spPr/>
        <p:txBody>
          <a:bodyPr/>
          <a:lstStyle/>
          <a:p>
            <a:fld id="{A427530A-A503-4F46-BAEC-AA74D2EFDD5B}" type="slidenum">
              <a:rPr lang="tr-TR" smtClean="0"/>
              <a:t>50</a:t>
            </a:fld>
            <a:endParaRPr lang="tr-TR"/>
          </a:p>
        </p:txBody>
      </p:sp>
    </p:spTree>
    <p:extLst>
      <p:ext uri="{BB962C8B-B14F-4D97-AF65-F5344CB8AC3E}">
        <p14:creationId xmlns:p14="http://schemas.microsoft.com/office/powerpoint/2010/main" val="28587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428625" y="2428875"/>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sz="2400" b="1" dirty="0">
                <a:solidFill>
                  <a:srgbClr val="FF0000"/>
                </a:solidFill>
              </a:rPr>
              <a:t>Bazı Kas ve İskelet Sistemi Rahatsızlıkları</a:t>
            </a:r>
            <a:r>
              <a:rPr lang="tr-TR" altLang="tr-TR" sz="2400" dirty="0">
                <a:solidFill>
                  <a:schemeClr val="bg1"/>
                </a:solidFill>
              </a:rPr>
              <a:t/>
            </a:r>
            <a:br>
              <a:rPr lang="tr-TR" altLang="tr-TR" sz="2400" dirty="0">
                <a:solidFill>
                  <a:schemeClr val="bg1"/>
                </a:solidFill>
              </a:rPr>
            </a:br>
            <a:r>
              <a:rPr lang="tr-TR" altLang="tr-TR" sz="2400" dirty="0">
                <a:solidFill>
                  <a:schemeClr val="bg1"/>
                </a:solidFill>
              </a:rPr>
              <a:t/>
            </a:r>
            <a:br>
              <a:rPr lang="tr-TR" altLang="tr-TR" sz="2400" dirty="0">
                <a:solidFill>
                  <a:schemeClr val="bg1"/>
                </a:solidFill>
              </a:rPr>
            </a:br>
            <a:r>
              <a:rPr lang="tr-TR" altLang="tr-TR" sz="2400" dirty="0" err="1"/>
              <a:t>Tendonlar</a:t>
            </a:r>
            <a:r>
              <a:rPr lang="tr-TR" altLang="tr-TR" sz="2400" dirty="0"/>
              <a:t>, tenis ve </a:t>
            </a:r>
            <a:r>
              <a:rPr lang="tr-TR" altLang="tr-TR" sz="2400" dirty="0" err="1"/>
              <a:t>golfcülerin</a:t>
            </a:r>
            <a:r>
              <a:rPr lang="tr-TR" altLang="tr-TR" sz="2400" dirty="0"/>
              <a:t> dirsekleri, dizler, tetik parmağı, </a:t>
            </a:r>
            <a:r>
              <a:rPr lang="tr-TR" altLang="tr-TR" sz="2400" dirty="0" err="1"/>
              <a:t>carpal</a:t>
            </a:r>
            <a:r>
              <a:rPr lang="tr-TR" altLang="tr-TR" sz="2400" dirty="0"/>
              <a:t> tüneli sendromu ve sırt gerilmesi</a:t>
            </a:r>
            <a:r>
              <a:rPr lang="tr-TR" altLang="tr-TR" sz="2400" dirty="0">
                <a:solidFill>
                  <a:schemeClr val="bg1"/>
                </a:solidFill>
              </a:rPr>
              <a:t>.</a:t>
            </a:r>
          </a:p>
        </p:txBody>
      </p:sp>
      <p:pic>
        <p:nvPicPr>
          <p:cNvPr id="3" name="Picture 12" descr="http://www.drnicholasshannon.com/userimages/back_pain_acute_sudden_ache_dull_sharp_stabb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813" y="1785938"/>
            <a:ext cx="342900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7"/>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5" name="Slayt Numarası Yer Tutucusu 4"/>
          <p:cNvSpPr>
            <a:spLocks noGrp="1"/>
          </p:cNvSpPr>
          <p:nvPr>
            <p:ph type="sldNum" sz="quarter" idx="4294967295"/>
          </p:nvPr>
        </p:nvSpPr>
        <p:spPr/>
        <p:txBody>
          <a:bodyPr/>
          <a:lstStyle/>
          <a:p>
            <a:fld id="{A427530A-A503-4F46-BAEC-AA74D2EFDD5B}" type="slidenum">
              <a:rPr lang="tr-TR" smtClean="0"/>
              <a:t>51</a:t>
            </a:fld>
            <a:endParaRPr lang="tr-TR"/>
          </a:p>
        </p:txBody>
      </p:sp>
    </p:spTree>
    <p:extLst>
      <p:ext uri="{BB962C8B-B14F-4D97-AF65-F5344CB8AC3E}">
        <p14:creationId xmlns:p14="http://schemas.microsoft.com/office/powerpoint/2010/main" val="486286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000100" y="4286256"/>
            <a:ext cx="2286016" cy="923330"/>
          </a:xfrm>
          <a:prstGeom prst="rect">
            <a:avLst/>
          </a:prstGeom>
          <a:solidFill>
            <a:srgbClr val="92D050"/>
          </a:solidFill>
        </p:spPr>
        <p:style>
          <a:lnRef idx="0">
            <a:schemeClr val="accent1"/>
          </a:lnRef>
          <a:fillRef idx="3">
            <a:schemeClr val="accent1"/>
          </a:fillRef>
          <a:effectRef idx="3">
            <a:schemeClr val="accent1"/>
          </a:effectRef>
          <a:fontRef idx="minor">
            <a:schemeClr val="lt1"/>
          </a:fontRef>
        </p:style>
        <p:txBody>
          <a:bodyPr>
            <a:spAutoFit/>
          </a:bodyPr>
          <a:lstStyle/>
          <a:p>
            <a:pPr>
              <a:defRPr/>
            </a:pPr>
            <a:r>
              <a:rPr lang="tr-TR" dirty="0">
                <a:solidFill>
                  <a:schemeClr val="tx1"/>
                </a:solidFill>
              </a:rPr>
              <a:t>Kontak stresi</a:t>
            </a:r>
          </a:p>
          <a:p>
            <a:pPr>
              <a:defRPr/>
            </a:pPr>
            <a:r>
              <a:rPr lang="tr-TR" dirty="0">
                <a:solidFill>
                  <a:schemeClr val="tx1"/>
                </a:solidFill>
              </a:rPr>
              <a:t>Titreşim</a:t>
            </a:r>
          </a:p>
          <a:p>
            <a:pPr>
              <a:defRPr/>
            </a:pPr>
            <a:r>
              <a:rPr lang="tr-TR" dirty="0">
                <a:solidFill>
                  <a:schemeClr val="tx1"/>
                </a:solidFill>
              </a:rPr>
              <a:t>Aydınlatma, ısı</a:t>
            </a:r>
          </a:p>
        </p:txBody>
      </p:sp>
      <p:sp>
        <p:nvSpPr>
          <p:cNvPr id="20" name="Rectangle 19"/>
          <p:cNvSpPr/>
          <p:nvPr/>
        </p:nvSpPr>
        <p:spPr>
          <a:xfrm>
            <a:off x="428596" y="1500174"/>
            <a:ext cx="2500330" cy="1200329"/>
          </a:xfrm>
          <a:prstGeom prst="rect">
            <a:avLst/>
          </a:prstGeom>
          <a:solidFill>
            <a:srgbClr val="FFFF00"/>
          </a:solidFill>
        </p:spPr>
        <p:style>
          <a:lnRef idx="0">
            <a:schemeClr val="accent5"/>
          </a:lnRef>
          <a:fillRef idx="3">
            <a:schemeClr val="accent5"/>
          </a:fillRef>
          <a:effectRef idx="3">
            <a:schemeClr val="accent5"/>
          </a:effectRef>
          <a:fontRef idx="minor">
            <a:schemeClr val="lt1"/>
          </a:fontRef>
        </p:style>
        <p:txBody>
          <a:bodyPr>
            <a:spAutoFit/>
          </a:bodyPr>
          <a:lstStyle/>
          <a:p>
            <a:pPr>
              <a:defRPr/>
            </a:pPr>
            <a:r>
              <a:rPr lang="tr-TR" dirty="0">
                <a:solidFill>
                  <a:schemeClr val="tx1"/>
                </a:solidFill>
              </a:rPr>
              <a:t>Tekrarlama </a:t>
            </a:r>
          </a:p>
          <a:p>
            <a:pPr>
              <a:defRPr/>
            </a:pPr>
            <a:r>
              <a:rPr lang="tr-TR" dirty="0">
                <a:solidFill>
                  <a:schemeClr val="tx1"/>
                </a:solidFill>
              </a:rPr>
              <a:t>Zorlayıcı güç verme </a:t>
            </a:r>
          </a:p>
          <a:p>
            <a:pPr>
              <a:defRPr/>
            </a:pPr>
            <a:r>
              <a:rPr lang="tr-TR" dirty="0">
                <a:solidFill>
                  <a:schemeClr val="tx1"/>
                </a:solidFill>
              </a:rPr>
              <a:t>Kötü postür</a:t>
            </a:r>
          </a:p>
          <a:p>
            <a:pPr>
              <a:defRPr/>
            </a:pPr>
            <a:r>
              <a:rPr lang="tr-TR" dirty="0">
                <a:solidFill>
                  <a:schemeClr val="tx1"/>
                </a:solidFill>
              </a:rPr>
              <a:t>Statik postür</a:t>
            </a:r>
          </a:p>
        </p:txBody>
      </p:sp>
      <p:sp>
        <p:nvSpPr>
          <p:cNvPr id="22" name="Rectangle 21"/>
          <p:cNvSpPr/>
          <p:nvPr/>
        </p:nvSpPr>
        <p:spPr>
          <a:xfrm>
            <a:off x="5857884" y="4572008"/>
            <a:ext cx="2714628" cy="923330"/>
          </a:xfrm>
          <a:prstGeom prst="rect">
            <a:avLst/>
          </a:prstGeom>
          <a:solidFill>
            <a:srgbClr val="FFC000"/>
          </a:solidFill>
        </p:spPr>
        <p:style>
          <a:lnRef idx="0">
            <a:schemeClr val="accent1"/>
          </a:lnRef>
          <a:fillRef idx="3">
            <a:schemeClr val="accent1"/>
          </a:fillRef>
          <a:effectRef idx="3">
            <a:schemeClr val="accent1"/>
          </a:effectRef>
          <a:fontRef idx="minor">
            <a:schemeClr val="lt1"/>
          </a:fontRef>
        </p:style>
        <p:txBody>
          <a:bodyPr>
            <a:spAutoFit/>
          </a:bodyPr>
          <a:lstStyle/>
          <a:p>
            <a:pPr>
              <a:defRPr/>
            </a:pPr>
            <a:r>
              <a:rPr lang="tr-TR" dirty="0">
                <a:solidFill>
                  <a:schemeClr val="tx1"/>
                </a:solidFill>
              </a:rPr>
              <a:t>Kondisyon yetersizliği</a:t>
            </a:r>
          </a:p>
          <a:p>
            <a:pPr>
              <a:defRPr/>
            </a:pPr>
            <a:r>
              <a:rPr lang="tr-TR" dirty="0">
                <a:solidFill>
                  <a:schemeClr val="tx1"/>
                </a:solidFill>
              </a:rPr>
              <a:t>Sigara içme</a:t>
            </a:r>
          </a:p>
          <a:p>
            <a:pPr>
              <a:defRPr/>
            </a:pPr>
            <a:r>
              <a:rPr lang="tr-TR" dirty="0">
                <a:solidFill>
                  <a:schemeClr val="tx1"/>
                </a:solidFill>
              </a:rPr>
              <a:t>Cinsiyet</a:t>
            </a:r>
          </a:p>
        </p:txBody>
      </p:sp>
      <p:sp>
        <p:nvSpPr>
          <p:cNvPr id="23" name="Rectangle 22"/>
          <p:cNvSpPr/>
          <p:nvPr/>
        </p:nvSpPr>
        <p:spPr>
          <a:xfrm>
            <a:off x="3428992" y="2285992"/>
            <a:ext cx="3214710" cy="1754326"/>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5400" b="1" dirty="0">
                <a:ln w="11430"/>
                <a:solidFill>
                  <a:srgbClr val="FFC000"/>
                </a:solidFill>
                <a:effectLst>
                  <a:outerShdw blurRad="50800" dist="39000" dir="5460000" algn="tl">
                    <a:srgbClr val="000000">
                      <a:alpha val="38000"/>
                    </a:srgbClr>
                  </a:outerShdw>
                </a:effectLst>
                <a:latin typeface="Arial" charset="0"/>
                <a:cs typeface="+mn-cs"/>
              </a:rPr>
              <a:t>Risk Etkenleri</a:t>
            </a:r>
          </a:p>
        </p:txBody>
      </p:sp>
      <p:sp>
        <p:nvSpPr>
          <p:cNvPr id="25" name="Rectangle 24"/>
          <p:cNvSpPr/>
          <p:nvPr/>
        </p:nvSpPr>
        <p:spPr>
          <a:xfrm>
            <a:off x="4857752" y="714356"/>
            <a:ext cx="3929074" cy="1477328"/>
          </a:xfrm>
          <a:prstGeom prst="rect">
            <a:avLst/>
          </a:prstGeom>
          <a:solidFill>
            <a:schemeClr val="tx1">
              <a:lumMod val="75000"/>
              <a:lumOff val="25000"/>
            </a:schemeClr>
          </a:solidFill>
        </p:spPr>
        <p:style>
          <a:lnRef idx="0">
            <a:schemeClr val="accent1"/>
          </a:lnRef>
          <a:fillRef idx="3">
            <a:schemeClr val="accent1"/>
          </a:fillRef>
          <a:effectRef idx="3">
            <a:schemeClr val="accent1"/>
          </a:effectRef>
          <a:fontRef idx="minor">
            <a:schemeClr val="lt1"/>
          </a:fontRef>
        </p:style>
        <p:txBody>
          <a:bodyPr>
            <a:spAutoFit/>
          </a:bodyPr>
          <a:lstStyle/>
          <a:p>
            <a:pPr>
              <a:defRPr/>
            </a:pPr>
            <a:r>
              <a:rPr lang="tr-TR" dirty="0"/>
              <a:t>İş memnuniyetsizliği </a:t>
            </a:r>
          </a:p>
          <a:p>
            <a:pPr>
              <a:defRPr/>
            </a:pPr>
            <a:r>
              <a:rPr lang="tr-TR" dirty="0"/>
              <a:t>Ağır iş yükü ve baskısı</a:t>
            </a:r>
          </a:p>
          <a:p>
            <a:pPr>
              <a:defRPr/>
            </a:pPr>
            <a:r>
              <a:rPr lang="tr-TR" dirty="0"/>
              <a:t>İş monotonluğu</a:t>
            </a:r>
          </a:p>
          <a:p>
            <a:pPr>
              <a:defRPr/>
            </a:pPr>
            <a:r>
              <a:rPr lang="tr-TR" dirty="0"/>
              <a:t>Yetersiz amir ve iş arkadaşı desteği</a:t>
            </a:r>
          </a:p>
          <a:p>
            <a:pPr>
              <a:defRPr/>
            </a:pPr>
            <a:r>
              <a:rPr lang="tr-TR" dirty="0"/>
              <a:t>Yetersiz iş organizasyonu </a:t>
            </a:r>
          </a:p>
        </p:txBody>
      </p:sp>
      <p:pic>
        <p:nvPicPr>
          <p:cNvPr id="26" name="Picture 5" descr="G:\WEB\MODULES3\BACK\Back_awk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4214813"/>
            <a:ext cx="20002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Down Arrow 26"/>
          <p:cNvSpPr/>
          <p:nvPr/>
        </p:nvSpPr>
        <p:spPr bwMode="auto">
          <a:xfrm rot="17730908">
            <a:off x="3230563" y="1911350"/>
            <a:ext cx="571500" cy="917575"/>
          </a:xfrm>
          <a:prstGeom prst="downArrow">
            <a:avLst/>
          </a:prstGeom>
          <a:solidFill>
            <a:srgbClr val="92D050"/>
          </a:solidFill>
          <a:ln w="9525" cap="flat" cmpd="sng" algn="ctr">
            <a:noFill/>
            <a:prstDash val="solid"/>
            <a:round/>
            <a:headEnd type="none" w="med" len="med"/>
            <a:tailEnd type="none" w="med" len="med"/>
          </a:ln>
          <a:effectLst>
            <a:outerShdw dist="35921" dir="2700000" algn="ctr" rotWithShape="0">
              <a:srgbClr val="4D4D4D"/>
            </a:outerShdw>
          </a:effectLst>
        </p:spPr>
        <p:txBody>
          <a:bodyPr/>
          <a:lstStyle/>
          <a:p>
            <a:pPr>
              <a:defRPr/>
            </a:pPr>
            <a:endParaRPr lang="tr-TR">
              <a:latin typeface="Arial" charset="0"/>
              <a:cs typeface="+mn-cs"/>
            </a:endParaRPr>
          </a:p>
        </p:txBody>
      </p:sp>
      <p:sp>
        <p:nvSpPr>
          <p:cNvPr id="28" name="Down Arrow 27"/>
          <p:cNvSpPr/>
          <p:nvPr/>
        </p:nvSpPr>
        <p:spPr bwMode="auto">
          <a:xfrm rot="2915852">
            <a:off x="6105526" y="2344737"/>
            <a:ext cx="571500" cy="917575"/>
          </a:xfrm>
          <a:prstGeom prst="downArrow">
            <a:avLst/>
          </a:prstGeom>
          <a:solidFill>
            <a:srgbClr val="92D050"/>
          </a:solidFill>
          <a:ln w="9525" cap="flat" cmpd="sng" algn="ctr">
            <a:noFill/>
            <a:prstDash val="solid"/>
            <a:round/>
            <a:headEnd type="none" w="med" len="med"/>
            <a:tailEnd type="none" w="med" len="med"/>
          </a:ln>
          <a:effectLst>
            <a:outerShdw dist="35921" dir="2700000" algn="ctr" rotWithShape="0">
              <a:srgbClr val="4D4D4D"/>
            </a:outerShdw>
          </a:effectLst>
        </p:spPr>
        <p:txBody>
          <a:bodyPr/>
          <a:lstStyle/>
          <a:p>
            <a:pPr>
              <a:defRPr/>
            </a:pPr>
            <a:endParaRPr lang="tr-TR">
              <a:latin typeface="Arial" charset="0"/>
              <a:cs typeface="+mn-cs"/>
            </a:endParaRPr>
          </a:p>
        </p:txBody>
      </p:sp>
      <p:sp>
        <p:nvSpPr>
          <p:cNvPr id="29" name="Down Arrow 28"/>
          <p:cNvSpPr/>
          <p:nvPr/>
        </p:nvSpPr>
        <p:spPr bwMode="auto">
          <a:xfrm rot="13738905">
            <a:off x="2534444" y="3272632"/>
            <a:ext cx="571500" cy="919162"/>
          </a:xfrm>
          <a:prstGeom prst="downArrow">
            <a:avLst/>
          </a:prstGeom>
          <a:solidFill>
            <a:srgbClr val="92D050"/>
          </a:solidFill>
          <a:ln w="9525" cap="flat" cmpd="sng" algn="ctr">
            <a:noFill/>
            <a:prstDash val="solid"/>
            <a:round/>
            <a:headEnd type="none" w="med" len="med"/>
            <a:tailEnd type="none" w="med" len="med"/>
          </a:ln>
          <a:effectLst>
            <a:outerShdw dist="35921" dir="2700000" algn="ctr" rotWithShape="0">
              <a:srgbClr val="4D4D4D"/>
            </a:outerShdw>
          </a:effectLst>
        </p:spPr>
        <p:txBody>
          <a:bodyPr/>
          <a:lstStyle/>
          <a:p>
            <a:pPr>
              <a:defRPr/>
            </a:pPr>
            <a:endParaRPr lang="tr-TR">
              <a:latin typeface="Arial" charset="0"/>
              <a:cs typeface="+mn-cs"/>
            </a:endParaRPr>
          </a:p>
        </p:txBody>
      </p:sp>
      <p:sp>
        <p:nvSpPr>
          <p:cNvPr id="30" name="Down Arrow 29"/>
          <p:cNvSpPr/>
          <p:nvPr/>
        </p:nvSpPr>
        <p:spPr bwMode="auto">
          <a:xfrm rot="7896404">
            <a:off x="6677026" y="3489325"/>
            <a:ext cx="571500" cy="917575"/>
          </a:xfrm>
          <a:prstGeom prst="downArrow">
            <a:avLst/>
          </a:prstGeom>
          <a:solidFill>
            <a:srgbClr val="92D050"/>
          </a:solidFill>
          <a:ln w="9525" cap="flat" cmpd="sng" algn="ctr">
            <a:noFill/>
            <a:prstDash val="solid"/>
            <a:round/>
            <a:headEnd type="none" w="med" len="med"/>
            <a:tailEnd type="none" w="med" len="med"/>
          </a:ln>
          <a:effectLst>
            <a:outerShdw dist="35921" dir="2700000" algn="ctr" rotWithShape="0">
              <a:srgbClr val="4D4D4D"/>
            </a:outerShdw>
          </a:effectLst>
        </p:spPr>
        <p:txBody>
          <a:bodyPr/>
          <a:lstStyle/>
          <a:p>
            <a:pPr>
              <a:defRPr/>
            </a:pPr>
            <a:endParaRPr lang="tr-TR">
              <a:latin typeface="Arial" charset="0"/>
              <a:cs typeface="+mn-cs"/>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52</a:t>
            </a:fld>
            <a:endParaRPr lang="tr-TR"/>
          </a:p>
        </p:txBody>
      </p:sp>
    </p:spTree>
    <p:extLst>
      <p:ext uri="{BB962C8B-B14F-4D97-AF65-F5344CB8AC3E}">
        <p14:creationId xmlns:p14="http://schemas.microsoft.com/office/powerpoint/2010/main" val="2751301878"/>
      </p:ext>
    </p:extLst>
  </p:cSld>
  <p:clrMapOvr>
    <a:masterClrMapping/>
  </p:clrMapOvr>
  <p:transition>
    <p:pull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9955" name="Rectangle 3"/>
          <p:cNvSpPr>
            <a:spLocks noGrp="1" noChangeArrowheads="1"/>
          </p:cNvSpPr>
          <p:nvPr>
            <p:ph type="body" idx="1"/>
          </p:nvPr>
        </p:nvSpPr>
        <p:spPr>
          <a:xfrm>
            <a:off x="357188" y="2214563"/>
            <a:ext cx="4643437" cy="1306512"/>
          </a:xfrm>
        </p:spPr>
        <p:txBody>
          <a:bodyPr>
            <a:normAutofit fontScale="92500"/>
          </a:bodyPr>
          <a:lstStyle/>
          <a:p>
            <a:pPr algn="just" eaLnBrk="1" hangingPunct="1"/>
            <a:r>
              <a:rPr lang="tr-TR" altLang="tr-TR" dirty="0" smtClean="0"/>
              <a:t>	Kas ve iskelet hastalıkları ile risk etkenleri arasındaki ilişki bilimsel olarak kanıtlanmıştır.</a:t>
            </a:r>
          </a:p>
          <a:p>
            <a:pPr algn="just" eaLnBrk="1" hangingPunct="1"/>
            <a:endParaRPr lang="tr-TR" altLang="tr-TR" dirty="0" smtClean="0"/>
          </a:p>
        </p:txBody>
      </p:sp>
      <p:sp>
        <p:nvSpPr>
          <p:cNvPr id="5" name="Rectangle 4"/>
          <p:cNvSpPr/>
          <p:nvPr/>
        </p:nvSpPr>
        <p:spPr>
          <a:xfrm>
            <a:off x="928662" y="428604"/>
            <a:ext cx="4762843" cy="923330"/>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5400" b="1" dirty="0">
                <a:ln w="11430"/>
                <a:solidFill>
                  <a:srgbClr val="FFC000"/>
                </a:solidFill>
                <a:effectLst>
                  <a:outerShdw blurRad="50800" dist="39000" dir="5460000" algn="tl">
                    <a:srgbClr val="000000">
                      <a:alpha val="38000"/>
                    </a:srgbClr>
                  </a:outerShdw>
                </a:effectLst>
                <a:latin typeface="Arial" charset="0"/>
                <a:cs typeface="+mn-cs"/>
              </a:rPr>
              <a:t>Risk Etkenleri</a:t>
            </a:r>
          </a:p>
        </p:txBody>
      </p:sp>
      <p:pic>
        <p:nvPicPr>
          <p:cNvPr id="21508" name="Picture 6" descr="http://i16.tinypic.com/5ywzc4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0813" y="2286000"/>
            <a:ext cx="184785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4294967295"/>
          </p:nvPr>
        </p:nvSpPr>
        <p:spPr/>
        <p:txBody>
          <a:bodyPr/>
          <a:lstStyle/>
          <a:p>
            <a:fld id="{A427530A-A503-4F46-BAEC-AA74D2EFDD5B}" type="slidenum">
              <a:rPr lang="tr-TR" smtClean="0"/>
              <a:t>53</a:t>
            </a:fld>
            <a:endParaRPr lang="tr-TR"/>
          </a:p>
        </p:txBody>
      </p:sp>
    </p:spTree>
    <p:extLst>
      <p:ext uri="{BB962C8B-B14F-4D97-AF65-F5344CB8AC3E}">
        <p14:creationId xmlns:p14="http://schemas.microsoft.com/office/powerpoint/2010/main" val="2366964214"/>
      </p:ext>
    </p:extLst>
  </p:cSld>
  <p:clrMapOvr>
    <a:masterClrMapping/>
  </p:clrMapOvr>
  <p:transition>
    <p:pull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349597"/>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5"/>
          <p:cNvSpPr>
            <a:spLocks noChangeArrowheads="1"/>
          </p:cNvSpPr>
          <p:nvPr/>
        </p:nvSpPr>
        <p:spPr bwMode="auto">
          <a:xfrm>
            <a:off x="357188" y="2921347"/>
            <a:ext cx="4572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sz="2400" dirty="0"/>
              <a:t>Çok kuvvet ve sık tekrar gerektiren işlerde çalışanlarda, hafif kuvvet ve az tekrar gerektiren işlerde çalışanlara göre KİH riski 30 kat yüksek bulunmuştur.</a:t>
            </a:r>
          </a:p>
        </p:txBody>
      </p:sp>
      <p:pic>
        <p:nvPicPr>
          <p:cNvPr id="4" name="Picture 2" descr="C:\Users\Ozlem\Desktop\u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938" y="3707160"/>
            <a:ext cx="2928937"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ayt Numarası Yer Tutucusu 4"/>
          <p:cNvSpPr>
            <a:spLocks noGrp="1"/>
          </p:cNvSpPr>
          <p:nvPr>
            <p:ph type="sldNum" sz="quarter" idx="4294967295"/>
          </p:nvPr>
        </p:nvSpPr>
        <p:spPr/>
        <p:txBody>
          <a:bodyPr/>
          <a:lstStyle/>
          <a:p>
            <a:fld id="{A427530A-A503-4F46-BAEC-AA74D2EFDD5B}" type="slidenum">
              <a:rPr lang="tr-TR" smtClean="0"/>
              <a:t>54</a:t>
            </a:fld>
            <a:endParaRPr lang="tr-TR"/>
          </a:p>
        </p:txBody>
      </p:sp>
    </p:spTree>
    <p:extLst>
      <p:ext uri="{BB962C8B-B14F-4D97-AF65-F5344CB8AC3E}">
        <p14:creationId xmlns:p14="http://schemas.microsoft.com/office/powerpoint/2010/main" val="328279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204489"/>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1"/>
          <p:cNvSpPr>
            <a:spLocks noChangeArrowheads="1"/>
          </p:cNvSpPr>
          <p:nvPr/>
        </p:nvSpPr>
        <p:spPr bwMode="auto">
          <a:xfrm>
            <a:off x="357188" y="1655464"/>
            <a:ext cx="6215062"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sz="2400" b="1" dirty="0">
                <a:latin typeface="Verdana" pitchFamily="34" charset="0"/>
              </a:rPr>
              <a:t>TEKRARLAMA</a:t>
            </a:r>
          </a:p>
          <a:p>
            <a:pPr eaLnBrk="1" hangingPunct="1"/>
            <a:endParaRPr lang="tr-TR" altLang="tr-TR" sz="2400" b="1" dirty="0">
              <a:latin typeface="Verdana" pitchFamily="34" charset="0"/>
            </a:endParaRPr>
          </a:p>
          <a:p>
            <a:pPr eaLnBrk="1" hangingPunct="1"/>
            <a:r>
              <a:rPr lang="tr-TR" altLang="tr-TR" dirty="0">
                <a:latin typeface="Verdana" pitchFamily="34" charset="0"/>
              </a:rPr>
              <a:t>Aynı hareketi ya da bir grup hareketi aşırı bir biçimde yapma</a:t>
            </a:r>
          </a:p>
          <a:p>
            <a:pPr algn="just" eaLnBrk="1" hangingPunct="1"/>
            <a:endParaRPr lang="tr-TR" altLang="tr-TR" dirty="0">
              <a:latin typeface="Verdana" pitchFamily="34" charset="0"/>
            </a:endParaRPr>
          </a:p>
          <a:p>
            <a:pPr algn="just" eaLnBrk="1" hangingPunct="1"/>
            <a:r>
              <a:rPr lang="tr-TR" altLang="tr-TR" dirty="0">
                <a:latin typeface="Verdana" pitchFamily="34" charset="0"/>
              </a:rPr>
              <a:t>Tekrarlamaya örnekler</a:t>
            </a:r>
          </a:p>
          <a:p>
            <a:pPr algn="just" eaLnBrk="1" hangingPunct="1"/>
            <a:r>
              <a:rPr lang="tr-TR" altLang="tr-TR" dirty="0">
                <a:latin typeface="Verdana" pitchFamily="34" charset="0"/>
              </a:rPr>
              <a:t/>
            </a:r>
            <a:br>
              <a:rPr lang="tr-TR" altLang="tr-TR" dirty="0">
                <a:latin typeface="Verdana" pitchFamily="34" charset="0"/>
              </a:rPr>
            </a:br>
            <a:r>
              <a:rPr lang="tr-TR" altLang="tr-TR" dirty="0">
                <a:latin typeface="Verdana" pitchFamily="34" charset="0"/>
              </a:rPr>
              <a:t>- Her birkaç saniyede aynı hareketi tekrarlama ya da arka arkaya 2 saatten fazla ve dakikada iki seferden fazla aynı beden parçalarını içeren hareketlerin döngüsel tekrarı</a:t>
            </a:r>
          </a:p>
          <a:p>
            <a:pPr algn="just" eaLnBrk="1" hangingPunct="1"/>
            <a:endParaRPr lang="tr-TR" altLang="tr-TR" dirty="0">
              <a:latin typeface="Verdana" pitchFamily="34" charset="0"/>
            </a:endParaRPr>
          </a:p>
          <a:p>
            <a:pPr algn="just" eaLnBrk="1" hangingPunct="1">
              <a:buFontTx/>
              <a:buChar char="-"/>
            </a:pPr>
            <a:r>
              <a:rPr lang="tr-TR" altLang="tr-TR" dirty="0">
                <a:latin typeface="Verdana" pitchFamily="34" charset="0"/>
              </a:rPr>
              <a:t>Bir işgününde 4 saatten fazla sürekli klavye ya da bir aleti kullanmak</a:t>
            </a:r>
          </a:p>
          <a:p>
            <a:pPr algn="just" eaLnBrk="1" hangingPunct="1"/>
            <a:endParaRPr lang="tr-TR" altLang="tr-TR" dirty="0">
              <a:latin typeface="Verdana" pitchFamily="34" charset="0"/>
            </a:endParaRPr>
          </a:p>
          <a:p>
            <a:pPr algn="just" eaLnBrk="1" hangingPunct="1"/>
            <a:r>
              <a:rPr lang="tr-TR" altLang="tr-TR" dirty="0">
                <a:latin typeface="Verdana" pitchFamily="34" charset="0"/>
              </a:rPr>
              <a:t>- Hareketlerin aşırı tekrarı </a:t>
            </a:r>
            <a:r>
              <a:rPr lang="tr-TR" altLang="tr-TR" dirty="0" err="1">
                <a:latin typeface="Verdana" pitchFamily="34" charset="0"/>
              </a:rPr>
              <a:t>tendonları</a:t>
            </a:r>
            <a:r>
              <a:rPr lang="tr-TR" altLang="tr-TR" dirty="0">
                <a:latin typeface="Verdana" pitchFamily="34" charset="0"/>
              </a:rPr>
              <a:t> tahriş edebilir ve sinirler üzerindeki basıncı artırabilir.</a:t>
            </a:r>
            <a:r>
              <a:rPr lang="tr-TR" altLang="tr-TR" dirty="0"/>
              <a:t> </a:t>
            </a:r>
            <a:endParaRPr lang="tr-TR" altLang="tr-TR" dirty="0">
              <a:latin typeface="Verdana" pitchFamily="34" charset="0"/>
            </a:endParaRPr>
          </a:p>
        </p:txBody>
      </p:sp>
      <p:pic>
        <p:nvPicPr>
          <p:cNvPr id="4" name="Picture 2" descr="C:\Users\Ozlem\Documents\Data\Ergonomi\Ergonomi Bilinç Eğitimi_dosyalar\u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813" y="2133302"/>
            <a:ext cx="2071687"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ayt Numarası Yer Tutucusu 4"/>
          <p:cNvSpPr>
            <a:spLocks noGrp="1"/>
          </p:cNvSpPr>
          <p:nvPr>
            <p:ph type="sldNum" sz="quarter" idx="4294967295"/>
          </p:nvPr>
        </p:nvSpPr>
        <p:spPr/>
        <p:txBody>
          <a:bodyPr/>
          <a:lstStyle/>
          <a:p>
            <a:fld id="{A427530A-A503-4F46-BAEC-AA74D2EFDD5B}" type="slidenum">
              <a:rPr lang="tr-TR" smtClean="0"/>
              <a:t>55</a:t>
            </a:fld>
            <a:endParaRPr lang="tr-TR"/>
          </a:p>
        </p:txBody>
      </p:sp>
    </p:spTree>
    <p:extLst>
      <p:ext uri="{BB962C8B-B14F-4D97-AF65-F5344CB8AC3E}">
        <p14:creationId xmlns:p14="http://schemas.microsoft.com/office/powerpoint/2010/main" val="2190931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349189"/>
            <a:ext cx="4359275"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p:cNvSpPr/>
          <p:nvPr/>
        </p:nvSpPr>
        <p:spPr>
          <a:xfrm>
            <a:off x="285720" y="63064"/>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4" name="Rectangle 4"/>
          <p:cNvSpPr>
            <a:spLocks noChangeArrowheads="1"/>
          </p:cNvSpPr>
          <p:nvPr/>
        </p:nvSpPr>
        <p:spPr bwMode="auto">
          <a:xfrm>
            <a:off x="285750" y="1563252"/>
            <a:ext cx="87153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b="1" dirty="0"/>
              <a:t>BEDENİN UYGUNSUZ DURUŞU</a:t>
            </a:r>
            <a:r>
              <a:rPr lang="tr-TR" altLang="tr-TR" dirty="0"/>
              <a:t>, nötrün dışındaki duruşlardır.</a:t>
            </a:r>
            <a:br>
              <a:rPr lang="tr-TR" altLang="tr-TR" dirty="0"/>
            </a:br>
            <a:r>
              <a:rPr lang="tr-TR" altLang="tr-TR" dirty="0"/>
              <a:t/>
            </a:r>
            <a:br>
              <a:rPr lang="tr-TR" altLang="tr-TR" dirty="0"/>
            </a:br>
            <a:r>
              <a:rPr lang="tr-TR" altLang="tr-TR" dirty="0"/>
              <a:t>Nötrlük en çok gücü ve kontrolü sağlayan her bir eklemin en uygun pozisyonudur.</a:t>
            </a:r>
            <a:br>
              <a:rPr lang="tr-TR" altLang="tr-TR" dirty="0"/>
            </a:br>
            <a:r>
              <a:rPr lang="tr-TR" altLang="tr-TR" dirty="0"/>
              <a:t/>
            </a:r>
            <a:br>
              <a:rPr lang="tr-TR" altLang="tr-TR" dirty="0"/>
            </a:br>
            <a:r>
              <a:rPr lang="tr-TR" altLang="tr-TR" dirty="0"/>
              <a:t>Fiziksel sınırları geren uygunsuz duruş ya da desteksiz duruş, sinirler üzerinde baskı yapabilir ve </a:t>
            </a:r>
            <a:r>
              <a:rPr lang="tr-TR" altLang="tr-TR" dirty="0" err="1"/>
              <a:t>tendonları</a:t>
            </a:r>
            <a:r>
              <a:rPr lang="tr-TR" altLang="tr-TR" dirty="0"/>
              <a:t> tahriş edebilir. </a:t>
            </a:r>
          </a:p>
        </p:txBody>
      </p:sp>
      <p:sp>
        <p:nvSpPr>
          <p:cNvPr id="5" name="Right Arrow 7"/>
          <p:cNvSpPr/>
          <p:nvPr/>
        </p:nvSpPr>
        <p:spPr bwMode="auto">
          <a:xfrm>
            <a:off x="1857375" y="5278002"/>
            <a:ext cx="857250" cy="214312"/>
          </a:xfrm>
          <a:prstGeom prst="rightArrow">
            <a:avLst/>
          </a:prstGeom>
          <a:solidFill>
            <a:srgbClr val="FF0000"/>
          </a:solidFill>
          <a:ln w="9525" cap="flat" cmpd="sng" algn="ctr">
            <a:noFill/>
            <a:prstDash val="solid"/>
            <a:round/>
            <a:headEnd type="none" w="med" len="med"/>
            <a:tailEnd type="none" w="med" len="med"/>
          </a:ln>
          <a:effectLst>
            <a:outerShdw dist="35921" dir="2700000" algn="ctr" rotWithShape="0">
              <a:srgbClr val="4D4D4D"/>
            </a:outerShdw>
          </a:effectLst>
        </p:spPr>
        <p:txBody>
          <a:bodyPr/>
          <a:lstStyle/>
          <a:p>
            <a:pPr>
              <a:defRPr/>
            </a:pPr>
            <a:endParaRPr lang="tr-TR">
              <a:latin typeface="Arial" charset="0"/>
              <a:cs typeface="+mn-cs"/>
            </a:endParaRPr>
          </a:p>
        </p:txBody>
      </p:sp>
      <p:sp>
        <p:nvSpPr>
          <p:cNvPr id="6" name="TextBox 8"/>
          <p:cNvSpPr txBox="1">
            <a:spLocks noChangeArrowheads="1"/>
          </p:cNvSpPr>
          <p:nvPr/>
        </p:nvSpPr>
        <p:spPr bwMode="auto">
          <a:xfrm>
            <a:off x="1143000" y="5063689"/>
            <a:ext cx="857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a:solidFill>
                  <a:srgbClr val="FFFF00"/>
                </a:solidFill>
              </a:rPr>
              <a:t>İdeal Postür</a:t>
            </a:r>
          </a:p>
        </p:txBody>
      </p:sp>
      <p:cxnSp>
        <p:nvCxnSpPr>
          <p:cNvPr id="7" name="Straight Connector 13"/>
          <p:cNvCxnSpPr/>
          <p:nvPr/>
        </p:nvCxnSpPr>
        <p:spPr bwMode="auto">
          <a:xfrm>
            <a:off x="3500438" y="5063689"/>
            <a:ext cx="857250" cy="642938"/>
          </a:xfrm>
          <a:prstGeom prst="line">
            <a:avLst/>
          </a:prstGeom>
          <a:noFill/>
          <a:ln w="9525" cap="flat" cmpd="sng" algn="ctr">
            <a:solidFill>
              <a:schemeClr val="accent2">
                <a:lumMod val="75000"/>
              </a:schemeClr>
            </a:solidFill>
            <a:prstDash val="solid"/>
            <a:round/>
            <a:headEnd type="none" w="med" len="med"/>
            <a:tailEnd type="none" w="med" len="med"/>
          </a:ln>
          <a:effectLst>
            <a:outerShdw dist="35921" dir="2700000" algn="ctr" rotWithShape="0">
              <a:srgbClr val="4D4D4D"/>
            </a:outerShdw>
          </a:effectLst>
        </p:spPr>
      </p:cxnSp>
      <p:cxnSp>
        <p:nvCxnSpPr>
          <p:cNvPr id="8" name="Straight Connector 16"/>
          <p:cNvCxnSpPr/>
          <p:nvPr/>
        </p:nvCxnSpPr>
        <p:spPr bwMode="auto">
          <a:xfrm rot="10800000" flipV="1">
            <a:off x="3357563" y="5135127"/>
            <a:ext cx="1000125" cy="571500"/>
          </a:xfrm>
          <a:prstGeom prst="line">
            <a:avLst/>
          </a:prstGeom>
          <a:noFill/>
          <a:ln w="9525" cap="flat" cmpd="sng" algn="ctr">
            <a:solidFill>
              <a:schemeClr val="accent2">
                <a:lumMod val="75000"/>
              </a:schemeClr>
            </a:solidFill>
            <a:prstDash val="solid"/>
            <a:round/>
            <a:headEnd type="none" w="med" len="med"/>
            <a:tailEnd type="none" w="med" len="med"/>
          </a:ln>
          <a:effectLst>
            <a:outerShdw dist="35921" dir="2700000" algn="ctr" rotWithShape="0">
              <a:srgbClr val="4D4D4D"/>
            </a:outerShdw>
          </a:effectLst>
        </p:spPr>
      </p:cxnSp>
      <p:cxnSp>
        <p:nvCxnSpPr>
          <p:cNvPr id="9" name="Straight Connector 17"/>
          <p:cNvCxnSpPr/>
          <p:nvPr/>
        </p:nvCxnSpPr>
        <p:spPr bwMode="auto">
          <a:xfrm>
            <a:off x="4643438" y="5135127"/>
            <a:ext cx="857250" cy="642937"/>
          </a:xfrm>
          <a:prstGeom prst="line">
            <a:avLst/>
          </a:prstGeom>
          <a:noFill/>
          <a:ln w="9525" cap="flat" cmpd="sng" algn="ctr">
            <a:solidFill>
              <a:schemeClr val="accent2">
                <a:lumMod val="75000"/>
              </a:schemeClr>
            </a:solidFill>
            <a:prstDash val="solid"/>
            <a:round/>
            <a:headEnd type="none" w="med" len="med"/>
            <a:tailEnd type="none" w="med" len="med"/>
          </a:ln>
          <a:effectLst>
            <a:outerShdw dist="35921" dir="2700000" algn="ctr" rotWithShape="0">
              <a:srgbClr val="4D4D4D"/>
            </a:outerShdw>
          </a:effectLst>
        </p:spPr>
      </p:cxnSp>
      <p:cxnSp>
        <p:nvCxnSpPr>
          <p:cNvPr id="10" name="Straight Connector 18"/>
          <p:cNvCxnSpPr/>
          <p:nvPr/>
        </p:nvCxnSpPr>
        <p:spPr bwMode="auto">
          <a:xfrm rot="10800000" flipV="1">
            <a:off x="4500563" y="5206564"/>
            <a:ext cx="1000125" cy="571500"/>
          </a:xfrm>
          <a:prstGeom prst="line">
            <a:avLst/>
          </a:prstGeom>
          <a:noFill/>
          <a:ln w="9525" cap="flat" cmpd="sng" algn="ctr">
            <a:solidFill>
              <a:schemeClr val="accent2">
                <a:lumMod val="75000"/>
              </a:schemeClr>
            </a:solidFill>
            <a:prstDash val="solid"/>
            <a:round/>
            <a:headEnd type="none" w="med" len="med"/>
            <a:tailEnd type="none" w="med" len="med"/>
          </a:ln>
          <a:effectLst>
            <a:outerShdw dist="35921" dir="2700000" algn="ctr" rotWithShape="0">
              <a:srgbClr val="4D4D4D"/>
            </a:outerShdw>
          </a:effectLst>
        </p:spPr>
      </p:cxnSp>
      <p:cxnSp>
        <p:nvCxnSpPr>
          <p:cNvPr id="11" name="Straight Connector 19"/>
          <p:cNvCxnSpPr/>
          <p:nvPr/>
        </p:nvCxnSpPr>
        <p:spPr bwMode="auto">
          <a:xfrm>
            <a:off x="5643563" y="5206564"/>
            <a:ext cx="857250" cy="642938"/>
          </a:xfrm>
          <a:prstGeom prst="line">
            <a:avLst/>
          </a:prstGeom>
          <a:noFill/>
          <a:ln w="9525" cap="flat" cmpd="sng" algn="ctr">
            <a:solidFill>
              <a:schemeClr val="accent2">
                <a:lumMod val="75000"/>
              </a:schemeClr>
            </a:solidFill>
            <a:prstDash val="solid"/>
            <a:round/>
            <a:headEnd type="none" w="med" len="med"/>
            <a:tailEnd type="none" w="med" len="med"/>
          </a:ln>
          <a:effectLst>
            <a:outerShdw dist="35921" dir="2700000" algn="ctr" rotWithShape="0">
              <a:srgbClr val="4D4D4D"/>
            </a:outerShdw>
          </a:effectLst>
        </p:spPr>
      </p:cxnSp>
      <p:cxnSp>
        <p:nvCxnSpPr>
          <p:cNvPr id="12" name="Straight Connector 20"/>
          <p:cNvCxnSpPr/>
          <p:nvPr/>
        </p:nvCxnSpPr>
        <p:spPr bwMode="auto">
          <a:xfrm rot="10800000" flipV="1">
            <a:off x="5500688" y="5278002"/>
            <a:ext cx="1000125" cy="571500"/>
          </a:xfrm>
          <a:prstGeom prst="line">
            <a:avLst/>
          </a:prstGeom>
          <a:noFill/>
          <a:ln w="9525" cap="flat" cmpd="sng" algn="ctr">
            <a:solidFill>
              <a:schemeClr val="accent2">
                <a:lumMod val="75000"/>
              </a:schemeClr>
            </a:solidFill>
            <a:prstDash val="solid"/>
            <a:round/>
            <a:headEnd type="none" w="med" len="med"/>
            <a:tailEnd type="none" w="med" len="med"/>
          </a:ln>
          <a:effectLst>
            <a:outerShdw dist="35921" dir="2700000" algn="ctr" rotWithShape="0">
              <a:srgbClr val="4D4D4D"/>
            </a:outerShdw>
          </a:effectLst>
        </p:spPr>
      </p:cxnSp>
      <p:sp>
        <p:nvSpPr>
          <p:cNvPr id="13" name="Slayt Numarası Yer Tutucusu 12"/>
          <p:cNvSpPr>
            <a:spLocks noGrp="1"/>
          </p:cNvSpPr>
          <p:nvPr>
            <p:ph type="sldNum" sz="quarter" idx="4294967295"/>
          </p:nvPr>
        </p:nvSpPr>
        <p:spPr/>
        <p:txBody>
          <a:bodyPr/>
          <a:lstStyle/>
          <a:p>
            <a:fld id="{A427530A-A503-4F46-BAEC-AA74D2EFDD5B}" type="slidenum">
              <a:rPr lang="tr-TR" smtClean="0"/>
              <a:t>56</a:t>
            </a:fld>
            <a:endParaRPr lang="tr-TR"/>
          </a:p>
        </p:txBody>
      </p:sp>
    </p:spTree>
    <p:extLst>
      <p:ext uri="{BB962C8B-B14F-4D97-AF65-F5344CB8AC3E}">
        <p14:creationId xmlns:p14="http://schemas.microsoft.com/office/powerpoint/2010/main" val="2062346714"/>
      </p:ext>
    </p:extLst>
  </p:cSld>
  <p:clrMapOvr>
    <a:masterClrMapping/>
  </p:clrMapOvr>
  <p:transition>
    <p:pull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8563" name="Rectangle 3"/>
          <p:cNvSpPr>
            <a:spLocks noChangeArrowheads="1"/>
          </p:cNvSpPr>
          <p:nvPr/>
        </p:nvSpPr>
        <p:spPr bwMode="auto">
          <a:xfrm>
            <a:off x="571500" y="5072063"/>
            <a:ext cx="38989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4000" b="1">
                <a:solidFill>
                  <a:srgbClr val="FF0000"/>
                </a:solidFill>
                <a:latin typeface="Times New Roman" pitchFamily="18" charset="0"/>
              </a:rPr>
              <a:t>Yanlış</a:t>
            </a:r>
          </a:p>
        </p:txBody>
      </p:sp>
      <p:sp>
        <p:nvSpPr>
          <p:cNvPr id="6978564" name="Rectangle 4"/>
          <p:cNvSpPr>
            <a:spLocks noChangeArrowheads="1"/>
          </p:cNvSpPr>
          <p:nvPr/>
        </p:nvSpPr>
        <p:spPr bwMode="auto">
          <a:xfrm>
            <a:off x="4214813" y="5072063"/>
            <a:ext cx="38989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4000" b="1">
                <a:solidFill>
                  <a:srgbClr val="66FF33"/>
                </a:solidFill>
                <a:latin typeface="Times New Roman" pitchFamily="18" charset="0"/>
              </a:rPr>
              <a:t>Doğru</a:t>
            </a:r>
          </a:p>
        </p:txBody>
      </p:sp>
      <p:sp>
        <p:nvSpPr>
          <p:cNvPr id="7" name="Rectangle 6"/>
          <p:cNvSpPr/>
          <p:nvPr/>
        </p:nvSpPr>
        <p:spPr>
          <a:xfrm>
            <a:off x="428596" y="142852"/>
            <a:ext cx="5357850" cy="584775"/>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defRPr/>
            </a:pPr>
            <a:r>
              <a:rPr lang="tr-TR" sz="3200" b="1" dirty="0">
                <a:ln w="11430"/>
                <a:solidFill>
                  <a:srgbClr val="FFC000"/>
                </a:solidFill>
                <a:effectLst>
                  <a:outerShdw blurRad="50800" dist="39000" dir="5460000" algn="tl">
                    <a:srgbClr val="000000">
                      <a:alpha val="38000"/>
                    </a:srgbClr>
                  </a:outerShdw>
                </a:effectLst>
                <a:latin typeface="Arial" charset="0"/>
                <a:cs typeface="+mn-cs"/>
              </a:rPr>
              <a:t>BEDEN DURUŞU</a:t>
            </a:r>
            <a:endParaRPr lang="en-US" sz="3200" b="1" dirty="0">
              <a:ln w="11430"/>
              <a:solidFill>
                <a:srgbClr val="FFC000"/>
              </a:solidFill>
              <a:effectLst>
                <a:outerShdw blurRad="50800" dist="39000" dir="5460000" algn="tl">
                  <a:srgbClr val="000000">
                    <a:alpha val="38000"/>
                  </a:srgbClr>
                </a:outerShdw>
              </a:effectLst>
              <a:latin typeface="Arial" charset="0"/>
              <a:cs typeface="+mn-cs"/>
            </a:endParaRPr>
          </a:p>
        </p:txBody>
      </p:sp>
      <p:pic>
        <p:nvPicPr>
          <p:cNvPr id="2560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8" y="1285875"/>
            <a:ext cx="184467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938" y="1285875"/>
            <a:ext cx="1782762"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4294967295"/>
          </p:nvPr>
        </p:nvSpPr>
        <p:spPr/>
        <p:txBody>
          <a:bodyPr/>
          <a:lstStyle/>
          <a:p>
            <a:fld id="{A427530A-A503-4F46-BAEC-AA74D2EFDD5B}" type="slidenum">
              <a:rPr lang="tr-TR" smtClean="0"/>
              <a:t>57</a:t>
            </a:fld>
            <a:endParaRPr lang="tr-TR"/>
          </a:p>
        </p:txBody>
      </p:sp>
    </p:spTree>
    <p:extLst>
      <p:ext uri="{BB962C8B-B14F-4D97-AF65-F5344CB8AC3E}">
        <p14:creationId xmlns:p14="http://schemas.microsoft.com/office/powerpoint/2010/main" val="3659649038"/>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978563"/>
                                        </p:tgtEl>
                                        <p:attrNameLst>
                                          <p:attrName>style.visibility</p:attrName>
                                        </p:attrNameLst>
                                      </p:cBhvr>
                                      <p:to>
                                        <p:strVal val="visible"/>
                                      </p:to>
                                    </p:set>
                                    <p:animEffect transition="in" filter="blinds(horizontal)">
                                      <p:cBhvr>
                                        <p:cTn id="7" dur="500"/>
                                        <p:tgtEl>
                                          <p:spTgt spid="697856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978564"/>
                                        </p:tgtEl>
                                        <p:attrNameLst>
                                          <p:attrName>style.visibility</p:attrName>
                                        </p:attrNameLst>
                                      </p:cBhvr>
                                      <p:to>
                                        <p:strVal val="visible"/>
                                      </p:to>
                                    </p:set>
                                    <p:animEffect transition="in" filter="blinds(horizontal)">
                                      <p:cBhvr>
                                        <p:cTn id="10" dur="500"/>
                                        <p:tgtEl>
                                          <p:spTgt spid="6978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8563" grpId="0"/>
      <p:bldP spid="697856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p:nvPr/>
        </p:nvSpPr>
        <p:spPr>
          <a:xfrm>
            <a:off x="285720" y="31532"/>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5" name="Rectangle 2"/>
          <p:cNvSpPr>
            <a:spLocks noChangeArrowheads="1"/>
          </p:cNvSpPr>
          <p:nvPr/>
        </p:nvSpPr>
        <p:spPr bwMode="auto">
          <a:xfrm>
            <a:off x="500063" y="1674595"/>
            <a:ext cx="4572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b="1" dirty="0"/>
              <a:t>STATİK DURUŞ</a:t>
            </a:r>
            <a:r>
              <a:rPr lang="tr-TR" altLang="tr-TR" dirty="0"/>
              <a:t>: </a:t>
            </a:r>
          </a:p>
          <a:p>
            <a:pPr algn="just" eaLnBrk="1" hangingPunct="1"/>
            <a:endParaRPr lang="tr-TR" altLang="tr-TR" dirty="0"/>
          </a:p>
          <a:p>
            <a:pPr algn="just" eaLnBrk="1" hangingPunct="1"/>
            <a:r>
              <a:rPr lang="tr-TR" altLang="tr-TR" dirty="0"/>
              <a:t>Aynı pozisyonu koruma ya da belli bir zaman diliminde aynı kas gücünü koruma</a:t>
            </a:r>
          </a:p>
          <a:p>
            <a:pPr algn="just" eaLnBrk="1" hangingPunct="1"/>
            <a:r>
              <a:rPr lang="tr-TR" altLang="tr-TR" dirty="0"/>
              <a:t/>
            </a:r>
            <a:br>
              <a:rPr lang="tr-TR" altLang="tr-TR" dirty="0"/>
            </a:br>
            <a:r>
              <a:rPr lang="tr-TR" altLang="tr-TR" dirty="0"/>
              <a:t>Çalışanların uzun süreli durduğu statik duruşlar ya da pozisyonlar kaslara zarar verip kan akışını sınırlayabilir. </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938" y="1817470"/>
            <a:ext cx="2125662"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3603407"/>
            <a:ext cx="20875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5" y="4246345"/>
            <a:ext cx="17335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ayt Numarası Yer Tutucusu 8"/>
          <p:cNvSpPr>
            <a:spLocks noGrp="1"/>
          </p:cNvSpPr>
          <p:nvPr>
            <p:ph type="sldNum" sz="quarter" idx="4294967295"/>
          </p:nvPr>
        </p:nvSpPr>
        <p:spPr/>
        <p:txBody>
          <a:bodyPr/>
          <a:lstStyle/>
          <a:p>
            <a:fld id="{A427530A-A503-4F46-BAEC-AA74D2EFDD5B}" type="slidenum">
              <a:rPr lang="tr-TR" smtClean="0"/>
              <a:t>58</a:t>
            </a:fld>
            <a:endParaRPr lang="tr-TR"/>
          </a:p>
        </p:txBody>
      </p:sp>
    </p:spTree>
    <p:extLst>
      <p:ext uri="{BB962C8B-B14F-4D97-AF65-F5344CB8AC3E}">
        <p14:creationId xmlns:p14="http://schemas.microsoft.com/office/powerpoint/2010/main" val="1371148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5" name="Rectangle 2"/>
          <p:cNvSpPr>
            <a:spLocks noChangeArrowheads="1"/>
          </p:cNvSpPr>
          <p:nvPr/>
        </p:nvSpPr>
        <p:spPr bwMode="auto">
          <a:xfrm>
            <a:off x="4000500" y="2071688"/>
            <a:ext cx="4572000"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b="1" dirty="0"/>
              <a:t>AŞIRI YÜKLENMELER</a:t>
            </a:r>
          </a:p>
          <a:p>
            <a:pPr algn="just" eaLnBrk="1" hangingPunct="1"/>
            <a:endParaRPr lang="tr-TR" altLang="tr-TR" b="1" dirty="0"/>
          </a:p>
          <a:p>
            <a:pPr algn="just" eaLnBrk="1" hangingPunct="1"/>
            <a:r>
              <a:rPr lang="tr-TR" altLang="tr-TR" dirty="0"/>
              <a:t>Kuvvet: Şiddetli bir fiziksel güç harcama.</a:t>
            </a:r>
          </a:p>
          <a:p>
            <a:pPr algn="just" eaLnBrk="1" hangingPunct="1"/>
            <a:r>
              <a:rPr lang="tr-TR" altLang="tr-TR" dirty="0"/>
              <a:t/>
            </a:r>
            <a:br>
              <a:rPr lang="tr-TR" altLang="tr-TR" dirty="0"/>
            </a:br>
            <a:r>
              <a:rPr lang="tr-TR" altLang="tr-TR" dirty="0"/>
              <a:t>Güç Harcama: </a:t>
            </a:r>
            <a:r>
              <a:rPr lang="tr-TR" altLang="tr-TR" dirty="0" err="1"/>
              <a:t>Tendonlar</a:t>
            </a:r>
            <a:r>
              <a:rPr lang="tr-TR" altLang="tr-TR" dirty="0"/>
              <a:t> vasıtasıyla iletilen ve kaslar tarafından üretilen gerilim.</a:t>
            </a:r>
          </a:p>
          <a:p>
            <a:pPr algn="just" eaLnBrk="1" hangingPunct="1"/>
            <a:r>
              <a:rPr lang="tr-TR" altLang="tr-TR" dirty="0"/>
              <a:t/>
            </a:r>
            <a:br>
              <a:rPr lang="tr-TR" altLang="tr-TR" dirty="0"/>
            </a:br>
            <a:r>
              <a:rPr lang="tr-TR" altLang="tr-TR" dirty="0"/>
              <a:t>Aşırı kas gerilimi, yorgunluğa yol açabilen maksimum kas yeteneği ile kasları büzebilir ve böylece kaslara ve bağlantılı dokulara zarar verebilir. </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714500"/>
            <a:ext cx="3108325"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ayt Numarası Yer Tutucusu 6"/>
          <p:cNvSpPr>
            <a:spLocks noGrp="1"/>
          </p:cNvSpPr>
          <p:nvPr>
            <p:ph type="sldNum" sz="quarter" idx="4294967295"/>
          </p:nvPr>
        </p:nvSpPr>
        <p:spPr/>
        <p:txBody>
          <a:bodyPr/>
          <a:lstStyle/>
          <a:p>
            <a:fld id="{A427530A-A503-4F46-BAEC-AA74D2EFDD5B}" type="slidenum">
              <a:rPr lang="tr-TR" smtClean="0"/>
              <a:t>59</a:t>
            </a:fld>
            <a:endParaRPr lang="tr-TR"/>
          </a:p>
        </p:txBody>
      </p:sp>
    </p:spTree>
    <p:extLst>
      <p:ext uri="{BB962C8B-B14F-4D97-AF65-F5344CB8AC3E}">
        <p14:creationId xmlns:p14="http://schemas.microsoft.com/office/powerpoint/2010/main" val="215790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reeform 2"/>
          <p:cNvSpPr>
            <a:spLocks/>
          </p:cNvSpPr>
          <p:nvPr/>
        </p:nvSpPr>
        <p:spPr bwMode="auto">
          <a:xfrm>
            <a:off x="412750" y="1546225"/>
            <a:ext cx="2244725" cy="3825875"/>
          </a:xfrm>
          <a:custGeom>
            <a:avLst/>
            <a:gdLst>
              <a:gd name="T0" fmla="*/ 0 w 1414"/>
              <a:gd name="T1" fmla="*/ 1120775 h 2410"/>
              <a:gd name="T2" fmla="*/ 649288 w 1414"/>
              <a:gd name="T3" fmla="*/ 0 h 2410"/>
              <a:gd name="T4" fmla="*/ 2244725 w 1414"/>
              <a:gd name="T5" fmla="*/ 3175 h 2410"/>
              <a:gd name="T6" fmla="*/ 2239963 w 1414"/>
              <a:gd name="T7" fmla="*/ 3825875 h 2410"/>
              <a:gd name="T8" fmla="*/ 0 w 1414"/>
              <a:gd name="T9" fmla="*/ 1120775 h 2410"/>
              <a:gd name="T10" fmla="*/ 0 60000 65536"/>
              <a:gd name="T11" fmla="*/ 0 60000 65536"/>
              <a:gd name="T12" fmla="*/ 0 60000 65536"/>
              <a:gd name="T13" fmla="*/ 0 60000 65536"/>
              <a:gd name="T14" fmla="*/ 0 60000 65536"/>
              <a:gd name="T15" fmla="*/ 0 w 1414"/>
              <a:gd name="T16" fmla="*/ 0 h 2410"/>
              <a:gd name="T17" fmla="*/ 1414 w 1414"/>
              <a:gd name="T18" fmla="*/ 2410 h 2410"/>
            </a:gdLst>
            <a:ahLst/>
            <a:cxnLst>
              <a:cxn ang="T10">
                <a:pos x="T0" y="T1"/>
              </a:cxn>
              <a:cxn ang="T11">
                <a:pos x="T2" y="T3"/>
              </a:cxn>
              <a:cxn ang="T12">
                <a:pos x="T4" y="T5"/>
              </a:cxn>
              <a:cxn ang="T13">
                <a:pos x="T6" y="T7"/>
              </a:cxn>
              <a:cxn ang="T14">
                <a:pos x="T8" y="T9"/>
              </a:cxn>
            </a:cxnLst>
            <a:rect l="T15" t="T16" r="T17" b="T18"/>
            <a:pathLst>
              <a:path w="1414" h="2410">
                <a:moveTo>
                  <a:pt x="0" y="706"/>
                </a:moveTo>
                <a:lnTo>
                  <a:pt x="409" y="0"/>
                </a:lnTo>
                <a:lnTo>
                  <a:pt x="1414" y="2"/>
                </a:lnTo>
                <a:lnTo>
                  <a:pt x="1411" y="2410"/>
                </a:lnTo>
                <a:lnTo>
                  <a:pt x="0" y="706"/>
                </a:lnTo>
                <a:close/>
              </a:path>
            </a:pathLst>
          </a:custGeom>
          <a:solidFill>
            <a:srgbClr val="C0C0C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r-TR"/>
          </a:p>
        </p:txBody>
      </p:sp>
      <p:sp>
        <p:nvSpPr>
          <p:cNvPr id="118787" name="Rectangle 11"/>
          <p:cNvSpPr>
            <a:spLocks noChangeArrowheads="1"/>
          </p:cNvSpPr>
          <p:nvPr/>
        </p:nvSpPr>
        <p:spPr bwMode="gray">
          <a:xfrm>
            <a:off x="2676518" y="1320049"/>
            <a:ext cx="4754296" cy="596064"/>
          </a:xfrm>
          <a:prstGeom prst="rect">
            <a:avLst/>
          </a:prstGeom>
          <a:gradFill rotWithShape="1">
            <a:gsLst>
              <a:gs pos="0">
                <a:srgbClr val="C6C7C8"/>
              </a:gs>
              <a:gs pos="100000">
                <a:srgbClr val="5C5C5D"/>
              </a:gs>
            </a:gsLst>
            <a:lin ang="5400000" scaled="1"/>
          </a:gradFill>
          <a:ln w="12700">
            <a:solidFill>
              <a:srgbClr val="DDDDDD"/>
            </a:solidFill>
            <a:miter lim="800000"/>
            <a:headEnd/>
            <a:tailEnd/>
          </a:ln>
          <a:effectLst>
            <a:outerShdw dist="53882" dir="2700000" algn="ctr" rotWithShape="0">
              <a:srgbClr val="808080">
                <a:alpha val="50000"/>
              </a:srgbClr>
            </a:outerShdw>
          </a:effectLst>
        </p:spPr>
        <p:txBody>
          <a:bodyPr lIns="288000" tIns="0" rIns="0" bIns="0" anchor="ct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2000" b="1" noProof="1">
                <a:solidFill>
                  <a:srgbClr val="FFFFFF"/>
                </a:solidFill>
                <a:latin typeface="Calibri" pitchFamily="34" charset="0"/>
              </a:rPr>
              <a:t>SAĞLIĞI ETKİLEYEN PSİKOSOSYAL TEHLİKELER</a:t>
            </a:r>
          </a:p>
        </p:txBody>
      </p:sp>
      <p:sp>
        <p:nvSpPr>
          <p:cNvPr id="118788" name="Rectangle 5"/>
          <p:cNvSpPr>
            <a:spLocks noChangeArrowheads="1"/>
          </p:cNvSpPr>
          <p:nvPr/>
        </p:nvSpPr>
        <p:spPr bwMode="gray">
          <a:xfrm>
            <a:off x="2657475" y="1916113"/>
            <a:ext cx="4773339" cy="3943349"/>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108000" tIns="108000" rIns="144000" bIns="72000"/>
          <a:lstStyle>
            <a:lvl1pPr eaLnBrk="0" hangingPunct="0">
              <a:defRPr>
                <a:solidFill>
                  <a:schemeClr val="tx1"/>
                </a:solidFill>
                <a:latin typeface="Arial" pitchFamily="34" charset="0"/>
                <a:cs typeface="Arial" pitchFamily="34" charset="0"/>
              </a:defRPr>
            </a:lvl1pPr>
            <a:lvl2pPr eaLnBrk="0" hangingPunct="0">
              <a:defRPr>
                <a:solidFill>
                  <a:schemeClr val="tx1"/>
                </a:solidFill>
                <a:latin typeface="Arial" pitchFamily="34" charset="0"/>
                <a:cs typeface="Arial" pitchFamily="34" charset="0"/>
              </a:defRPr>
            </a:lvl2pPr>
            <a:lvl3pPr marL="1257300" indent="-3429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90000"/>
              </a:lnSpc>
              <a:spcAft>
                <a:spcPct val="20000"/>
              </a:spcAft>
              <a:buClr>
                <a:srgbClr val="292929"/>
              </a:buClr>
            </a:pPr>
            <a:endParaRPr lang="tr-TR" altLang="tr-TR" i="1">
              <a:solidFill>
                <a:srgbClr val="000000"/>
              </a:solidFill>
              <a:latin typeface="Calibri" pitchFamily="34" charset="0"/>
            </a:endParaRPr>
          </a:p>
          <a:p>
            <a:pPr lvl="1" eaLnBrk="1" hangingPunct="1">
              <a:lnSpc>
                <a:spcPct val="90000"/>
              </a:lnSpc>
              <a:spcAft>
                <a:spcPct val="20000"/>
              </a:spcAft>
              <a:buClr>
                <a:srgbClr val="292929"/>
              </a:buClr>
            </a:pPr>
            <a:r>
              <a:rPr lang="tr-TR" altLang="tr-TR" b="1" i="1">
                <a:solidFill>
                  <a:srgbClr val="000000"/>
                </a:solidFill>
                <a:latin typeface="Calibri" pitchFamily="34" charset="0"/>
              </a:rPr>
              <a:t>Sağlığı etkileyebilecek psikososyal özellikler; </a:t>
            </a:r>
          </a:p>
          <a:p>
            <a:pPr lvl="2" eaLnBrk="1" hangingPunct="1">
              <a:lnSpc>
                <a:spcPct val="90000"/>
              </a:lnSpc>
              <a:spcAft>
                <a:spcPct val="20000"/>
              </a:spcAft>
              <a:buClr>
                <a:srgbClr val="292929"/>
              </a:buClr>
              <a:buFont typeface="Arial" pitchFamily="34" charset="0"/>
              <a:buAutoNum type="arabicPeriod"/>
            </a:pPr>
            <a:r>
              <a:rPr lang="tr-TR" altLang="tr-TR" b="1" i="1">
                <a:solidFill>
                  <a:srgbClr val="000000"/>
                </a:solidFill>
                <a:latin typeface="Calibri" pitchFamily="34" charset="0"/>
              </a:rPr>
              <a:t>Nicel yük, </a:t>
            </a:r>
          </a:p>
          <a:p>
            <a:pPr lvl="2" eaLnBrk="1" hangingPunct="1">
              <a:lnSpc>
                <a:spcPct val="90000"/>
              </a:lnSpc>
              <a:spcAft>
                <a:spcPct val="20000"/>
              </a:spcAft>
              <a:buClr>
                <a:srgbClr val="292929"/>
              </a:buClr>
              <a:buFont typeface="Arial" pitchFamily="34" charset="0"/>
              <a:buAutoNum type="arabicPeriod"/>
            </a:pPr>
            <a:r>
              <a:rPr lang="tr-TR" altLang="tr-TR" b="1" i="1">
                <a:solidFill>
                  <a:srgbClr val="000000"/>
                </a:solidFill>
                <a:latin typeface="Calibri" pitchFamily="34" charset="0"/>
              </a:rPr>
              <a:t>Nitel yük, </a:t>
            </a:r>
          </a:p>
          <a:p>
            <a:pPr lvl="2" eaLnBrk="1" hangingPunct="1">
              <a:lnSpc>
                <a:spcPct val="90000"/>
              </a:lnSpc>
              <a:spcAft>
                <a:spcPct val="20000"/>
              </a:spcAft>
              <a:buClr>
                <a:srgbClr val="292929"/>
              </a:buClr>
              <a:buFont typeface="Arial" pitchFamily="34" charset="0"/>
              <a:buAutoNum type="arabicPeriod"/>
            </a:pPr>
            <a:r>
              <a:rPr lang="tr-TR" altLang="tr-TR" b="1" i="1">
                <a:solidFill>
                  <a:srgbClr val="000000"/>
                </a:solidFill>
                <a:latin typeface="Calibri" pitchFamily="34" charset="0"/>
              </a:rPr>
              <a:t>İş üzerinde denetim eksikliği, </a:t>
            </a:r>
          </a:p>
          <a:p>
            <a:pPr lvl="2" eaLnBrk="1" hangingPunct="1">
              <a:lnSpc>
                <a:spcPct val="90000"/>
              </a:lnSpc>
              <a:spcAft>
                <a:spcPct val="20000"/>
              </a:spcAft>
              <a:buClr>
                <a:srgbClr val="292929"/>
              </a:buClr>
              <a:buFont typeface="Arial" pitchFamily="34" charset="0"/>
              <a:buAutoNum type="arabicPeriod"/>
            </a:pPr>
            <a:r>
              <a:rPr lang="tr-TR" altLang="tr-TR" b="1" i="1">
                <a:solidFill>
                  <a:srgbClr val="000000"/>
                </a:solidFill>
                <a:latin typeface="Calibri" pitchFamily="34" charset="0"/>
              </a:rPr>
              <a:t>Sosyal destek eksikliği,</a:t>
            </a:r>
          </a:p>
          <a:p>
            <a:pPr algn="ctr" eaLnBrk="1" hangingPunct="1">
              <a:lnSpc>
                <a:spcPct val="90000"/>
              </a:lnSpc>
              <a:spcAft>
                <a:spcPct val="20000"/>
              </a:spcAft>
              <a:buClr>
                <a:srgbClr val="292929"/>
              </a:buClr>
            </a:pPr>
            <a:endParaRPr lang="tr-TR" altLang="tr-TR" i="1">
              <a:solidFill>
                <a:srgbClr val="000000"/>
              </a:solidFill>
              <a:latin typeface="Calibri" pitchFamily="34" charset="0"/>
            </a:endParaRPr>
          </a:p>
          <a:p>
            <a:pPr algn="ctr" eaLnBrk="1" hangingPunct="1">
              <a:lnSpc>
                <a:spcPct val="90000"/>
              </a:lnSpc>
              <a:spcAft>
                <a:spcPct val="20000"/>
              </a:spcAft>
              <a:buClr>
                <a:srgbClr val="292929"/>
              </a:buClr>
            </a:pPr>
            <a:r>
              <a:rPr lang="tr-TR" altLang="tr-TR" i="1">
                <a:solidFill>
                  <a:srgbClr val="000000"/>
                </a:solidFill>
                <a:latin typeface="Calibri" pitchFamily="34" charset="0"/>
              </a:rPr>
              <a:t>Bunlar işçinin işini stresli olarak algılamasını neden olur ve işçinin sağlığını etkilemeye başlar. </a:t>
            </a:r>
          </a:p>
        </p:txBody>
      </p:sp>
      <p:sp>
        <p:nvSpPr>
          <p:cNvPr id="118789" name="Rectangle 12"/>
          <p:cNvSpPr>
            <a:spLocks noChangeArrowheads="1"/>
          </p:cNvSpPr>
          <p:nvPr/>
        </p:nvSpPr>
        <p:spPr bwMode="gray">
          <a:xfrm>
            <a:off x="300038" y="411163"/>
            <a:ext cx="8520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sz="2000" b="1" noProof="1">
              <a:solidFill>
                <a:srgbClr val="000000"/>
              </a:solidFill>
            </a:endParaRPr>
          </a:p>
        </p:txBody>
      </p:sp>
      <p:grpSp>
        <p:nvGrpSpPr>
          <p:cNvPr id="118790" name="Group 8"/>
          <p:cNvGrpSpPr>
            <a:grpSpLocks/>
          </p:cNvGrpSpPr>
          <p:nvPr/>
        </p:nvGrpSpPr>
        <p:grpSpPr bwMode="auto">
          <a:xfrm>
            <a:off x="323850" y="1555750"/>
            <a:ext cx="1482725" cy="1482725"/>
            <a:chOff x="1166" y="1342"/>
            <a:chExt cx="934" cy="934"/>
          </a:xfrm>
        </p:grpSpPr>
        <p:grpSp>
          <p:nvGrpSpPr>
            <p:cNvPr id="118794" name="Group 9"/>
            <p:cNvGrpSpPr>
              <a:grpSpLocks/>
            </p:cNvGrpSpPr>
            <p:nvPr/>
          </p:nvGrpSpPr>
          <p:grpSpPr bwMode="auto">
            <a:xfrm>
              <a:off x="1166" y="1342"/>
              <a:ext cx="934" cy="934"/>
              <a:chOff x="1710" y="1035"/>
              <a:chExt cx="2316" cy="2316"/>
            </a:xfrm>
          </p:grpSpPr>
          <p:grpSp>
            <p:nvGrpSpPr>
              <p:cNvPr id="118796" name="Group 10"/>
              <p:cNvGrpSpPr>
                <a:grpSpLocks/>
              </p:cNvGrpSpPr>
              <p:nvPr/>
            </p:nvGrpSpPr>
            <p:grpSpPr bwMode="auto">
              <a:xfrm rot="3600000">
                <a:off x="1710" y="1035"/>
                <a:ext cx="2316" cy="2316"/>
                <a:chOff x="1710" y="1035"/>
                <a:chExt cx="2316" cy="2316"/>
              </a:xfrm>
            </p:grpSpPr>
            <p:sp>
              <p:nvSpPr>
                <p:cNvPr id="118801" name="Freeform 11"/>
                <p:cNvSpPr>
                  <a:spLocks/>
                </p:cNvSpPr>
                <p:nvPr/>
              </p:nvSpPr>
              <p:spPr bwMode="gray">
                <a:xfrm>
                  <a:off x="2866" y="1599"/>
                  <a:ext cx="1160" cy="1752"/>
                </a:xfrm>
                <a:custGeom>
                  <a:avLst/>
                  <a:gdLst>
                    <a:gd name="T0" fmla="*/ 1005 w 794"/>
                    <a:gd name="T1" fmla="*/ 13 h 1200"/>
                    <a:gd name="T2" fmla="*/ 879 w 794"/>
                    <a:gd name="T3" fmla="*/ 86 h 1200"/>
                    <a:gd name="T4" fmla="*/ 874 w 794"/>
                    <a:gd name="T5" fmla="*/ 83 h 1200"/>
                    <a:gd name="T6" fmla="*/ 865 w 794"/>
                    <a:gd name="T7" fmla="*/ 58 h 1200"/>
                    <a:gd name="T8" fmla="*/ 861 w 794"/>
                    <a:gd name="T9" fmla="*/ 28 h 1200"/>
                    <a:gd name="T10" fmla="*/ 801 w 794"/>
                    <a:gd name="T11" fmla="*/ 12 h 1200"/>
                    <a:gd name="T12" fmla="*/ 785 w 794"/>
                    <a:gd name="T13" fmla="*/ 72 h 1200"/>
                    <a:gd name="T14" fmla="*/ 808 w 794"/>
                    <a:gd name="T15" fmla="*/ 91 h 1200"/>
                    <a:gd name="T16" fmla="*/ 808 w 794"/>
                    <a:gd name="T17" fmla="*/ 91 h 1200"/>
                    <a:gd name="T18" fmla="*/ 825 w 794"/>
                    <a:gd name="T19" fmla="*/ 111 h 1200"/>
                    <a:gd name="T20" fmla="*/ 825 w 794"/>
                    <a:gd name="T21" fmla="*/ 117 h 1200"/>
                    <a:gd name="T22" fmla="*/ 697 w 794"/>
                    <a:gd name="T23" fmla="*/ 191 h 1200"/>
                    <a:gd name="T24" fmla="*/ 805 w 794"/>
                    <a:gd name="T25" fmla="*/ 593 h 1200"/>
                    <a:gd name="T26" fmla="*/ 697 w 794"/>
                    <a:gd name="T27" fmla="*/ 994 h 1200"/>
                    <a:gd name="T28" fmla="*/ 0 w 794"/>
                    <a:gd name="T29" fmla="*/ 1397 h 1200"/>
                    <a:gd name="T30" fmla="*/ 0 w 794"/>
                    <a:gd name="T31" fmla="*/ 1529 h 1200"/>
                    <a:gd name="T32" fmla="*/ 0 w 794"/>
                    <a:gd name="T33" fmla="*/ 1545 h 1200"/>
                    <a:gd name="T34" fmla="*/ 6 w 794"/>
                    <a:gd name="T35" fmla="*/ 1548 h 1200"/>
                    <a:gd name="T36" fmla="*/ 32 w 794"/>
                    <a:gd name="T37" fmla="*/ 1542 h 1200"/>
                    <a:gd name="T38" fmla="*/ 32 w 794"/>
                    <a:gd name="T39" fmla="*/ 1542 h 1200"/>
                    <a:gd name="T40" fmla="*/ 61 w 794"/>
                    <a:gd name="T41" fmla="*/ 1532 h 1200"/>
                    <a:gd name="T42" fmla="*/ 104 w 794"/>
                    <a:gd name="T43" fmla="*/ 1575 h 1200"/>
                    <a:gd name="T44" fmla="*/ 61 w 794"/>
                    <a:gd name="T45" fmla="*/ 1621 h 1200"/>
                    <a:gd name="T46" fmla="*/ 32 w 794"/>
                    <a:gd name="T47" fmla="*/ 1609 h 1200"/>
                    <a:gd name="T48" fmla="*/ 6 w 794"/>
                    <a:gd name="T49" fmla="*/ 1605 h 1200"/>
                    <a:gd name="T50" fmla="*/ 0 w 794"/>
                    <a:gd name="T51" fmla="*/ 1607 h 1200"/>
                    <a:gd name="T52" fmla="*/ 0 w 794"/>
                    <a:gd name="T53" fmla="*/ 1618 h 1200"/>
                    <a:gd name="T54" fmla="*/ 0 w 794"/>
                    <a:gd name="T55" fmla="*/ 1752 h 1200"/>
                    <a:gd name="T56" fmla="*/ 1005 w 794"/>
                    <a:gd name="T57" fmla="*/ 1172 h 1200"/>
                    <a:gd name="T58" fmla="*/ 1160 w 794"/>
                    <a:gd name="T59" fmla="*/ 593 h 1200"/>
                    <a:gd name="T60" fmla="*/ 1005 w 794"/>
                    <a:gd name="T61" fmla="*/ 13 h 12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94"/>
                    <a:gd name="T94" fmla="*/ 0 h 1200"/>
                    <a:gd name="T95" fmla="*/ 794 w 794"/>
                    <a:gd name="T96" fmla="*/ 1200 h 12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94" h="1200">
                      <a:moveTo>
                        <a:pt x="688" y="9"/>
                      </a:moveTo>
                      <a:cubicBezTo>
                        <a:pt x="602" y="59"/>
                        <a:pt x="602" y="59"/>
                        <a:pt x="602" y="59"/>
                      </a:cubicBezTo>
                      <a:cubicBezTo>
                        <a:pt x="601" y="58"/>
                        <a:pt x="600" y="58"/>
                        <a:pt x="598" y="57"/>
                      </a:cubicBezTo>
                      <a:cubicBezTo>
                        <a:pt x="593" y="53"/>
                        <a:pt x="590" y="45"/>
                        <a:pt x="592" y="40"/>
                      </a:cubicBezTo>
                      <a:cubicBezTo>
                        <a:pt x="594" y="33"/>
                        <a:pt x="593" y="25"/>
                        <a:pt x="589" y="19"/>
                      </a:cubicBezTo>
                      <a:cubicBezTo>
                        <a:pt x="581" y="5"/>
                        <a:pt x="563" y="0"/>
                        <a:pt x="548" y="8"/>
                      </a:cubicBezTo>
                      <a:cubicBezTo>
                        <a:pt x="534" y="17"/>
                        <a:pt x="529" y="35"/>
                        <a:pt x="537" y="49"/>
                      </a:cubicBezTo>
                      <a:cubicBezTo>
                        <a:pt x="540" y="56"/>
                        <a:pt x="546" y="60"/>
                        <a:pt x="553" y="62"/>
                      </a:cubicBezTo>
                      <a:cubicBezTo>
                        <a:pt x="553" y="62"/>
                        <a:pt x="553" y="62"/>
                        <a:pt x="553" y="62"/>
                      </a:cubicBezTo>
                      <a:cubicBezTo>
                        <a:pt x="559" y="63"/>
                        <a:pt x="564" y="69"/>
                        <a:pt x="565" y="76"/>
                      </a:cubicBezTo>
                      <a:cubicBezTo>
                        <a:pt x="565" y="78"/>
                        <a:pt x="565" y="79"/>
                        <a:pt x="565" y="80"/>
                      </a:cubicBezTo>
                      <a:cubicBezTo>
                        <a:pt x="477" y="131"/>
                        <a:pt x="477" y="131"/>
                        <a:pt x="477" y="131"/>
                      </a:cubicBezTo>
                      <a:cubicBezTo>
                        <a:pt x="524" y="212"/>
                        <a:pt x="551" y="306"/>
                        <a:pt x="551" y="406"/>
                      </a:cubicBezTo>
                      <a:cubicBezTo>
                        <a:pt x="551" y="507"/>
                        <a:pt x="524" y="601"/>
                        <a:pt x="477" y="681"/>
                      </a:cubicBezTo>
                      <a:cubicBezTo>
                        <a:pt x="382" y="846"/>
                        <a:pt x="204" y="957"/>
                        <a:pt x="0" y="957"/>
                      </a:cubicBezTo>
                      <a:cubicBezTo>
                        <a:pt x="0" y="1047"/>
                        <a:pt x="0" y="1047"/>
                        <a:pt x="0" y="1047"/>
                      </a:cubicBezTo>
                      <a:cubicBezTo>
                        <a:pt x="0" y="1058"/>
                        <a:pt x="0" y="1058"/>
                        <a:pt x="0" y="1058"/>
                      </a:cubicBezTo>
                      <a:cubicBezTo>
                        <a:pt x="2" y="1058"/>
                        <a:pt x="3" y="1059"/>
                        <a:pt x="4" y="1060"/>
                      </a:cubicBezTo>
                      <a:cubicBezTo>
                        <a:pt x="10" y="1063"/>
                        <a:pt x="18" y="1061"/>
                        <a:pt x="22" y="1056"/>
                      </a:cubicBezTo>
                      <a:cubicBezTo>
                        <a:pt x="22" y="1056"/>
                        <a:pt x="22" y="1056"/>
                        <a:pt x="22" y="1056"/>
                      </a:cubicBezTo>
                      <a:cubicBezTo>
                        <a:pt x="27" y="1052"/>
                        <a:pt x="34" y="1049"/>
                        <a:pt x="42" y="1049"/>
                      </a:cubicBezTo>
                      <a:cubicBezTo>
                        <a:pt x="58" y="1049"/>
                        <a:pt x="71" y="1063"/>
                        <a:pt x="71" y="1079"/>
                      </a:cubicBezTo>
                      <a:cubicBezTo>
                        <a:pt x="71" y="1096"/>
                        <a:pt x="58" y="1110"/>
                        <a:pt x="42" y="1110"/>
                      </a:cubicBezTo>
                      <a:cubicBezTo>
                        <a:pt x="34" y="1110"/>
                        <a:pt x="27" y="1107"/>
                        <a:pt x="22" y="1102"/>
                      </a:cubicBezTo>
                      <a:cubicBezTo>
                        <a:pt x="18" y="1097"/>
                        <a:pt x="10" y="1096"/>
                        <a:pt x="4" y="1099"/>
                      </a:cubicBezTo>
                      <a:cubicBezTo>
                        <a:pt x="3" y="1099"/>
                        <a:pt x="2" y="1100"/>
                        <a:pt x="0" y="1101"/>
                      </a:cubicBezTo>
                      <a:cubicBezTo>
                        <a:pt x="0" y="1108"/>
                        <a:pt x="0" y="1108"/>
                        <a:pt x="0" y="1108"/>
                      </a:cubicBezTo>
                      <a:cubicBezTo>
                        <a:pt x="0" y="1200"/>
                        <a:pt x="0" y="1200"/>
                        <a:pt x="0" y="1200"/>
                      </a:cubicBezTo>
                      <a:cubicBezTo>
                        <a:pt x="294" y="1200"/>
                        <a:pt x="551" y="1040"/>
                        <a:pt x="688" y="803"/>
                      </a:cubicBezTo>
                      <a:cubicBezTo>
                        <a:pt x="755" y="686"/>
                        <a:pt x="794" y="551"/>
                        <a:pt x="794" y="406"/>
                      </a:cubicBezTo>
                      <a:cubicBezTo>
                        <a:pt x="794" y="262"/>
                        <a:pt x="755" y="126"/>
                        <a:pt x="688" y="9"/>
                      </a:cubicBezTo>
                      <a:close/>
                    </a:path>
                  </a:pathLst>
                </a:custGeom>
                <a:solidFill>
                  <a:srgbClr val="A90404"/>
                </a:solidFill>
                <a:ln w="12700">
                  <a:solidFill>
                    <a:srgbClr val="FFFFFF"/>
                  </a:solidFill>
                  <a:round/>
                  <a:headEnd/>
                  <a:tailEnd/>
                </a:ln>
              </p:spPr>
              <p:txBody>
                <a:bodyPr/>
                <a:lstStyle/>
                <a:p>
                  <a:endParaRPr lang="tr-TR"/>
                </a:p>
              </p:txBody>
            </p:sp>
            <p:sp>
              <p:nvSpPr>
                <p:cNvPr id="118802" name="Freeform 12"/>
                <p:cNvSpPr>
                  <a:spLocks/>
                </p:cNvSpPr>
                <p:nvPr/>
              </p:nvSpPr>
              <p:spPr bwMode="gray">
                <a:xfrm>
                  <a:off x="1710" y="1612"/>
                  <a:ext cx="1262" cy="1739"/>
                </a:xfrm>
                <a:custGeom>
                  <a:avLst/>
                  <a:gdLst>
                    <a:gd name="T0" fmla="*/ 1220 w 864"/>
                    <a:gd name="T1" fmla="*/ 1519 h 1191"/>
                    <a:gd name="T2" fmla="*/ 1190 w 864"/>
                    <a:gd name="T3" fmla="*/ 1529 h 1191"/>
                    <a:gd name="T4" fmla="*/ 1190 w 864"/>
                    <a:gd name="T5" fmla="*/ 1529 h 1191"/>
                    <a:gd name="T6" fmla="*/ 1164 w 864"/>
                    <a:gd name="T7" fmla="*/ 1535 h 1191"/>
                    <a:gd name="T8" fmla="*/ 1158 w 864"/>
                    <a:gd name="T9" fmla="*/ 1532 h 1191"/>
                    <a:gd name="T10" fmla="*/ 1158 w 864"/>
                    <a:gd name="T11" fmla="*/ 1516 h 1191"/>
                    <a:gd name="T12" fmla="*/ 1158 w 864"/>
                    <a:gd name="T13" fmla="*/ 1384 h 1191"/>
                    <a:gd name="T14" fmla="*/ 463 w 864"/>
                    <a:gd name="T15" fmla="*/ 981 h 1191"/>
                    <a:gd name="T16" fmla="*/ 355 w 864"/>
                    <a:gd name="T17" fmla="*/ 580 h 1191"/>
                    <a:gd name="T18" fmla="*/ 463 w 864"/>
                    <a:gd name="T19" fmla="*/ 178 h 1191"/>
                    <a:gd name="T20" fmla="*/ 337 w 864"/>
                    <a:gd name="T21" fmla="*/ 107 h 1191"/>
                    <a:gd name="T22" fmla="*/ 333 w 864"/>
                    <a:gd name="T23" fmla="*/ 110 h 1191"/>
                    <a:gd name="T24" fmla="*/ 323 w 864"/>
                    <a:gd name="T25" fmla="*/ 134 h 1191"/>
                    <a:gd name="T26" fmla="*/ 323 w 864"/>
                    <a:gd name="T27" fmla="*/ 134 h 1191"/>
                    <a:gd name="T28" fmla="*/ 318 w 864"/>
                    <a:gd name="T29" fmla="*/ 165 h 1191"/>
                    <a:gd name="T30" fmla="*/ 259 w 864"/>
                    <a:gd name="T31" fmla="*/ 180 h 1191"/>
                    <a:gd name="T32" fmla="*/ 242 w 864"/>
                    <a:gd name="T33" fmla="*/ 120 h 1191"/>
                    <a:gd name="T34" fmla="*/ 266 w 864"/>
                    <a:gd name="T35" fmla="*/ 101 h 1191"/>
                    <a:gd name="T36" fmla="*/ 283 w 864"/>
                    <a:gd name="T37" fmla="*/ 80 h 1191"/>
                    <a:gd name="T38" fmla="*/ 283 w 864"/>
                    <a:gd name="T39" fmla="*/ 74 h 1191"/>
                    <a:gd name="T40" fmla="*/ 155 w 864"/>
                    <a:gd name="T41" fmla="*/ 0 h 1191"/>
                    <a:gd name="T42" fmla="*/ 0 w 864"/>
                    <a:gd name="T43" fmla="*/ 580 h 1191"/>
                    <a:gd name="T44" fmla="*/ 155 w 864"/>
                    <a:gd name="T45" fmla="*/ 1159 h 1191"/>
                    <a:gd name="T46" fmla="*/ 1158 w 864"/>
                    <a:gd name="T47" fmla="*/ 1739 h 1191"/>
                    <a:gd name="T48" fmla="*/ 1158 w 864"/>
                    <a:gd name="T49" fmla="*/ 1605 h 1191"/>
                    <a:gd name="T50" fmla="*/ 1158 w 864"/>
                    <a:gd name="T51" fmla="*/ 1594 h 1191"/>
                    <a:gd name="T52" fmla="*/ 1164 w 864"/>
                    <a:gd name="T53" fmla="*/ 1592 h 1191"/>
                    <a:gd name="T54" fmla="*/ 1190 w 864"/>
                    <a:gd name="T55" fmla="*/ 1596 h 1191"/>
                    <a:gd name="T56" fmla="*/ 1220 w 864"/>
                    <a:gd name="T57" fmla="*/ 1608 h 1191"/>
                    <a:gd name="T58" fmla="*/ 1262 w 864"/>
                    <a:gd name="T59" fmla="*/ 1562 h 1191"/>
                    <a:gd name="T60" fmla="*/ 1220 w 864"/>
                    <a:gd name="T61" fmla="*/ 1519 h 119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64"/>
                    <a:gd name="T94" fmla="*/ 0 h 1191"/>
                    <a:gd name="T95" fmla="*/ 864 w 864"/>
                    <a:gd name="T96" fmla="*/ 1191 h 119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64" h="1191">
                      <a:moveTo>
                        <a:pt x="835" y="1040"/>
                      </a:moveTo>
                      <a:cubicBezTo>
                        <a:pt x="827" y="1040"/>
                        <a:pt x="820" y="1043"/>
                        <a:pt x="815" y="1047"/>
                      </a:cubicBezTo>
                      <a:cubicBezTo>
                        <a:pt x="815" y="1047"/>
                        <a:pt x="815" y="1047"/>
                        <a:pt x="815" y="1047"/>
                      </a:cubicBezTo>
                      <a:cubicBezTo>
                        <a:pt x="811" y="1052"/>
                        <a:pt x="803" y="1054"/>
                        <a:pt x="797" y="1051"/>
                      </a:cubicBezTo>
                      <a:cubicBezTo>
                        <a:pt x="796" y="1050"/>
                        <a:pt x="795" y="1049"/>
                        <a:pt x="793" y="1049"/>
                      </a:cubicBezTo>
                      <a:cubicBezTo>
                        <a:pt x="793" y="1038"/>
                        <a:pt x="793" y="1038"/>
                        <a:pt x="793" y="1038"/>
                      </a:cubicBezTo>
                      <a:cubicBezTo>
                        <a:pt x="793" y="948"/>
                        <a:pt x="793" y="948"/>
                        <a:pt x="793" y="948"/>
                      </a:cubicBezTo>
                      <a:cubicBezTo>
                        <a:pt x="590" y="948"/>
                        <a:pt x="412" y="837"/>
                        <a:pt x="317" y="672"/>
                      </a:cubicBezTo>
                      <a:cubicBezTo>
                        <a:pt x="270" y="592"/>
                        <a:pt x="243" y="498"/>
                        <a:pt x="243" y="397"/>
                      </a:cubicBezTo>
                      <a:cubicBezTo>
                        <a:pt x="243" y="297"/>
                        <a:pt x="270" y="203"/>
                        <a:pt x="317" y="122"/>
                      </a:cubicBezTo>
                      <a:cubicBezTo>
                        <a:pt x="231" y="73"/>
                        <a:pt x="231" y="73"/>
                        <a:pt x="231" y="73"/>
                      </a:cubicBezTo>
                      <a:cubicBezTo>
                        <a:pt x="230" y="73"/>
                        <a:pt x="229" y="74"/>
                        <a:pt x="228" y="75"/>
                      </a:cubicBezTo>
                      <a:cubicBezTo>
                        <a:pt x="222" y="79"/>
                        <a:pt x="219" y="86"/>
                        <a:pt x="221" y="92"/>
                      </a:cubicBezTo>
                      <a:cubicBezTo>
                        <a:pt x="221" y="92"/>
                        <a:pt x="221" y="92"/>
                        <a:pt x="221" y="92"/>
                      </a:cubicBezTo>
                      <a:cubicBezTo>
                        <a:pt x="223" y="99"/>
                        <a:pt x="222" y="106"/>
                        <a:pt x="218" y="113"/>
                      </a:cubicBezTo>
                      <a:cubicBezTo>
                        <a:pt x="210" y="127"/>
                        <a:pt x="192" y="131"/>
                        <a:pt x="177" y="123"/>
                      </a:cubicBezTo>
                      <a:cubicBezTo>
                        <a:pt x="163" y="115"/>
                        <a:pt x="158" y="96"/>
                        <a:pt x="166" y="82"/>
                      </a:cubicBezTo>
                      <a:cubicBezTo>
                        <a:pt x="169" y="76"/>
                        <a:pt x="175" y="71"/>
                        <a:pt x="182" y="69"/>
                      </a:cubicBezTo>
                      <a:cubicBezTo>
                        <a:pt x="188" y="68"/>
                        <a:pt x="193" y="62"/>
                        <a:pt x="194" y="55"/>
                      </a:cubicBezTo>
                      <a:cubicBezTo>
                        <a:pt x="194" y="54"/>
                        <a:pt x="194" y="52"/>
                        <a:pt x="194" y="51"/>
                      </a:cubicBezTo>
                      <a:cubicBezTo>
                        <a:pt x="106" y="0"/>
                        <a:pt x="106" y="0"/>
                        <a:pt x="106" y="0"/>
                      </a:cubicBezTo>
                      <a:cubicBezTo>
                        <a:pt x="38" y="117"/>
                        <a:pt x="0" y="253"/>
                        <a:pt x="0" y="397"/>
                      </a:cubicBezTo>
                      <a:cubicBezTo>
                        <a:pt x="0" y="542"/>
                        <a:pt x="38" y="677"/>
                        <a:pt x="106" y="794"/>
                      </a:cubicBezTo>
                      <a:cubicBezTo>
                        <a:pt x="243" y="1031"/>
                        <a:pt x="500" y="1191"/>
                        <a:pt x="793" y="1191"/>
                      </a:cubicBezTo>
                      <a:cubicBezTo>
                        <a:pt x="793" y="1099"/>
                        <a:pt x="793" y="1099"/>
                        <a:pt x="793" y="1099"/>
                      </a:cubicBezTo>
                      <a:cubicBezTo>
                        <a:pt x="793" y="1092"/>
                        <a:pt x="793" y="1092"/>
                        <a:pt x="793" y="1092"/>
                      </a:cubicBezTo>
                      <a:cubicBezTo>
                        <a:pt x="795" y="1091"/>
                        <a:pt x="796" y="1090"/>
                        <a:pt x="797" y="1090"/>
                      </a:cubicBezTo>
                      <a:cubicBezTo>
                        <a:pt x="803" y="1087"/>
                        <a:pt x="811" y="1088"/>
                        <a:pt x="815" y="1093"/>
                      </a:cubicBezTo>
                      <a:cubicBezTo>
                        <a:pt x="820" y="1098"/>
                        <a:pt x="827" y="1101"/>
                        <a:pt x="835" y="1101"/>
                      </a:cubicBezTo>
                      <a:cubicBezTo>
                        <a:pt x="851" y="1101"/>
                        <a:pt x="864" y="1087"/>
                        <a:pt x="864" y="1070"/>
                      </a:cubicBezTo>
                      <a:cubicBezTo>
                        <a:pt x="864" y="1054"/>
                        <a:pt x="851" y="1040"/>
                        <a:pt x="835" y="1040"/>
                      </a:cubicBezTo>
                      <a:close/>
                    </a:path>
                  </a:pathLst>
                </a:custGeom>
                <a:solidFill>
                  <a:srgbClr val="9F9F9F"/>
                </a:solidFill>
                <a:ln w="12700">
                  <a:solidFill>
                    <a:srgbClr val="FFFFFF"/>
                  </a:solidFill>
                  <a:round/>
                  <a:headEnd/>
                  <a:tailEnd/>
                </a:ln>
              </p:spPr>
              <p:txBody>
                <a:bodyPr/>
                <a:lstStyle/>
                <a:p>
                  <a:endParaRPr lang="tr-TR"/>
                </a:p>
              </p:txBody>
            </p:sp>
            <p:sp>
              <p:nvSpPr>
                <p:cNvPr id="118803" name="Freeform 13"/>
                <p:cNvSpPr>
                  <a:spLocks/>
                </p:cNvSpPr>
                <p:nvPr/>
              </p:nvSpPr>
              <p:spPr bwMode="gray">
                <a:xfrm>
                  <a:off x="1862" y="1035"/>
                  <a:ext cx="2010" cy="768"/>
                </a:xfrm>
                <a:custGeom>
                  <a:avLst/>
                  <a:gdLst>
                    <a:gd name="T0" fmla="*/ 1702 w 1375"/>
                    <a:gd name="T1" fmla="*/ 755 h 527"/>
                    <a:gd name="T2" fmla="*/ 1830 w 1375"/>
                    <a:gd name="T3" fmla="*/ 681 h 527"/>
                    <a:gd name="T4" fmla="*/ 1830 w 1375"/>
                    <a:gd name="T5" fmla="*/ 675 h 527"/>
                    <a:gd name="T6" fmla="*/ 1813 w 1375"/>
                    <a:gd name="T7" fmla="*/ 654 h 527"/>
                    <a:gd name="T8" fmla="*/ 1813 w 1375"/>
                    <a:gd name="T9" fmla="*/ 654 h 527"/>
                    <a:gd name="T10" fmla="*/ 1789 w 1375"/>
                    <a:gd name="T11" fmla="*/ 635 h 527"/>
                    <a:gd name="T12" fmla="*/ 1805 w 1375"/>
                    <a:gd name="T13" fmla="*/ 576 h 527"/>
                    <a:gd name="T14" fmla="*/ 1865 w 1375"/>
                    <a:gd name="T15" fmla="*/ 592 h 527"/>
                    <a:gd name="T16" fmla="*/ 1870 w 1375"/>
                    <a:gd name="T17" fmla="*/ 622 h 527"/>
                    <a:gd name="T18" fmla="*/ 1878 w 1375"/>
                    <a:gd name="T19" fmla="*/ 647 h 527"/>
                    <a:gd name="T20" fmla="*/ 1884 w 1375"/>
                    <a:gd name="T21" fmla="*/ 650 h 527"/>
                    <a:gd name="T22" fmla="*/ 2010 w 1375"/>
                    <a:gd name="T23" fmla="*/ 577 h 527"/>
                    <a:gd name="T24" fmla="*/ 1004 w 1375"/>
                    <a:gd name="T25" fmla="*/ 0 h 527"/>
                    <a:gd name="T26" fmla="*/ 0 w 1375"/>
                    <a:gd name="T27" fmla="*/ 577 h 527"/>
                    <a:gd name="T28" fmla="*/ 129 w 1375"/>
                    <a:gd name="T29" fmla="*/ 651 h 527"/>
                    <a:gd name="T30" fmla="*/ 129 w 1375"/>
                    <a:gd name="T31" fmla="*/ 657 h 527"/>
                    <a:gd name="T32" fmla="*/ 111 w 1375"/>
                    <a:gd name="T33" fmla="*/ 678 h 527"/>
                    <a:gd name="T34" fmla="*/ 88 w 1375"/>
                    <a:gd name="T35" fmla="*/ 697 h 527"/>
                    <a:gd name="T36" fmla="*/ 104 w 1375"/>
                    <a:gd name="T37" fmla="*/ 756 h 527"/>
                    <a:gd name="T38" fmla="*/ 164 w 1375"/>
                    <a:gd name="T39" fmla="*/ 742 h 527"/>
                    <a:gd name="T40" fmla="*/ 168 w 1375"/>
                    <a:gd name="T41" fmla="*/ 711 h 527"/>
                    <a:gd name="T42" fmla="*/ 168 w 1375"/>
                    <a:gd name="T43" fmla="*/ 711 h 527"/>
                    <a:gd name="T44" fmla="*/ 178 w 1375"/>
                    <a:gd name="T45" fmla="*/ 686 h 527"/>
                    <a:gd name="T46" fmla="*/ 183 w 1375"/>
                    <a:gd name="T47" fmla="*/ 683 h 527"/>
                    <a:gd name="T48" fmla="*/ 308 w 1375"/>
                    <a:gd name="T49" fmla="*/ 755 h 527"/>
                    <a:gd name="T50" fmla="*/ 1004 w 1375"/>
                    <a:gd name="T51" fmla="*/ 354 h 527"/>
                    <a:gd name="T52" fmla="*/ 1702 w 1375"/>
                    <a:gd name="T53" fmla="*/ 755 h 5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75"/>
                    <a:gd name="T82" fmla="*/ 0 h 527"/>
                    <a:gd name="T83" fmla="*/ 1375 w 1375"/>
                    <a:gd name="T84" fmla="*/ 527 h 5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75" h="527">
                      <a:moveTo>
                        <a:pt x="1164" y="518"/>
                      </a:moveTo>
                      <a:cubicBezTo>
                        <a:pt x="1252" y="467"/>
                        <a:pt x="1252" y="467"/>
                        <a:pt x="1252" y="467"/>
                      </a:cubicBezTo>
                      <a:cubicBezTo>
                        <a:pt x="1252" y="466"/>
                        <a:pt x="1252" y="465"/>
                        <a:pt x="1252" y="463"/>
                      </a:cubicBezTo>
                      <a:cubicBezTo>
                        <a:pt x="1251" y="456"/>
                        <a:pt x="1246" y="450"/>
                        <a:pt x="1240" y="449"/>
                      </a:cubicBezTo>
                      <a:cubicBezTo>
                        <a:pt x="1240" y="449"/>
                        <a:pt x="1240" y="449"/>
                        <a:pt x="1240" y="449"/>
                      </a:cubicBezTo>
                      <a:cubicBezTo>
                        <a:pt x="1233" y="447"/>
                        <a:pt x="1227" y="443"/>
                        <a:pt x="1224" y="436"/>
                      </a:cubicBezTo>
                      <a:cubicBezTo>
                        <a:pt x="1216" y="422"/>
                        <a:pt x="1221" y="404"/>
                        <a:pt x="1235" y="395"/>
                      </a:cubicBezTo>
                      <a:cubicBezTo>
                        <a:pt x="1250" y="387"/>
                        <a:pt x="1268" y="392"/>
                        <a:pt x="1276" y="406"/>
                      </a:cubicBezTo>
                      <a:cubicBezTo>
                        <a:pt x="1280" y="412"/>
                        <a:pt x="1281" y="420"/>
                        <a:pt x="1279" y="427"/>
                      </a:cubicBezTo>
                      <a:cubicBezTo>
                        <a:pt x="1277" y="432"/>
                        <a:pt x="1280" y="440"/>
                        <a:pt x="1285" y="444"/>
                      </a:cubicBezTo>
                      <a:cubicBezTo>
                        <a:pt x="1287" y="445"/>
                        <a:pt x="1288" y="445"/>
                        <a:pt x="1289" y="446"/>
                      </a:cubicBezTo>
                      <a:cubicBezTo>
                        <a:pt x="1375" y="396"/>
                        <a:pt x="1375" y="396"/>
                        <a:pt x="1375" y="396"/>
                      </a:cubicBezTo>
                      <a:cubicBezTo>
                        <a:pt x="1238" y="159"/>
                        <a:pt x="981" y="0"/>
                        <a:pt x="687" y="0"/>
                      </a:cubicBezTo>
                      <a:cubicBezTo>
                        <a:pt x="394" y="0"/>
                        <a:pt x="137" y="159"/>
                        <a:pt x="0" y="396"/>
                      </a:cubicBezTo>
                      <a:cubicBezTo>
                        <a:pt x="88" y="447"/>
                        <a:pt x="88" y="447"/>
                        <a:pt x="88" y="447"/>
                      </a:cubicBezTo>
                      <a:cubicBezTo>
                        <a:pt x="88" y="448"/>
                        <a:pt x="88" y="450"/>
                        <a:pt x="88" y="451"/>
                      </a:cubicBezTo>
                      <a:cubicBezTo>
                        <a:pt x="87" y="458"/>
                        <a:pt x="82" y="464"/>
                        <a:pt x="76" y="465"/>
                      </a:cubicBezTo>
                      <a:cubicBezTo>
                        <a:pt x="69" y="467"/>
                        <a:pt x="63" y="472"/>
                        <a:pt x="60" y="478"/>
                      </a:cubicBezTo>
                      <a:cubicBezTo>
                        <a:pt x="52" y="492"/>
                        <a:pt x="57" y="511"/>
                        <a:pt x="71" y="519"/>
                      </a:cubicBezTo>
                      <a:cubicBezTo>
                        <a:pt x="86" y="527"/>
                        <a:pt x="104" y="523"/>
                        <a:pt x="112" y="509"/>
                      </a:cubicBezTo>
                      <a:cubicBezTo>
                        <a:pt x="116" y="502"/>
                        <a:pt x="117" y="495"/>
                        <a:pt x="115" y="488"/>
                      </a:cubicBezTo>
                      <a:cubicBezTo>
                        <a:pt x="115" y="488"/>
                        <a:pt x="115" y="488"/>
                        <a:pt x="115" y="488"/>
                      </a:cubicBezTo>
                      <a:cubicBezTo>
                        <a:pt x="113" y="482"/>
                        <a:pt x="116" y="475"/>
                        <a:pt x="122" y="471"/>
                      </a:cubicBezTo>
                      <a:cubicBezTo>
                        <a:pt x="123" y="470"/>
                        <a:pt x="124" y="469"/>
                        <a:pt x="125" y="469"/>
                      </a:cubicBezTo>
                      <a:cubicBezTo>
                        <a:pt x="211" y="518"/>
                        <a:pt x="211" y="518"/>
                        <a:pt x="211" y="518"/>
                      </a:cubicBezTo>
                      <a:cubicBezTo>
                        <a:pt x="306" y="354"/>
                        <a:pt x="484" y="243"/>
                        <a:pt x="687" y="243"/>
                      </a:cubicBezTo>
                      <a:cubicBezTo>
                        <a:pt x="891" y="243"/>
                        <a:pt x="1069" y="354"/>
                        <a:pt x="1164" y="518"/>
                      </a:cubicBezTo>
                      <a:close/>
                    </a:path>
                  </a:pathLst>
                </a:custGeom>
                <a:solidFill>
                  <a:srgbClr val="9F9F9F"/>
                </a:solidFill>
                <a:ln w="12700">
                  <a:solidFill>
                    <a:srgbClr val="FFFFFF"/>
                  </a:solidFill>
                  <a:round/>
                  <a:headEnd/>
                  <a:tailEnd/>
                </a:ln>
              </p:spPr>
              <p:txBody>
                <a:bodyPr/>
                <a:lstStyle/>
                <a:p>
                  <a:endParaRPr lang="tr-TR"/>
                </a:p>
              </p:txBody>
            </p:sp>
          </p:grpSp>
          <p:grpSp>
            <p:nvGrpSpPr>
              <p:cNvPr id="118797" name="Group 14"/>
              <p:cNvGrpSpPr>
                <a:grpSpLocks/>
              </p:cNvGrpSpPr>
              <p:nvPr/>
            </p:nvGrpSpPr>
            <p:grpSpPr bwMode="auto">
              <a:xfrm rot="7200000">
                <a:off x="2059" y="1386"/>
                <a:ext cx="1616" cy="1614"/>
                <a:chOff x="2060" y="1387"/>
                <a:chExt cx="1616" cy="1614"/>
              </a:xfrm>
            </p:grpSpPr>
            <p:sp>
              <p:nvSpPr>
                <p:cNvPr id="118798" name="Freeform 15"/>
                <p:cNvSpPr>
                  <a:spLocks/>
                </p:cNvSpPr>
                <p:nvPr/>
              </p:nvSpPr>
              <p:spPr bwMode="gray">
                <a:xfrm>
                  <a:off x="2060" y="1387"/>
                  <a:ext cx="808" cy="1225"/>
                </a:xfrm>
                <a:custGeom>
                  <a:avLst/>
                  <a:gdLst>
                    <a:gd name="T0" fmla="*/ 808 w 550"/>
                    <a:gd name="T1" fmla="*/ 193 h 836"/>
                    <a:gd name="T2" fmla="*/ 804 w 550"/>
                    <a:gd name="T3" fmla="*/ 190 h 836"/>
                    <a:gd name="T4" fmla="*/ 777 w 550"/>
                    <a:gd name="T5" fmla="*/ 195 h 836"/>
                    <a:gd name="T6" fmla="*/ 777 w 550"/>
                    <a:gd name="T7" fmla="*/ 195 h 836"/>
                    <a:gd name="T8" fmla="*/ 748 w 550"/>
                    <a:gd name="T9" fmla="*/ 207 h 836"/>
                    <a:gd name="T10" fmla="*/ 705 w 550"/>
                    <a:gd name="T11" fmla="*/ 163 h 836"/>
                    <a:gd name="T12" fmla="*/ 748 w 550"/>
                    <a:gd name="T13" fmla="*/ 117 h 836"/>
                    <a:gd name="T14" fmla="*/ 777 w 550"/>
                    <a:gd name="T15" fmla="*/ 129 h 836"/>
                    <a:gd name="T16" fmla="*/ 804 w 550"/>
                    <a:gd name="T17" fmla="*/ 133 h 836"/>
                    <a:gd name="T18" fmla="*/ 808 w 550"/>
                    <a:gd name="T19" fmla="*/ 130 h 836"/>
                    <a:gd name="T20" fmla="*/ 808 w 550"/>
                    <a:gd name="T21" fmla="*/ 120 h 836"/>
                    <a:gd name="T22" fmla="*/ 808 w 550"/>
                    <a:gd name="T23" fmla="*/ 0 h 836"/>
                    <a:gd name="T24" fmla="*/ 0 w 550"/>
                    <a:gd name="T25" fmla="*/ 806 h 836"/>
                    <a:gd name="T26" fmla="*/ 109 w 550"/>
                    <a:gd name="T27" fmla="*/ 1209 h 836"/>
                    <a:gd name="T28" fmla="*/ 225 w 550"/>
                    <a:gd name="T29" fmla="*/ 1143 h 836"/>
                    <a:gd name="T30" fmla="*/ 232 w 550"/>
                    <a:gd name="T31" fmla="*/ 1166 h 836"/>
                    <a:gd name="T32" fmla="*/ 237 w 550"/>
                    <a:gd name="T33" fmla="*/ 1197 h 836"/>
                    <a:gd name="T34" fmla="*/ 297 w 550"/>
                    <a:gd name="T35" fmla="*/ 1212 h 836"/>
                    <a:gd name="T36" fmla="*/ 314 w 550"/>
                    <a:gd name="T37" fmla="*/ 1152 h 836"/>
                    <a:gd name="T38" fmla="*/ 291 w 550"/>
                    <a:gd name="T39" fmla="*/ 1133 h 836"/>
                    <a:gd name="T40" fmla="*/ 291 w 550"/>
                    <a:gd name="T41" fmla="*/ 1133 h 836"/>
                    <a:gd name="T42" fmla="*/ 273 w 550"/>
                    <a:gd name="T43" fmla="*/ 1115 h 836"/>
                    <a:gd name="T44" fmla="*/ 391 w 550"/>
                    <a:gd name="T45" fmla="*/ 1046 h 836"/>
                    <a:gd name="T46" fmla="*/ 326 w 550"/>
                    <a:gd name="T47" fmla="*/ 806 h 836"/>
                    <a:gd name="T48" fmla="*/ 808 w 550"/>
                    <a:gd name="T49" fmla="*/ 325 h 836"/>
                    <a:gd name="T50" fmla="*/ 808 w 550"/>
                    <a:gd name="T51" fmla="*/ 210 h 836"/>
                    <a:gd name="T52" fmla="*/ 808 w 550"/>
                    <a:gd name="T53" fmla="*/ 193 h 8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50"/>
                    <a:gd name="T82" fmla="*/ 0 h 836"/>
                    <a:gd name="T83" fmla="*/ 550 w 550"/>
                    <a:gd name="T84" fmla="*/ 836 h 8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50" h="836">
                      <a:moveTo>
                        <a:pt x="550" y="132"/>
                      </a:moveTo>
                      <a:cubicBezTo>
                        <a:pt x="549" y="131"/>
                        <a:pt x="548" y="131"/>
                        <a:pt x="547" y="130"/>
                      </a:cubicBezTo>
                      <a:cubicBezTo>
                        <a:pt x="540" y="127"/>
                        <a:pt x="533" y="129"/>
                        <a:pt x="529" y="133"/>
                      </a:cubicBezTo>
                      <a:cubicBezTo>
                        <a:pt x="529" y="133"/>
                        <a:pt x="529" y="133"/>
                        <a:pt x="529" y="133"/>
                      </a:cubicBezTo>
                      <a:cubicBezTo>
                        <a:pt x="523" y="138"/>
                        <a:pt x="517" y="141"/>
                        <a:pt x="509" y="141"/>
                      </a:cubicBezTo>
                      <a:cubicBezTo>
                        <a:pt x="493" y="141"/>
                        <a:pt x="480" y="127"/>
                        <a:pt x="480" y="111"/>
                      </a:cubicBezTo>
                      <a:cubicBezTo>
                        <a:pt x="480" y="94"/>
                        <a:pt x="493" y="80"/>
                        <a:pt x="509" y="80"/>
                      </a:cubicBezTo>
                      <a:cubicBezTo>
                        <a:pt x="517" y="80"/>
                        <a:pt x="524" y="83"/>
                        <a:pt x="529" y="88"/>
                      </a:cubicBezTo>
                      <a:cubicBezTo>
                        <a:pt x="533" y="93"/>
                        <a:pt x="540" y="94"/>
                        <a:pt x="547" y="91"/>
                      </a:cubicBezTo>
                      <a:cubicBezTo>
                        <a:pt x="548" y="91"/>
                        <a:pt x="549" y="90"/>
                        <a:pt x="550" y="89"/>
                      </a:cubicBezTo>
                      <a:cubicBezTo>
                        <a:pt x="550" y="82"/>
                        <a:pt x="550" y="82"/>
                        <a:pt x="550" y="82"/>
                      </a:cubicBezTo>
                      <a:cubicBezTo>
                        <a:pt x="550" y="0"/>
                        <a:pt x="550" y="0"/>
                        <a:pt x="550" y="0"/>
                      </a:cubicBezTo>
                      <a:cubicBezTo>
                        <a:pt x="246" y="0"/>
                        <a:pt x="0" y="246"/>
                        <a:pt x="0" y="550"/>
                      </a:cubicBezTo>
                      <a:cubicBezTo>
                        <a:pt x="0" y="651"/>
                        <a:pt x="27" y="745"/>
                        <a:pt x="74" y="825"/>
                      </a:cubicBezTo>
                      <a:cubicBezTo>
                        <a:pt x="153" y="780"/>
                        <a:pt x="153" y="780"/>
                        <a:pt x="153" y="780"/>
                      </a:cubicBezTo>
                      <a:cubicBezTo>
                        <a:pt x="158" y="784"/>
                        <a:pt x="160" y="791"/>
                        <a:pt x="158" y="796"/>
                      </a:cubicBezTo>
                      <a:cubicBezTo>
                        <a:pt x="157" y="803"/>
                        <a:pt x="158" y="810"/>
                        <a:pt x="161" y="817"/>
                      </a:cubicBezTo>
                      <a:cubicBezTo>
                        <a:pt x="170" y="831"/>
                        <a:pt x="188" y="836"/>
                        <a:pt x="202" y="827"/>
                      </a:cubicBezTo>
                      <a:cubicBezTo>
                        <a:pt x="217" y="819"/>
                        <a:pt x="222" y="801"/>
                        <a:pt x="214" y="786"/>
                      </a:cubicBezTo>
                      <a:cubicBezTo>
                        <a:pt x="210" y="780"/>
                        <a:pt x="204" y="776"/>
                        <a:pt x="198" y="773"/>
                      </a:cubicBezTo>
                      <a:cubicBezTo>
                        <a:pt x="198" y="773"/>
                        <a:pt x="198" y="773"/>
                        <a:pt x="198" y="773"/>
                      </a:cubicBezTo>
                      <a:cubicBezTo>
                        <a:pt x="192" y="772"/>
                        <a:pt x="187" y="767"/>
                        <a:pt x="186" y="761"/>
                      </a:cubicBezTo>
                      <a:cubicBezTo>
                        <a:pt x="266" y="714"/>
                        <a:pt x="266" y="714"/>
                        <a:pt x="266" y="714"/>
                      </a:cubicBezTo>
                      <a:cubicBezTo>
                        <a:pt x="238" y="666"/>
                        <a:pt x="222" y="610"/>
                        <a:pt x="222" y="550"/>
                      </a:cubicBezTo>
                      <a:cubicBezTo>
                        <a:pt x="222" y="369"/>
                        <a:pt x="369" y="222"/>
                        <a:pt x="550" y="222"/>
                      </a:cubicBezTo>
                      <a:cubicBezTo>
                        <a:pt x="550" y="143"/>
                        <a:pt x="550" y="143"/>
                        <a:pt x="550" y="143"/>
                      </a:cubicBezTo>
                      <a:lnTo>
                        <a:pt x="550" y="132"/>
                      </a:lnTo>
                      <a:close/>
                    </a:path>
                  </a:pathLst>
                </a:custGeom>
                <a:solidFill>
                  <a:srgbClr val="D1D1D1"/>
                </a:solidFill>
                <a:ln w="12700">
                  <a:solidFill>
                    <a:srgbClr val="FFFFFF"/>
                  </a:solidFill>
                  <a:round/>
                  <a:headEnd/>
                  <a:tailEnd/>
                </a:ln>
              </p:spPr>
              <p:txBody>
                <a:bodyPr/>
                <a:lstStyle/>
                <a:p>
                  <a:endParaRPr lang="tr-TR"/>
                </a:p>
              </p:txBody>
            </p:sp>
            <p:sp>
              <p:nvSpPr>
                <p:cNvPr id="118799" name="Freeform 16"/>
                <p:cNvSpPr>
                  <a:spLocks/>
                </p:cNvSpPr>
                <p:nvPr/>
              </p:nvSpPr>
              <p:spPr bwMode="gray">
                <a:xfrm>
                  <a:off x="2764" y="1387"/>
                  <a:ext cx="912" cy="1210"/>
                </a:xfrm>
                <a:custGeom>
                  <a:avLst/>
                  <a:gdLst>
                    <a:gd name="T0" fmla="*/ 103 w 621"/>
                    <a:gd name="T1" fmla="*/ 0 h 826"/>
                    <a:gd name="T2" fmla="*/ 103 w 621"/>
                    <a:gd name="T3" fmla="*/ 120 h 826"/>
                    <a:gd name="T4" fmla="*/ 103 w 621"/>
                    <a:gd name="T5" fmla="*/ 130 h 826"/>
                    <a:gd name="T6" fmla="*/ 98 w 621"/>
                    <a:gd name="T7" fmla="*/ 133 h 826"/>
                    <a:gd name="T8" fmla="*/ 72 w 621"/>
                    <a:gd name="T9" fmla="*/ 129 h 826"/>
                    <a:gd name="T10" fmla="*/ 43 w 621"/>
                    <a:gd name="T11" fmla="*/ 117 h 826"/>
                    <a:gd name="T12" fmla="*/ 0 w 621"/>
                    <a:gd name="T13" fmla="*/ 163 h 826"/>
                    <a:gd name="T14" fmla="*/ 43 w 621"/>
                    <a:gd name="T15" fmla="*/ 207 h 826"/>
                    <a:gd name="T16" fmla="*/ 72 w 621"/>
                    <a:gd name="T17" fmla="*/ 195 h 826"/>
                    <a:gd name="T18" fmla="*/ 72 w 621"/>
                    <a:gd name="T19" fmla="*/ 195 h 826"/>
                    <a:gd name="T20" fmla="*/ 98 w 621"/>
                    <a:gd name="T21" fmla="*/ 190 h 826"/>
                    <a:gd name="T22" fmla="*/ 103 w 621"/>
                    <a:gd name="T23" fmla="*/ 193 h 826"/>
                    <a:gd name="T24" fmla="*/ 103 w 621"/>
                    <a:gd name="T25" fmla="*/ 209 h 826"/>
                    <a:gd name="T26" fmla="*/ 103 w 621"/>
                    <a:gd name="T27" fmla="*/ 325 h 826"/>
                    <a:gd name="T28" fmla="*/ 103 w 621"/>
                    <a:gd name="T29" fmla="*/ 325 h 826"/>
                    <a:gd name="T30" fmla="*/ 585 w 621"/>
                    <a:gd name="T31" fmla="*/ 806 h 826"/>
                    <a:gd name="T32" fmla="*/ 520 w 621"/>
                    <a:gd name="T33" fmla="*/ 1046 h 826"/>
                    <a:gd name="T34" fmla="*/ 636 w 621"/>
                    <a:gd name="T35" fmla="*/ 1112 h 826"/>
                    <a:gd name="T36" fmla="*/ 640 w 621"/>
                    <a:gd name="T37" fmla="*/ 1110 h 826"/>
                    <a:gd name="T38" fmla="*/ 651 w 621"/>
                    <a:gd name="T39" fmla="*/ 1084 h 826"/>
                    <a:gd name="T40" fmla="*/ 651 w 621"/>
                    <a:gd name="T41" fmla="*/ 1084 h 826"/>
                    <a:gd name="T42" fmla="*/ 655 w 621"/>
                    <a:gd name="T43" fmla="*/ 1055 h 826"/>
                    <a:gd name="T44" fmla="*/ 715 w 621"/>
                    <a:gd name="T45" fmla="*/ 1039 h 826"/>
                    <a:gd name="T46" fmla="*/ 731 w 621"/>
                    <a:gd name="T47" fmla="*/ 1099 h 826"/>
                    <a:gd name="T48" fmla="*/ 708 w 621"/>
                    <a:gd name="T49" fmla="*/ 1118 h 826"/>
                    <a:gd name="T50" fmla="*/ 690 w 621"/>
                    <a:gd name="T51" fmla="*/ 1138 h 826"/>
                    <a:gd name="T52" fmla="*/ 690 w 621"/>
                    <a:gd name="T53" fmla="*/ 1144 h 826"/>
                    <a:gd name="T54" fmla="*/ 803 w 621"/>
                    <a:gd name="T55" fmla="*/ 1210 h 826"/>
                    <a:gd name="T56" fmla="*/ 912 w 621"/>
                    <a:gd name="T57" fmla="*/ 806 h 826"/>
                    <a:gd name="T58" fmla="*/ 103 w 621"/>
                    <a:gd name="T59" fmla="*/ 0 h 8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21"/>
                    <a:gd name="T91" fmla="*/ 0 h 826"/>
                    <a:gd name="T92" fmla="*/ 621 w 621"/>
                    <a:gd name="T93" fmla="*/ 826 h 8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21" h="826">
                      <a:moveTo>
                        <a:pt x="70" y="0"/>
                      </a:moveTo>
                      <a:cubicBezTo>
                        <a:pt x="70" y="82"/>
                        <a:pt x="70" y="82"/>
                        <a:pt x="70" y="82"/>
                      </a:cubicBezTo>
                      <a:cubicBezTo>
                        <a:pt x="70" y="89"/>
                        <a:pt x="70" y="89"/>
                        <a:pt x="70" y="89"/>
                      </a:cubicBezTo>
                      <a:cubicBezTo>
                        <a:pt x="69" y="90"/>
                        <a:pt x="68" y="91"/>
                        <a:pt x="67" y="91"/>
                      </a:cubicBezTo>
                      <a:cubicBezTo>
                        <a:pt x="60" y="94"/>
                        <a:pt x="53" y="93"/>
                        <a:pt x="49" y="88"/>
                      </a:cubicBezTo>
                      <a:cubicBezTo>
                        <a:pt x="44" y="83"/>
                        <a:pt x="37" y="80"/>
                        <a:pt x="29" y="80"/>
                      </a:cubicBezTo>
                      <a:cubicBezTo>
                        <a:pt x="13" y="80"/>
                        <a:pt x="0" y="94"/>
                        <a:pt x="0" y="111"/>
                      </a:cubicBezTo>
                      <a:cubicBezTo>
                        <a:pt x="0" y="127"/>
                        <a:pt x="13" y="141"/>
                        <a:pt x="29" y="141"/>
                      </a:cubicBezTo>
                      <a:cubicBezTo>
                        <a:pt x="37" y="141"/>
                        <a:pt x="43" y="138"/>
                        <a:pt x="49" y="133"/>
                      </a:cubicBezTo>
                      <a:cubicBezTo>
                        <a:pt x="49" y="133"/>
                        <a:pt x="49" y="133"/>
                        <a:pt x="49" y="133"/>
                      </a:cubicBezTo>
                      <a:cubicBezTo>
                        <a:pt x="53" y="129"/>
                        <a:pt x="60" y="127"/>
                        <a:pt x="67" y="130"/>
                      </a:cubicBezTo>
                      <a:cubicBezTo>
                        <a:pt x="68" y="131"/>
                        <a:pt x="69" y="131"/>
                        <a:pt x="70" y="132"/>
                      </a:cubicBezTo>
                      <a:cubicBezTo>
                        <a:pt x="70" y="143"/>
                        <a:pt x="70" y="143"/>
                        <a:pt x="70" y="143"/>
                      </a:cubicBezTo>
                      <a:cubicBezTo>
                        <a:pt x="70" y="222"/>
                        <a:pt x="70" y="222"/>
                        <a:pt x="70" y="222"/>
                      </a:cubicBezTo>
                      <a:cubicBezTo>
                        <a:pt x="70" y="222"/>
                        <a:pt x="70" y="222"/>
                        <a:pt x="70" y="222"/>
                      </a:cubicBezTo>
                      <a:cubicBezTo>
                        <a:pt x="252" y="222"/>
                        <a:pt x="398" y="369"/>
                        <a:pt x="398" y="550"/>
                      </a:cubicBezTo>
                      <a:cubicBezTo>
                        <a:pt x="398" y="610"/>
                        <a:pt x="382" y="666"/>
                        <a:pt x="354" y="714"/>
                      </a:cubicBezTo>
                      <a:cubicBezTo>
                        <a:pt x="433" y="759"/>
                        <a:pt x="433" y="759"/>
                        <a:pt x="433" y="759"/>
                      </a:cubicBezTo>
                      <a:cubicBezTo>
                        <a:pt x="434" y="759"/>
                        <a:pt x="435" y="758"/>
                        <a:pt x="436" y="758"/>
                      </a:cubicBezTo>
                      <a:cubicBezTo>
                        <a:pt x="442" y="753"/>
                        <a:pt x="445" y="746"/>
                        <a:pt x="443" y="740"/>
                      </a:cubicBezTo>
                      <a:cubicBezTo>
                        <a:pt x="443" y="740"/>
                        <a:pt x="443" y="740"/>
                        <a:pt x="443" y="740"/>
                      </a:cubicBezTo>
                      <a:cubicBezTo>
                        <a:pt x="441" y="733"/>
                        <a:pt x="442" y="726"/>
                        <a:pt x="446" y="720"/>
                      </a:cubicBezTo>
                      <a:cubicBezTo>
                        <a:pt x="454" y="705"/>
                        <a:pt x="472" y="701"/>
                        <a:pt x="487" y="709"/>
                      </a:cubicBezTo>
                      <a:cubicBezTo>
                        <a:pt x="501" y="717"/>
                        <a:pt x="506" y="736"/>
                        <a:pt x="498" y="750"/>
                      </a:cubicBezTo>
                      <a:cubicBezTo>
                        <a:pt x="494" y="756"/>
                        <a:pt x="489" y="761"/>
                        <a:pt x="482" y="763"/>
                      </a:cubicBezTo>
                      <a:cubicBezTo>
                        <a:pt x="476" y="764"/>
                        <a:pt x="471" y="770"/>
                        <a:pt x="470" y="777"/>
                      </a:cubicBezTo>
                      <a:cubicBezTo>
                        <a:pt x="470" y="778"/>
                        <a:pt x="470" y="780"/>
                        <a:pt x="470" y="781"/>
                      </a:cubicBezTo>
                      <a:cubicBezTo>
                        <a:pt x="547" y="826"/>
                        <a:pt x="547" y="826"/>
                        <a:pt x="547" y="826"/>
                      </a:cubicBezTo>
                      <a:cubicBezTo>
                        <a:pt x="594" y="745"/>
                        <a:pt x="621" y="651"/>
                        <a:pt x="621" y="550"/>
                      </a:cubicBezTo>
                      <a:cubicBezTo>
                        <a:pt x="621" y="246"/>
                        <a:pt x="374" y="0"/>
                        <a:pt x="70" y="0"/>
                      </a:cubicBezTo>
                      <a:close/>
                    </a:path>
                  </a:pathLst>
                </a:custGeom>
                <a:solidFill>
                  <a:srgbClr val="D1D1D1"/>
                </a:solidFill>
                <a:ln w="12700">
                  <a:solidFill>
                    <a:srgbClr val="FFFFFF"/>
                  </a:solidFill>
                  <a:round/>
                  <a:headEnd/>
                  <a:tailEnd/>
                </a:ln>
              </p:spPr>
              <p:txBody>
                <a:bodyPr/>
                <a:lstStyle/>
                <a:p>
                  <a:endParaRPr lang="tr-TR"/>
                </a:p>
              </p:txBody>
            </p:sp>
            <p:sp>
              <p:nvSpPr>
                <p:cNvPr id="118800" name="Freeform 17"/>
                <p:cNvSpPr>
                  <a:spLocks/>
                </p:cNvSpPr>
                <p:nvPr/>
              </p:nvSpPr>
              <p:spPr bwMode="gray">
                <a:xfrm>
                  <a:off x="2169" y="2414"/>
                  <a:ext cx="1397" cy="587"/>
                </a:xfrm>
                <a:custGeom>
                  <a:avLst/>
                  <a:gdLst>
                    <a:gd name="T0" fmla="*/ 1284 w 953"/>
                    <a:gd name="T1" fmla="*/ 117 h 400"/>
                    <a:gd name="T2" fmla="*/ 1284 w 953"/>
                    <a:gd name="T3" fmla="*/ 112 h 400"/>
                    <a:gd name="T4" fmla="*/ 1302 w 953"/>
                    <a:gd name="T5" fmla="*/ 91 h 400"/>
                    <a:gd name="T6" fmla="*/ 1325 w 953"/>
                    <a:gd name="T7" fmla="*/ 72 h 400"/>
                    <a:gd name="T8" fmla="*/ 1309 w 953"/>
                    <a:gd name="T9" fmla="*/ 12 h 400"/>
                    <a:gd name="T10" fmla="*/ 1249 w 953"/>
                    <a:gd name="T11" fmla="*/ 28 h 400"/>
                    <a:gd name="T12" fmla="*/ 1245 w 953"/>
                    <a:gd name="T13" fmla="*/ 57 h 400"/>
                    <a:gd name="T14" fmla="*/ 1245 w 953"/>
                    <a:gd name="T15" fmla="*/ 57 h 400"/>
                    <a:gd name="T16" fmla="*/ 1234 w 953"/>
                    <a:gd name="T17" fmla="*/ 84 h 400"/>
                    <a:gd name="T18" fmla="*/ 1230 w 953"/>
                    <a:gd name="T19" fmla="*/ 85 h 400"/>
                    <a:gd name="T20" fmla="*/ 1114 w 953"/>
                    <a:gd name="T21" fmla="*/ 19 h 400"/>
                    <a:gd name="T22" fmla="*/ 698 w 953"/>
                    <a:gd name="T23" fmla="*/ 260 h 400"/>
                    <a:gd name="T24" fmla="*/ 281 w 953"/>
                    <a:gd name="T25" fmla="*/ 19 h 400"/>
                    <a:gd name="T26" fmla="*/ 164 w 953"/>
                    <a:gd name="T27" fmla="*/ 88 h 400"/>
                    <a:gd name="T28" fmla="*/ 182 w 953"/>
                    <a:gd name="T29" fmla="*/ 106 h 400"/>
                    <a:gd name="T30" fmla="*/ 182 w 953"/>
                    <a:gd name="T31" fmla="*/ 106 h 400"/>
                    <a:gd name="T32" fmla="*/ 205 w 953"/>
                    <a:gd name="T33" fmla="*/ 125 h 400"/>
                    <a:gd name="T34" fmla="*/ 188 w 953"/>
                    <a:gd name="T35" fmla="*/ 185 h 400"/>
                    <a:gd name="T36" fmla="*/ 128 w 953"/>
                    <a:gd name="T37" fmla="*/ 170 h 400"/>
                    <a:gd name="T38" fmla="*/ 123 w 953"/>
                    <a:gd name="T39" fmla="*/ 139 h 400"/>
                    <a:gd name="T40" fmla="*/ 116 w 953"/>
                    <a:gd name="T41" fmla="*/ 116 h 400"/>
                    <a:gd name="T42" fmla="*/ 0 w 953"/>
                    <a:gd name="T43" fmla="*/ 182 h 400"/>
                    <a:gd name="T44" fmla="*/ 698 w 953"/>
                    <a:gd name="T45" fmla="*/ 587 h 400"/>
                    <a:gd name="T46" fmla="*/ 1397 w 953"/>
                    <a:gd name="T47" fmla="*/ 183 h 400"/>
                    <a:gd name="T48" fmla="*/ 1284 w 953"/>
                    <a:gd name="T49" fmla="*/ 117 h 4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53"/>
                    <a:gd name="T76" fmla="*/ 0 h 400"/>
                    <a:gd name="T77" fmla="*/ 953 w 953"/>
                    <a:gd name="T78" fmla="*/ 400 h 4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53" h="400">
                      <a:moveTo>
                        <a:pt x="876" y="80"/>
                      </a:moveTo>
                      <a:cubicBezTo>
                        <a:pt x="876" y="79"/>
                        <a:pt x="876" y="77"/>
                        <a:pt x="876" y="76"/>
                      </a:cubicBezTo>
                      <a:cubicBezTo>
                        <a:pt x="877" y="69"/>
                        <a:pt x="882" y="63"/>
                        <a:pt x="888" y="62"/>
                      </a:cubicBezTo>
                      <a:cubicBezTo>
                        <a:pt x="895" y="60"/>
                        <a:pt x="900" y="55"/>
                        <a:pt x="904" y="49"/>
                      </a:cubicBezTo>
                      <a:cubicBezTo>
                        <a:pt x="912" y="35"/>
                        <a:pt x="907" y="16"/>
                        <a:pt x="893" y="8"/>
                      </a:cubicBezTo>
                      <a:cubicBezTo>
                        <a:pt x="878" y="0"/>
                        <a:pt x="860" y="4"/>
                        <a:pt x="852" y="19"/>
                      </a:cubicBezTo>
                      <a:cubicBezTo>
                        <a:pt x="848" y="25"/>
                        <a:pt x="847" y="32"/>
                        <a:pt x="849" y="39"/>
                      </a:cubicBezTo>
                      <a:cubicBezTo>
                        <a:pt x="849" y="39"/>
                        <a:pt x="849" y="39"/>
                        <a:pt x="849" y="39"/>
                      </a:cubicBezTo>
                      <a:cubicBezTo>
                        <a:pt x="851" y="45"/>
                        <a:pt x="848" y="52"/>
                        <a:pt x="842" y="57"/>
                      </a:cubicBezTo>
                      <a:cubicBezTo>
                        <a:pt x="841" y="57"/>
                        <a:pt x="840" y="58"/>
                        <a:pt x="839" y="58"/>
                      </a:cubicBezTo>
                      <a:cubicBezTo>
                        <a:pt x="760" y="13"/>
                        <a:pt x="760" y="13"/>
                        <a:pt x="760" y="13"/>
                      </a:cubicBezTo>
                      <a:cubicBezTo>
                        <a:pt x="704" y="111"/>
                        <a:pt x="598" y="177"/>
                        <a:pt x="476" y="177"/>
                      </a:cubicBezTo>
                      <a:cubicBezTo>
                        <a:pt x="355" y="177"/>
                        <a:pt x="249" y="111"/>
                        <a:pt x="192" y="13"/>
                      </a:cubicBezTo>
                      <a:cubicBezTo>
                        <a:pt x="112" y="60"/>
                        <a:pt x="112" y="60"/>
                        <a:pt x="112" y="60"/>
                      </a:cubicBezTo>
                      <a:cubicBezTo>
                        <a:pt x="113" y="66"/>
                        <a:pt x="118" y="71"/>
                        <a:pt x="124" y="72"/>
                      </a:cubicBezTo>
                      <a:cubicBezTo>
                        <a:pt x="124" y="72"/>
                        <a:pt x="124" y="72"/>
                        <a:pt x="124" y="72"/>
                      </a:cubicBezTo>
                      <a:cubicBezTo>
                        <a:pt x="130" y="75"/>
                        <a:pt x="136" y="79"/>
                        <a:pt x="140" y="85"/>
                      </a:cubicBezTo>
                      <a:cubicBezTo>
                        <a:pt x="148" y="100"/>
                        <a:pt x="143" y="118"/>
                        <a:pt x="128" y="126"/>
                      </a:cubicBezTo>
                      <a:cubicBezTo>
                        <a:pt x="114" y="135"/>
                        <a:pt x="96" y="130"/>
                        <a:pt x="87" y="116"/>
                      </a:cubicBezTo>
                      <a:cubicBezTo>
                        <a:pt x="84" y="109"/>
                        <a:pt x="83" y="102"/>
                        <a:pt x="84" y="95"/>
                      </a:cubicBezTo>
                      <a:cubicBezTo>
                        <a:pt x="86" y="90"/>
                        <a:pt x="84" y="83"/>
                        <a:pt x="79" y="79"/>
                      </a:cubicBezTo>
                      <a:cubicBezTo>
                        <a:pt x="0" y="124"/>
                        <a:pt x="0" y="124"/>
                        <a:pt x="0" y="124"/>
                      </a:cubicBezTo>
                      <a:cubicBezTo>
                        <a:pt x="95" y="289"/>
                        <a:pt x="273" y="400"/>
                        <a:pt x="476" y="400"/>
                      </a:cubicBezTo>
                      <a:cubicBezTo>
                        <a:pt x="680" y="400"/>
                        <a:pt x="858" y="289"/>
                        <a:pt x="953" y="125"/>
                      </a:cubicBezTo>
                      <a:lnTo>
                        <a:pt x="876" y="80"/>
                      </a:lnTo>
                      <a:close/>
                    </a:path>
                  </a:pathLst>
                </a:custGeom>
                <a:solidFill>
                  <a:srgbClr val="D1D1D1"/>
                </a:solidFill>
                <a:ln w="12700">
                  <a:solidFill>
                    <a:srgbClr val="FFFFFF"/>
                  </a:solidFill>
                  <a:round/>
                  <a:headEnd/>
                  <a:tailEnd/>
                </a:ln>
              </p:spPr>
              <p:txBody>
                <a:bodyPr/>
                <a:lstStyle/>
                <a:p>
                  <a:endParaRPr lang="tr-TR"/>
                </a:p>
              </p:txBody>
            </p:sp>
          </p:grpSp>
        </p:grpSp>
        <p:sp>
          <p:nvSpPr>
            <p:cNvPr id="118795" name="Oval 18"/>
            <p:cNvSpPr>
              <a:spLocks noChangeArrowheads="1"/>
            </p:cNvSpPr>
            <p:nvPr/>
          </p:nvSpPr>
          <p:spPr bwMode="auto">
            <a:xfrm>
              <a:off x="1460" y="1637"/>
              <a:ext cx="345" cy="344"/>
            </a:xfrm>
            <a:prstGeom prst="ellipse">
              <a:avLst/>
            </a:prstGeom>
            <a:gradFill rotWithShape="1">
              <a:gsLst>
                <a:gs pos="0">
                  <a:srgbClr val="DDDDDD"/>
                </a:gs>
                <a:gs pos="100000">
                  <a:srgbClr val="F8F8F8"/>
                </a:gs>
              </a:gsLst>
              <a:lin ang="5400000" scaled="1"/>
            </a:gradFill>
            <a:ln w="12700" algn="ctr">
              <a:solidFill>
                <a:schemeClr val="bg1"/>
              </a:solidFill>
              <a:round/>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tr-TR" altLang="tr-TR" sz="3800" noProof="1">
                <a:solidFill>
                  <a:srgbClr val="000000"/>
                </a:solidFill>
              </a:endParaRPr>
            </a:p>
          </p:txBody>
        </p:sp>
      </p:grpSp>
      <p:sp>
        <p:nvSpPr>
          <p:cNvPr id="23"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a:solidFill>
                  <a:srgbClr val="575757"/>
                </a:solidFill>
                <a:effectLst>
                  <a:innerShdw blurRad="63500" dist="50800" dir="8100000">
                    <a:prstClr val="black">
                      <a:alpha val="50000"/>
                    </a:prstClr>
                  </a:innerShdw>
                </a:effectLst>
                <a:latin typeface="Calibri" pitchFamily="34" charset="0"/>
                <a:cs typeface="Calibri" pitchFamily="34" charset="0"/>
              </a:rPr>
              <a:t>PSİKOSOSYAL RİSK ETMENLERİ</a:t>
            </a:r>
          </a:p>
        </p:txBody>
      </p:sp>
      <p:sp>
        <p:nvSpPr>
          <p:cNvPr id="118793" name="Metin kutusu 20"/>
          <p:cNvSpPr txBox="1">
            <a:spLocks noChangeArrowheads="1"/>
          </p:cNvSpPr>
          <p:nvPr/>
        </p:nvSpPr>
        <p:spPr bwMode="auto">
          <a:xfrm>
            <a:off x="3783396" y="4947525"/>
            <a:ext cx="3197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tr-TR" altLang="tr-TR" sz="1200" i="1" dirty="0" err="1">
                <a:latin typeface="Calibri" pitchFamily="34" charset="0"/>
              </a:rPr>
              <a:t>Levi</a:t>
            </a:r>
            <a:r>
              <a:rPr lang="tr-TR" altLang="tr-TR" sz="1200" i="1" dirty="0">
                <a:latin typeface="Calibri" pitchFamily="34" charset="0"/>
              </a:rPr>
              <a:t> (1984) </a:t>
            </a:r>
          </a:p>
        </p:txBody>
      </p:sp>
      <p:sp>
        <p:nvSpPr>
          <p:cNvPr id="3" name="Slayt Numarası Yer Tutucusu 2"/>
          <p:cNvSpPr>
            <a:spLocks noGrp="1"/>
          </p:cNvSpPr>
          <p:nvPr>
            <p:ph type="sldNum" sz="quarter" idx="12"/>
          </p:nvPr>
        </p:nvSpPr>
        <p:spPr/>
        <p:txBody>
          <a:bodyPr/>
          <a:lstStyle/>
          <a:p>
            <a:fld id="{A427530A-A503-4F46-BAEC-AA74D2EFDD5B}" type="slidenum">
              <a:rPr lang="tr-TR" smtClean="0"/>
              <a:t>6</a:t>
            </a:fld>
            <a:endParaRPr lang="tr-TR"/>
          </a:p>
        </p:txBody>
      </p:sp>
    </p:spTree>
    <p:extLst>
      <p:ext uri="{BB962C8B-B14F-4D97-AF65-F5344CB8AC3E}">
        <p14:creationId xmlns:p14="http://schemas.microsoft.com/office/powerpoint/2010/main" val="4290846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5" name="Rectangle 2"/>
          <p:cNvSpPr>
            <a:spLocks noChangeArrowheads="1"/>
          </p:cNvSpPr>
          <p:nvPr/>
        </p:nvSpPr>
        <p:spPr bwMode="auto">
          <a:xfrm>
            <a:off x="285750" y="1500188"/>
            <a:ext cx="564356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sz="1600" b="1" dirty="0"/>
              <a:t>TİTREŞİM</a:t>
            </a:r>
          </a:p>
          <a:p>
            <a:pPr algn="just" eaLnBrk="1" hangingPunct="1"/>
            <a:endParaRPr lang="tr-TR" altLang="tr-TR" sz="1600" b="1" dirty="0"/>
          </a:p>
          <a:p>
            <a:pPr algn="just" eaLnBrk="1" hangingPunct="1"/>
            <a:r>
              <a:rPr lang="tr-TR" altLang="tr-TR" sz="1600" dirty="0"/>
              <a:t>Tek Bir Noktada Titreşim</a:t>
            </a:r>
          </a:p>
          <a:p>
            <a:pPr algn="just" eaLnBrk="1" hangingPunct="1"/>
            <a:endParaRPr lang="tr-TR" altLang="tr-TR" sz="1600" dirty="0"/>
          </a:p>
          <a:p>
            <a:pPr algn="just" eaLnBrk="1" hangingPunct="1"/>
            <a:r>
              <a:rPr lang="tr-TR" altLang="tr-TR" sz="1600" dirty="0"/>
              <a:t>El ve kol </a:t>
            </a:r>
            <a:r>
              <a:rPr lang="tr-TR" altLang="tr-TR" sz="1600" dirty="0" err="1"/>
              <a:t>maruziyeti</a:t>
            </a:r>
            <a:r>
              <a:rPr lang="tr-TR" altLang="tr-TR" sz="1600" dirty="0"/>
              <a:t>, güç aletleri gibi titreşen nesnelerden kaynaklanır.</a:t>
            </a:r>
          </a:p>
          <a:p>
            <a:pPr algn="just" eaLnBrk="1" hangingPunct="1"/>
            <a:endParaRPr lang="tr-TR" altLang="tr-TR" sz="1600" dirty="0"/>
          </a:p>
          <a:p>
            <a:pPr algn="just" eaLnBrk="1" hangingPunct="1"/>
            <a:r>
              <a:rPr lang="tr-TR" altLang="tr-TR" sz="1600" dirty="0"/>
              <a:t>Titreşen aletlere örnekler</a:t>
            </a:r>
          </a:p>
          <a:p>
            <a:pPr algn="just" eaLnBrk="1" hangingPunct="1"/>
            <a:endParaRPr lang="tr-TR" altLang="tr-TR" sz="1600" dirty="0"/>
          </a:p>
          <a:p>
            <a:pPr algn="just" eaLnBrk="1" hangingPunct="1">
              <a:buFontTx/>
              <a:buChar char="-"/>
            </a:pPr>
            <a:r>
              <a:rPr lang="tr-TR" altLang="tr-TR" sz="1600" dirty="0"/>
              <a:t>Günde 30 dakikadan daha fazla yüksek titreşim düzeyinde titreşen ekipman ve aletlerin kullanımı (Zincirli testere, kriko çekiç, vurmalı aletler, yontan ve perçinleyen çekiç)</a:t>
            </a:r>
          </a:p>
          <a:p>
            <a:pPr algn="just" eaLnBrk="1" hangingPunct="1">
              <a:buFontTx/>
              <a:buChar char="-"/>
            </a:pPr>
            <a:endParaRPr lang="tr-TR" altLang="tr-TR" sz="1600" dirty="0"/>
          </a:p>
          <a:p>
            <a:pPr algn="just" eaLnBrk="1" hangingPunct="1"/>
            <a:r>
              <a:rPr lang="tr-TR" altLang="tr-TR" sz="1600" dirty="0"/>
              <a:t>- Günde toplam 2 saatten daha fazla orta seviyedeki titreşim düzeyinde titreşen ekipman ve aletlerin kullanımı (testere, öğütücüler ve zımparalayıcılar)</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25" y="2214563"/>
            <a:ext cx="2873375"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ayt Numarası Yer Tutucusu 6"/>
          <p:cNvSpPr>
            <a:spLocks noGrp="1"/>
          </p:cNvSpPr>
          <p:nvPr>
            <p:ph type="sldNum" sz="quarter" idx="4294967295"/>
          </p:nvPr>
        </p:nvSpPr>
        <p:spPr/>
        <p:txBody>
          <a:bodyPr/>
          <a:lstStyle/>
          <a:p>
            <a:fld id="{A427530A-A503-4F46-BAEC-AA74D2EFDD5B}" type="slidenum">
              <a:rPr lang="tr-TR" smtClean="0"/>
              <a:t>60</a:t>
            </a:fld>
            <a:endParaRPr lang="tr-TR"/>
          </a:p>
        </p:txBody>
      </p:sp>
    </p:spTree>
    <p:extLst>
      <p:ext uri="{BB962C8B-B14F-4D97-AF65-F5344CB8AC3E}">
        <p14:creationId xmlns:p14="http://schemas.microsoft.com/office/powerpoint/2010/main" val="2110696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p:nvPr/>
        </p:nvSpPr>
        <p:spPr>
          <a:xfrm>
            <a:off x="285720" y="110362"/>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5" name="Rectangle 4"/>
          <p:cNvSpPr>
            <a:spLocks noChangeArrowheads="1"/>
          </p:cNvSpPr>
          <p:nvPr/>
        </p:nvSpPr>
        <p:spPr bwMode="auto">
          <a:xfrm>
            <a:off x="4214813" y="1967737"/>
            <a:ext cx="45720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b="1" dirty="0"/>
              <a:t>Bütün Bir Vücutta Titreşim:</a:t>
            </a:r>
          </a:p>
          <a:p>
            <a:pPr algn="just" eaLnBrk="1" hangingPunct="1"/>
            <a:endParaRPr lang="tr-TR" altLang="tr-TR" b="1" dirty="0"/>
          </a:p>
          <a:p>
            <a:pPr algn="just" eaLnBrk="1" hangingPunct="1"/>
            <a:r>
              <a:rPr lang="tr-TR" altLang="tr-TR" dirty="0"/>
              <a:t>Titreşime bütün vücut </a:t>
            </a:r>
            <a:r>
              <a:rPr lang="tr-TR" altLang="tr-TR" dirty="0" err="1"/>
              <a:t>maruziyeti</a:t>
            </a:r>
            <a:r>
              <a:rPr lang="tr-TR" altLang="tr-TR" dirty="0"/>
              <a:t>; </a:t>
            </a:r>
            <a:r>
              <a:rPr lang="tr-TR" altLang="tr-TR" dirty="0" err="1"/>
              <a:t>forkliftler</a:t>
            </a:r>
            <a:r>
              <a:rPr lang="tr-TR" altLang="tr-TR" dirty="0"/>
              <a:t>, vinçler, kamyonlar, otobüsler, metrolar ve uçaklar gibi araçlardan kaynaklanır.</a:t>
            </a:r>
          </a:p>
          <a:p>
            <a:pPr algn="just" eaLnBrk="1" hangingPunct="1"/>
            <a:endParaRPr lang="tr-TR" altLang="tr-TR" dirty="0"/>
          </a:p>
          <a:p>
            <a:pPr algn="just" eaLnBrk="1" hangingPunct="1"/>
            <a:r>
              <a:rPr lang="tr-TR" altLang="tr-TR" dirty="0"/>
              <a:t>Bütün vücut titreşimine, yüksek ya da uzun süreli </a:t>
            </a:r>
            <a:r>
              <a:rPr lang="tr-TR" altLang="tr-TR" dirty="0" err="1"/>
              <a:t>maruziyet</a:t>
            </a:r>
            <a:r>
              <a:rPr lang="tr-TR" altLang="tr-TR" dirty="0"/>
              <a:t>, iskelet kaslarını etkileyebilir ve sırtın alt bölgelerinde ağrıya neden olabilir. </a:t>
            </a:r>
          </a:p>
        </p:txBody>
      </p:sp>
      <p:sp>
        <p:nvSpPr>
          <p:cNvPr id="6" name="Right Arrow 6"/>
          <p:cNvSpPr/>
          <p:nvPr/>
        </p:nvSpPr>
        <p:spPr bwMode="auto">
          <a:xfrm>
            <a:off x="1643063" y="5253862"/>
            <a:ext cx="857250" cy="357188"/>
          </a:xfrm>
          <a:prstGeom prst="rightArrow">
            <a:avLst/>
          </a:prstGeom>
          <a:solidFill>
            <a:srgbClr val="FFC000"/>
          </a:solidFill>
          <a:ln w="9525" cap="flat" cmpd="sng" algn="ctr">
            <a:noFill/>
            <a:prstDash val="solid"/>
            <a:round/>
            <a:headEnd type="none" w="med" len="med"/>
            <a:tailEnd type="none" w="med" len="med"/>
          </a:ln>
          <a:effectLst>
            <a:outerShdw dist="35921" dir="2700000" algn="ctr" rotWithShape="0">
              <a:srgbClr val="4D4D4D"/>
            </a:outerShdw>
          </a:effectLst>
        </p:spPr>
        <p:txBody>
          <a:bodyPr/>
          <a:lstStyle/>
          <a:p>
            <a:pPr>
              <a:defRPr/>
            </a:pPr>
            <a:endParaRPr lang="tr-TR">
              <a:latin typeface="Arial" charset="0"/>
              <a:cs typeface="+mn-cs"/>
            </a:endParaRPr>
          </a:p>
        </p:txBody>
      </p:sp>
      <p:pic>
        <p:nvPicPr>
          <p:cNvPr id="7"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75" y="1610550"/>
            <a:ext cx="237331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3396487"/>
            <a:ext cx="144780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ayt Numarası Yer Tutucusu 8"/>
          <p:cNvSpPr>
            <a:spLocks noGrp="1"/>
          </p:cNvSpPr>
          <p:nvPr>
            <p:ph type="sldNum" sz="quarter" idx="4294967295"/>
          </p:nvPr>
        </p:nvSpPr>
        <p:spPr/>
        <p:txBody>
          <a:bodyPr/>
          <a:lstStyle/>
          <a:p>
            <a:fld id="{A427530A-A503-4F46-BAEC-AA74D2EFDD5B}" type="slidenum">
              <a:rPr lang="tr-TR" smtClean="0"/>
              <a:t>61</a:t>
            </a:fld>
            <a:endParaRPr lang="tr-TR"/>
          </a:p>
        </p:txBody>
      </p:sp>
    </p:spTree>
    <p:extLst>
      <p:ext uri="{BB962C8B-B14F-4D97-AF65-F5344CB8AC3E}">
        <p14:creationId xmlns:p14="http://schemas.microsoft.com/office/powerpoint/2010/main" val="3378603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5" name="Rectangle 2"/>
          <p:cNvSpPr>
            <a:spLocks noChangeArrowheads="1"/>
          </p:cNvSpPr>
          <p:nvPr/>
        </p:nvSpPr>
        <p:spPr bwMode="auto">
          <a:xfrm>
            <a:off x="571500" y="1785938"/>
            <a:ext cx="4572000"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b="1" dirty="0"/>
              <a:t>SIKIŞMA</a:t>
            </a:r>
          </a:p>
          <a:p>
            <a:pPr algn="just" eaLnBrk="1" hangingPunct="1"/>
            <a:endParaRPr lang="tr-TR" altLang="tr-TR" b="1" dirty="0"/>
          </a:p>
          <a:p>
            <a:pPr algn="just" eaLnBrk="1" hangingPunct="1"/>
            <a:r>
              <a:rPr lang="tr-TR" altLang="tr-TR" dirty="0"/>
              <a:t>Yumuşak dokunun, kemik ile sert veya keskin bir nesne arasında sıkışması.</a:t>
            </a:r>
          </a:p>
          <a:p>
            <a:pPr algn="just" eaLnBrk="1" hangingPunct="1"/>
            <a:endParaRPr lang="tr-TR" altLang="tr-TR" dirty="0"/>
          </a:p>
          <a:p>
            <a:pPr algn="just" eaLnBrk="1" hangingPunct="1"/>
            <a:r>
              <a:rPr lang="tr-TR" altLang="tr-TR" dirty="0"/>
              <a:t>Kavramadan ya da el aletlerinin köşeleri ile temastan kaynaklanan sıkışma, kan akışını ve sinir iletimini azaltır, </a:t>
            </a:r>
            <a:r>
              <a:rPr lang="tr-TR" altLang="tr-TR" dirty="0" err="1"/>
              <a:t>tendonlara</a:t>
            </a:r>
            <a:r>
              <a:rPr lang="tr-TR" altLang="tr-TR" dirty="0"/>
              <a:t> ve </a:t>
            </a:r>
            <a:r>
              <a:rPr lang="tr-TR" altLang="tr-TR" dirty="0" err="1"/>
              <a:t>tendon</a:t>
            </a:r>
            <a:r>
              <a:rPr lang="tr-TR" altLang="tr-TR" dirty="0"/>
              <a:t> korumalarına zarar verebilir. </a:t>
            </a: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0" y="2071688"/>
            <a:ext cx="185102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4572000"/>
            <a:ext cx="2332037" cy="18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ayt Numarası Yer Tutucusu 7"/>
          <p:cNvSpPr>
            <a:spLocks noGrp="1"/>
          </p:cNvSpPr>
          <p:nvPr>
            <p:ph type="sldNum" sz="quarter" idx="4294967295"/>
          </p:nvPr>
        </p:nvSpPr>
        <p:spPr/>
        <p:txBody>
          <a:bodyPr/>
          <a:lstStyle/>
          <a:p>
            <a:fld id="{A427530A-A503-4F46-BAEC-AA74D2EFDD5B}" type="slidenum">
              <a:rPr lang="tr-TR" smtClean="0"/>
              <a:t>62</a:t>
            </a:fld>
            <a:endParaRPr lang="tr-TR"/>
          </a:p>
        </p:txBody>
      </p:sp>
    </p:spTree>
    <p:extLst>
      <p:ext uri="{BB962C8B-B14F-4D97-AF65-F5344CB8AC3E}">
        <p14:creationId xmlns:p14="http://schemas.microsoft.com/office/powerpoint/2010/main" val="994180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5"/>
          <p:cNvSpPr>
            <a:spLocks noChangeArrowheads="1"/>
          </p:cNvSpPr>
          <p:nvPr/>
        </p:nvSpPr>
        <p:spPr bwMode="auto">
          <a:xfrm>
            <a:off x="571500" y="2928938"/>
            <a:ext cx="4572000"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tr-TR" altLang="tr-TR" dirty="0"/>
              <a:t>- Yaş ve cinsiyet</a:t>
            </a:r>
            <a:br>
              <a:rPr lang="tr-TR" altLang="tr-TR" dirty="0"/>
            </a:br>
            <a:r>
              <a:rPr lang="tr-TR" altLang="tr-TR" dirty="0"/>
              <a:t>- Hobiler</a:t>
            </a:r>
            <a:br>
              <a:rPr lang="tr-TR" altLang="tr-TR" dirty="0"/>
            </a:br>
            <a:r>
              <a:rPr lang="tr-TR" altLang="tr-TR" dirty="0"/>
              <a:t>- Önceki incinmeler</a:t>
            </a:r>
            <a:br>
              <a:rPr lang="tr-TR" altLang="tr-TR" dirty="0"/>
            </a:br>
            <a:r>
              <a:rPr lang="tr-TR" altLang="tr-TR" dirty="0"/>
              <a:t>- Fiziksel kondisyon</a:t>
            </a:r>
            <a:br>
              <a:rPr lang="tr-TR" altLang="tr-TR" dirty="0"/>
            </a:br>
            <a:r>
              <a:rPr lang="tr-TR" altLang="tr-TR" dirty="0"/>
              <a:t>- Tıbbi şartlar (</a:t>
            </a:r>
            <a:r>
              <a:rPr lang="tr-TR" altLang="tr-TR" dirty="0" err="1"/>
              <a:t>diabet</a:t>
            </a:r>
            <a:r>
              <a:rPr lang="tr-TR" altLang="tr-TR" dirty="0"/>
              <a:t> ve kireçlenme gibi)</a:t>
            </a:r>
            <a:br>
              <a:rPr lang="tr-TR" altLang="tr-TR" dirty="0"/>
            </a:br>
            <a:r>
              <a:rPr lang="tr-TR" altLang="tr-TR" dirty="0"/>
              <a:t>- Hamilelik</a:t>
            </a:r>
            <a:br>
              <a:rPr lang="tr-TR" altLang="tr-TR" dirty="0"/>
            </a:br>
            <a:r>
              <a:rPr lang="tr-TR" altLang="tr-TR" dirty="0"/>
              <a:t>- Şişmanlık</a:t>
            </a:r>
            <a:br>
              <a:rPr lang="tr-TR" altLang="tr-TR" dirty="0"/>
            </a:br>
            <a:r>
              <a:rPr lang="tr-TR" altLang="tr-TR" dirty="0"/>
              <a:t>- Tedaviler</a:t>
            </a:r>
            <a:br>
              <a:rPr lang="tr-TR" altLang="tr-TR" dirty="0"/>
            </a:br>
            <a:r>
              <a:rPr lang="tr-TR" altLang="tr-TR" dirty="0"/>
              <a:t>- Sigara</a:t>
            </a:r>
            <a:br>
              <a:rPr lang="tr-TR" altLang="tr-TR" dirty="0"/>
            </a:br>
            <a:r>
              <a:rPr lang="tr-TR" altLang="tr-TR" dirty="0"/>
              <a:t>- Aşırı yorgunluk, bitkinlik</a:t>
            </a:r>
            <a:br>
              <a:rPr lang="tr-TR" altLang="tr-TR" dirty="0"/>
            </a:br>
            <a:endParaRPr lang="tr-TR" altLang="tr-TR" dirty="0"/>
          </a:p>
        </p:txBody>
      </p:sp>
      <p:sp>
        <p:nvSpPr>
          <p:cNvPr id="4" name="Rectangle 6"/>
          <p:cNvSpPr>
            <a:spLocks noChangeArrowheads="1"/>
          </p:cNvSpPr>
          <p:nvPr/>
        </p:nvSpPr>
        <p:spPr bwMode="auto">
          <a:xfrm>
            <a:off x="428625" y="1643063"/>
            <a:ext cx="4572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dirty="0"/>
              <a:t>Bazı kişiler, kişisel faktörler nedeniyle kas iskelet sistemi rahatsızlıklarının geliştirilmesinde büyük bir riske sahiptir.</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5" y="2500313"/>
            <a:ext cx="330676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ayt Numarası Yer Tutucusu 5"/>
          <p:cNvSpPr>
            <a:spLocks noGrp="1"/>
          </p:cNvSpPr>
          <p:nvPr>
            <p:ph type="sldNum" sz="quarter" idx="4294967295"/>
          </p:nvPr>
        </p:nvSpPr>
        <p:spPr/>
        <p:txBody>
          <a:bodyPr/>
          <a:lstStyle/>
          <a:p>
            <a:fld id="{A427530A-A503-4F46-BAEC-AA74D2EFDD5B}" type="slidenum">
              <a:rPr lang="tr-TR" smtClean="0"/>
              <a:t>63</a:t>
            </a:fld>
            <a:endParaRPr lang="tr-TR"/>
          </a:p>
        </p:txBody>
      </p:sp>
    </p:spTree>
    <p:extLst>
      <p:ext uri="{BB962C8B-B14F-4D97-AF65-F5344CB8AC3E}">
        <p14:creationId xmlns:p14="http://schemas.microsoft.com/office/powerpoint/2010/main" val="92359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2"/>
          <p:cNvSpPr>
            <a:spLocks noChangeArrowheads="1"/>
          </p:cNvSpPr>
          <p:nvPr/>
        </p:nvSpPr>
        <p:spPr bwMode="auto">
          <a:xfrm>
            <a:off x="500063" y="1785938"/>
            <a:ext cx="5786437"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Aft>
                <a:spcPts val="1200"/>
              </a:spcAft>
            </a:pPr>
            <a:r>
              <a:rPr lang="tr-TR" altLang="tr-TR" dirty="0"/>
              <a:t>Kas ve iskelet sistemi rahatsızlıklarının belirtileri nelerdir?</a:t>
            </a:r>
            <a:br>
              <a:rPr lang="tr-TR" altLang="tr-TR" dirty="0"/>
            </a:br>
            <a:r>
              <a:rPr lang="tr-TR" altLang="tr-TR" dirty="0"/>
              <a:t/>
            </a:r>
            <a:br>
              <a:rPr lang="tr-TR" altLang="tr-TR" dirty="0"/>
            </a:br>
            <a:r>
              <a:rPr lang="tr-TR" altLang="tr-TR" dirty="0"/>
              <a:t>- Eklemlerin ve kasların sızılı ağrıması</a:t>
            </a:r>
          </a:p>
          <a:p>
            <a:pPr eaLnBrk="1" hangingPunct="1">
              <a:spcAft>
                <a:spcPts val="1200"/>
              </a:spcAft>
              <a:buFontTx/>
              <a:buChar char="-"/>
            </a:pPr>
            <a:r>
              <a:rPr lang="tr-TR" altLang="tr-TR" dirty="0"/>
              <a:t>Ağrı, sızı, ürperme ve uyuşukluk</a:t>
            </a:r>
          </a:p>
          <a:p>
            <a:pPr eaLnBrk="1" hangingPunct="1">
              <a:spcAft>
                <a:spcPts val="1200"/>
              </a:spcAft>
              <a:buFontTx/>
              <a:buChar char="-"/>
            </a:pPr>
            <a:r>
              <a:rPr lang="tr-TR" altLang="tr-TR" dirty="0"/>
              <a:t> El ve ayak parmaklarının beyazlaması</a:t>
            </a:r>
          </a:p>
          <a:p>
            <a:pPr eaLnBrk="1" hangingPunct="1">
              <a:spcAft>
                <a:spcPts val="1200"/>
              </a:spcAft>
              <a:buFontTx/>
              <a:buChar char="-"/>
            </a:pPr>
            <a:r>
              <a:rPr lang="tr-TR" altLang="tr-TR" dirty="0"/>
              <a:t> Ağrıların ani ve keskin bıçak gibi atması</a:t>
            </a:r>
          </a:p>
          <a:p>
            <a:pPr eaLnBrk="1" hangingPunct="1">
              <a:spcAft>
                <a:spcPts val="1200"/>
              </a:spcAft>
              <a:buFontTx/>
              <a:buChar char="-"/>
            </a:pPr>
            <a:r>
              <a:rPr lang="tr-TR" altLang="tr-TR" dirty="0"/>
              <a:t> Şişlik ve iltihap</a:t>
            </a:r>
          </a:p>
          <a:p>
            <a:pPr eaLnBrk="1" hangingPunct="1">
              <a:spcAft>
                <a:spcPts val="1200"/>
              </a:spcAft>
              <a:buFontTx/>
              <a:buChar char="-"/>
            </a:pPr>
            <a:r>
              <a:rPr lang="tr-TR" altLang="tr-TR" dirty="0"/>
              <a:t> Tutulma ya da zor hareket etme</a:t>
            </a:r>
          </a:p>
          <a:p>
            <a:pPr eaLnBrk="1" hangingPunct="1">
              <a:spcAft>
                <a:spcPts val="1200"/>
              </a:spcAft>
              <a:buFontTx/>
              <a:buChar char="-"/>
            </a:pPr>
            <a:r>
              <a:rPr lang="tr-TR" altLang="tr-TR" dirty="0"/>
              <a:t> Yanma duygusu</a:t>
            </a:r>
          </a:p>
          <a:p>
            <a:pPr eaLnBrk="1" hangingPunct="1">
              <a:spcAft>
                <a:spcPts val="1200"/>
              </a:spcAft>
              <a:buFontTx/>
              <a:buChar char="-"/>
            </a:pPr>
            <a:r>
              <a:rPr lang="tr-TR" altLang="tr-TR" dirty="0"/>
              <a:t> Gece boyunca ağrı, sızı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5" y="2428875"/>
            <a:ext cx="260667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ayt Numarası Yer Tutucusu 4"/>
          <p:cNvSpPr>
            <a:spLocks noGrp="1"/>
          </p:cNvSpPr>
          <p:nvPr>
            <p:ph type="sldNum" sz="quarter" idx="4294967295"/>
          </p:nvPr>
        </p:nvSpPr>
        <p:spPr/>
        <p:txBody>
          <a:bodyPr/>
          <a:lstStyle/>
          <a:p>
            <a:fld id="{A427530A-A503-4F46-BAEC-AA74D2EFDD5B}" type="slidenum">
              <a:rPr lang="tr-TR" smtClean="0"/>
              <a:t>64</a:t>
            </a:fld>
            <a:endParaRPr lang="tr-TR"/>
          </a:p>
        </p:txBody>
      </p:sp>
    </p:spTree>
    <p:extLst>
      <p:ext uri="{BB962C8B-B14F-4D97-AF65-F5344CB8AC3E}">
        <p14:creationId xmlns:p14="http://schemas.microsoft.com/office/powerpoint/2010/main" val="2635724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3"/>
          <p:cNvSpPr>
            <a:spLocks noChangeArrowheads="1"/>
          </p:cNvSpPr>
          <p:nvPr/>
        </p:nvSpPr>
        <p:spPr bwMode="auto">
          <a:xfrm>
            <a:off x="4214813" y="1857375"/>
            <a:ext cx="4572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dirty="0"/>
              <a:t>Ağrı, sızı ve rahatsızlık işten ayrıldıktan sonra da gitmiyor ya da normal faaliyetlerinizi yaparken de ortaya çıkıyorsa, hemen bir doktora ya da mesleki sağlık memuruna görünmelisiniz. </a:t>
            </a: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1714500"/>
            <a:ext cx="260667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3857625"/>
            <a:ext cx="2873375"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ayt Numarası Yer Tutucusu 5"/>
          <p:cNvSpPr>
            <a:spLocks noGrp="1"/>
          </p:cNvSpPr>
          <p:nvPr>
            <p:ph type="sldNum" sz="quarter" idx="4294967295"/>
          </p:nvPr>
        </p:nvSpPr>
        <p:spPr/>
        <p:txBody>
          <a:bodyPr/>
          <a:lstStyle/>
          <a:p>
            <a:fld id="{A427530A-A503-4F46-BAEC-AA74D2EFDD5B}" type="slidenum">
              <a:rPr lang="tr-TR" smtClean="0"/>
              <a:t>65</a:t>
            </a:fld>
            <a:endParaRPr lang="tr-TR"/>
          </a:p>
        </p:txBody>
      </p:sp>
    </p:spTree>
    <p:extLst>
      <p:ext uri="{BB962C8B-B14F-4D97-AF65-F5344CB8AC3E}">
        <p14:creationId xmlns:p14="http://schemas.microsoft.com/office/powerpoint/2010/main" val="169796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4"/>
          <p:cNvSpPr>
            <a:spLocks noChangeArrowheads="1"/>
          </p:cNvSpPr>
          <p:nvPr/>
        </p:nvSpPr>
        <p:spPr bwMode="auto">
          <a:xfrm>
            <a:off x="785813" y="1500188"/>
            <a:ext cx="6715125"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r>
              <a:rPr lang="tr-TR" altLang="tr-TR" sz="1600" dirty="0"/>
              <a:t>Kas ve iskelet sistemi rahatsızlıklarından nasıl kaçınılır? </a:t>
            </a:r>
          </a:p>
          <a:p>
            <a:pPr algn="just" eaLnBrk="1" hangingPunct="1">
              <a:spcAft>
                <a:spcPts val="1200"/>
              </a:spcAft>
            </a:pPr>
            <a:endParaRPr lang="tr-TR" altLang="tr-TR" sz="1600" dirty="0"/>
          </a:p>
          <a:p>
            <a:pPr algn="just" eaLnBrk="1" hangingPunct="1">
              <a:spcAft>
                <a:spcPts val="1200"/>
              </a:spcAft>
            </a:pPr>
            <a:r>
              <a:rPr lang="tr-TR" altLang="tr-TR" sz="1600" dirty="0"/>
              <a:t>- </a:t>
            </a:r>
            <a:r>
              <a:rPr lang="tr-TR" altLang="tr-TR" sz="1600" dirty="0" err="1"/>
              <a:t>Nötral</a:t>
            </a:r>
            <a:r>
              <a:rPr lang="tr-TR" altLang="tr-TR" sz="1600" dirty="0"/>
              <a:t> duruşta çalışın</a:t>
            </a:r>
          </a:p>
          <a:p>
            <a:pPr algn="just" eaLnBrk="1" hangingPunct="1">
              <a:spcAft>
                <a:spcPts val="1200"/>
              </a:spcAft>
              <a:buFontTx/>
              <a:buChar char="-"/>
            </a:pPr>
            <a:r>
              <a:rPr lang="tr-TR" altLang="tr-TR" sz="1600" dirty="0"/>
              <a:t>Aşırı kuvvet ve tekrarları azaltın</a:t>
            </a:r>
          </a:p>
          <a:p>
            <a:pPr algn="just" eaLnBrk="1" hangingPunct="1">
              <a:spcAft>
                <a:spcPts val="1200"/>
              </a:spcAft>
            </a:pPr>
            <a:r>
              <a:rPr lang="tr-TR" altLang="tr-TR" sz="1600" dirty="0"/>
              <a:t>- Her şeyi kolayca ulaşılabilecek yerlere ve uygun yüksekliklere koyun</a:t>
            </a:r>
          </a:p>
          <a:p>
            <a:pPr algn="just" eaLnBrk="1" hangingPunct="1">
              <a:spcAft>
                <a:spcPts val="1200"/>
              </a:spcAft>
            </a:pPr>
            <a:r>
              <a:rPr lang="tr-TR" altLang="tr-TR" sz="1600" dirty="0"/>
              <a:t>- Isısı uygun yerlerde çalışın</a:t>
            </a:r>
          </a:p>
          <a:p>
            <a:pPr algn="just" eaLnBrk="1" hangingPunct="1">
              <a:spcAft>
                <a:spcPts val="1200"/>
              </a:spcAft>
              <a:buFontTx/>
              <a:buChar char="-"/>
            </a:pPr>
            <a:r>
              <a:rPr lang="tr-TR" altLang="tr-TR" sz="1600" dirty="0"/>
              <a:t> Statik, desteksiz duruşları ve basınç noktalarını azaltın</a:t>
            </a:r>
          </a:p>
          <a:p>
            <a:pPr algn="just" eaLnBrk="1" hangingPunct="1">
              <a:spcAft>
                <a:spcPts val="1200"/>
              </a:spcAft>
              <a:buFontTx/>
              <a:buChar char="-"/>
            </a:pPr>
            <a:r>
              <a:rPr lang="tr-TR" altLang="tr-TR" sz="1600" dirty="0"/>
              <a:t> Uygun kaldırma tekniklerini kullanın ve kaldırma araçlarından faydalanın</a:t>
            </a:r>
          </a:p>
          <a:p>
            <a:pPr algn="just" eaLnBrk="1" hangingPunct="1">
              <a:spcAft>
                <a:spcPts val="1200"/>
              </a:spcAft>
              <a:buFontTx/>
              <a:buChar char="-"/>
            </a:pPr>
            <a:r>
              <a:rPr lang="tr-TR" altLang="tr-TR" sz="1600" dirty="0"/>
              <a:t> Zor görevler için yardım isteyin</a:t>
            </a:r>
          </a:p>
          <a:p>
            <a:pPr algn="just" eaLnBrk="1" hangingPunct="1">
              <a:spcAft>
                <a:spcPts val="1200"/>
              </a:spcAft>
              <a:buFontTx/>
              <a:buChar char="-"/>
            </a:pPr>
            <a:r>
              <a:rPr lang="tr-TR" altLang="tr-TR" sz="1600" dirty="0"/>
              <a:t>- Kısa aralar verin (</a:t>
            </a:r>
            <a:r>
              <a:rPr lang="tr-TR" altLang="tr-TR" sz="1600" dirty="0" err="1"/>
              <a:t>micro-breaks</a:t>
            </a:r>
            <a:r>
              <a:rPr lang="tr-TR" altLang="tr-TR" sz="1600" dirty="0"/>
              <a:t>), ayağa kalkın, esneyin, görevinizi değiştirin.</a:t>
            </a:r>
          </a:p>
          <a:p>
            <a:pPr algn="just" eaLnBrk="1" hangingPunct="1">
              <a:spcAft>
                <a:spcPts val="1200"/>
              </a:spcAft>
              <a:buFontTx/>
              <a:buChar char="-"/>
            </a:pPr>
            <a:r>
              <a:rPr lang="tr-TR" altLang="tr-TR" sz="1600" dirty="0"/>
              <a:t> Konforlu bir çalışma ortamı oluşturun </a:t>
            </a:r>
          </a:p>
        </p:txBody>
      </p:sp>
      <p:sp>
        <p:nvSpPr>
          <p:cNvPr id="4" name="Slayt Numarası Yer Tutucusu 3"/>
          <p:cNvSpPr>
            <a:spLocks noGrp="1"/>
          </p:cNvSpPr>
          <p:nvPr>
            <p:ph type="sldNum" sz="quarter" idx="4294967295"/>
          </p:nvPr>
        </p:nvSpPr>
        <p:spPr/>
        <p:txBody>
          <a:bodyPr/>
          <a:lstStyle/>
          <a:p>
            <a:fld id="{A427530A-A503-4F46-BAEC-AA74D2EFDD5B}" type="slidenum">
              <a:rPr lang="tr-TR" smtClean="0"/>
              <a:t>66</a:t>
            </a:fld>
            <a:endParaRPr lang="tr-TR"/>
          </a:p>
        </p:txBody>
      </p:sp>
    </p:spTree>
    <p:extLst>
      <p:ext uri="{BB962C8B-B14F-4D97-AF65-F5344CB8AC3E}">
        <p14:creationId xmlns:p14="http://schemas.microsoft.com/office/powerpoint/2010/main" val="33273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2"/>
          <p:cNvSpPr>
            <a:spLocks noChangeArrowheads="1"/>
          </p:cNvSpPr>
          <p:nvPr/>
        </p:nvSpPr>
        <p:spPr bwMode="auto">
          <a:xfrm>
            <a:off x="642938" y="1643063"/>
            <a:ext cx="8072437"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Font typeface="Wingdings" pitchFamily="2" charset="2"/>
              <a:buNone/>
            </a:pPr>
            <a:r>
              <a:rPr lang="tr-TR" altLang="tr-TR" b="1" dirty="0">
                <a:latin typeface="Comic Sans MS" pitchFamily="66" charset="0"/>
              </a:rPr>
              <a:t>Ağır işleri organize ederken aşağıdaki noktalara dikkat edilmelidir: </a:t>
            </a:r>
          </a:p>
          <a:p>
            <a:pPr eaLnBrk="1" hangingPunct="1">
              <a:buFont typeface="Wingdings" pitchFamily="2" charset="2"/>
              <a:buNone/>
            </a:pPr>
            <a:endParaRPr lang="tr-TR" altLang="tr-TR" dirty="0">
              <a:latin typeface="Comic Sans MS" pitchFamily="66" charset="0"/>
            </a:endParaRPr>
          </a:p>
          <a:p>
            <a:pPr lvl="1" eaLnBrk="1" hangingPunct="1">
              <a:buClr>
                <a:schemeClr val="hlink"/>
              </a:buClr>
              <a:buFont typeface="Wingdings" pitchFamily="2" charset="2"/>
              <a:buChar char="Ø"/>
            </a:pPr>
            <a:r>
              <a:rPr lang="tr-TR" altLang="tr-TR" dirty="0">
                <a:latin typeface="Comic Sans MS" pitchFamily="66" charset="0"/>
              </a:rPr>
              <a:t>Ağır iş, işçinin fiziksel kapasitesini aşmamalıdır. </a:t>
            </a:r>
          </a:p>
          <a:p>
            <a:pPr lvl="1" eaLnBrk="1" hangingPunct="1">
              <a:buClr>
                <a:schemeClr val="hlink"/>
              </a:buClr>
              <a:buFont typeface="Wingdings" pitchFamily="2" charset="2"/>
              <a:buChar char="Ø"/>
            </a:pPr>
            <a:r>
              <a:rPr lang="tr-TR" altLang="tr-TR" dirty="0">
                <a:latin typeface="Comic Sans MS" pitchFamily="66" charset="0"/>
              </a:rPr>
              <a:t>Ağır işler gün içine yayılmalı ve arada hafif işler yapılmalıdır. </a:t>
            </a:r>
          </a:p>
          <a:p>
            <a:pPr lvl="1" eaLnBrk="1" hangingPunct="1">
              <a:buClr>
                <a:schemeClr val="hlink"/>
              </a:buClr>
              <a:buFont typeface="Wingdings" pitchFamily="2" charset="2"/>
              <a:buChar char="Ø"/>
            </a:pPr>
            <a:r>
              <a:rPr lang="tr-TR" altLang="tr-TR" dirty="0">
                <a:latin typeface="Comic Sans MS" pitchFamily="66" charset="0"/>
              </a:rPr>
              <a:t>Günlük çalışma içinde istirahat periyotları bulunmalıdır. </a:t>
            </a:r>
          </a:p>
        </p:txBody>
      </p:sp>
      <p:sp>
        <p:nvSpPr>
          <p:cNvPr id="4" name="Right Arrow 5"/>
          <p:cNvSpPr/>
          <p:nvPr/>
        </p:nvSpPr>
        <p:spPr bwMode="auto">
          <a:xfrm>
            <a:off x="3714750" y="4572000"/>
            <a:ext cx="1500188" cy="928688"/>
          </a:xfrm>
          <a:prstGeom prst="rightArrow">
            <a:avLst/>
          </a:prstGeom>
          <a:solidFill>
            <a:srgbClr val="FFC000"/>
          </a:solidFill>
          <a:ln w="9525" cap="flat" cmpd="sng" algn="ctr">
            <a:noFill/>
            <a:prstDash val="solid"/>
            <a:round/>
            <a:headEnd type="none" w="med" len="med"/>
            <a:tailEnd type="none" w="med" len="med"/>
          </a:ln>
          <a:effectLst>
            <a:outerShdw dist="35921" dir="2700000" algn="ctr" rotWithShape="0">
              <a:srgbClr val="4D4D4D"/>
            </a:outerShdw>
          </a:effectLst>
        </p:spPr>
        <p:txBody>
          <a:bodyPr/>
          <a:lstStyle/>
          <a:p>
            <a:pPr>
              <a:defRPr/>
            </a:pPr>
            <a:endParaRPr lang="tr-TR">
              <a:latin typeface="Arial" charset="0"/>
              <a:cs typeface="+mn-cs"/>
            </a:endParaRP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286125"/>
            <a:ext cx="30099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3" y="3286125"/>
            <a:ext cx="3298825"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ayt Numarası Yer Tutucusu 6"/>
          <p:cNvSpPr>
            <a:spLocks noGrp="1"/>
          </p:cNvSpPr>
          <p:nvPr>
            <p:ph type="sldNum" sz="quarter" idx="4294967295"/>
          </p:nvPr>
        </p:nvSpPr>
        <p:spPr/>
        <p:txBody>
          <a:bodyPr/>
          <a:lstStyle/>
          <a:p>
            <a:fld id="{A427530A-A503-4F46-BAEC-AA74D2EFDD5B}" type="slidenum">
              <a:rPr lang="tr-TR" smtClean="0"/>
              <a:t>67</a:t>
            </a:fld>
            <a:endParaRPr lang="tr-TR"/>
          </a:p>
        </p:txBody>
      </p:sp>
    </p:spTree>
    <p:extLst>
      <p:ext uri="{BB962C8B-B14F-4D97-AF65-F5344CB8AC3E}">
        <p14:creationId xmlns:p14="http://schemas.microsoft.com/office/powerpoint/2010/main" val="1174825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2"/>
          <p:cNvSpPr>
            <a:spLocks noChangeArrowheads="1"/>
          </p:cNvSpPr>
          <p:nvPr/>
        </p:nvSpPr>
        <p:spPr bwMode="auto">
          <a:xfrm>
            <a:off x="500063" y="1571625"/>
            <a:ext cx="8072437" cy="176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80000"/>
              </a:lnSpc>
              <a:buFont typeface="Wingdings" pitchFamily="2" charset="2"/>
              <a:buNone/>
            </a:pPr>
            <a:r>
              <a:rPr lang="tr-TR" altLang="tr-TR" b="1" dirty="0">
                <a:latin typeface="Comic Sans MS" pitchFamily="66" charset="0"/>
              </a:rPr>
              <a:t>Daha kolay taşıma sağlanmalı;</a:t>
            </a:r>
            <a:r>
              <a:rPr lang="tr-TR" altLang="tr-TR" dirty="0">
                <a:latin typeface="Comic Sans MS" pitchFamily="66" charset="0"/>
              </a:rPr>
              <a:t> </a:t>
            </a:r>
          </a:p>
          <a:p>
            <a:pPr eaLnBrk="1" hangingPunct="1">
              <a:lnSpc>
                <a:spcPct val="80000"/>
              </a:lnSpc>
            </a:pPr>
            <a:endParaRPr lang="tr-TR" altLang="tr-TR" sz="2800" dirty="0">
              <a:latin typeface="Comic Sans MS" pitchFamily="66" charset="0"/>
            </a:endParaRPr>
          </a:p>
          <a:p>
            <a:pPr lvl="1" eaLnBrk="1" hangingPunct="1">
              <a:lnSpc>
                <a:spcPct val="80000"/>
              </a:lnSpc>
              <a:buClr>
                <a:schemeClr val="hlink"/>
              </a:buClr>
              <a:buFont typeface="Wingdings" pitchFamily="2" charset="2"/>
              <a:buChar char="Ø"/>
            </a:pPr>
            <a:r>
              <a:rPr lang="tr-TR" altLang="tr-TR" dirty="0">
                <a:latin typeface="Comic Sans MS" pitchFamily="66" charset="0"/>
              </a:rPr>
              <a:t>Yükün ağırlık merkezi işçiye yakın olacak şekilde planlanmalıdır.</a:t>
            </a:r>
          </a:p>
          <a:p>
            <a:pPr lvl="1" eaLnBrk="1" hangingPunct="1">
              <a:lnSpc>
                <a:spcPct val="80000"/>
              </a:lnSpc>
              <a:buClr>
                <a:schemeClr val="hlink"/>
              </a:buClr>
            </a:pPr>
            <a:endParaRPr lang="tr-TR" altLang="tr-TR" dirty="0">
              <a:latin typeface="Comic Sans MS" pitchFamily="66" charset="0"/>
            </a:endParaRPr>
          </a:p>
          <a:p>
            <a:pPr lvl="1" eaLnBrk="1" hangingPunct="1">
              <a:lnSpc>
                <a:spcPct val="80000"/>
              </a:lnSpc>
              <a:buClr>
                <a:schemeClr val="hlink"/>
              </a:buClr>
              <a:buFont typeface="Wingdings" pitchFamily="2" charset="2"/>
              <a:buChar char="Ø"/>
            </a:pPr>
            <a:r>
              <a:rPr lang="tr-TR" altLang="tr-TR" dirty="0">
                <a:latin typeface="Comic Sans MS" pitchFamily="66" charset="0"/>
              </a:rPr>
              <a:t>Vücudun eğilmesini engellemek için depolama yapılan yer bel hizasında veya daha yukarda olmalıdır,.</a:t>
            </a:r>
          </a:p>
          <a:p>
            <a:pPr lvl="1" eaLnBrk="1" hangingPunct="1">
              <a:lnSpc>
                <a:spcPct val="80000"/>
              </a:lnSpc>
              <a:buClr>
                <a:schemeClr val="hlink"/>
              </a:buClr>
              <a:buFont typeface="Wingdings" pitchFamily="2" charset="2"/>
              <a:buChar char="Ø"/>
            </a:pPr>
            <a:endParaRPr lang="tr-TR" altLang="tr-TR" dirty="0">
              <a:latin typeface="Comic Sans MS" pitchFamily="66" charset="0"/>
            </a:endParaRPr>
          </a:p>
        </p:txBody>
      </p:sp>
      <p:sp>
        <p:nvSpPr>
          <p:cNvPr id="4" name="Right Arrow 5"/>
          <p:cNvSpPr/>
          <p:nvPr/>
        </p:nvSpPr>
        <p:spPr bwMode="auto">
          <a:xfrm>
            <a:off x="3357563" y="4429125"/>
            <a:ext cx="1500187" cy="928688"/>
          </a:xfrm>
          <a:prstGeom prst="rightArrow">
            <a:avLst/>
          </a:prstGeom>
          <a:solidFill>
            <a:srgbClr val="FFC000"/>
          </a:solidFill>
          <a:ln w="9525" cap="flat" cmpd="sng" algn="ctr">
            <a:noFill/>
            <a:prstDash val="solid"/>
            <a:round/>
            <a:headEnd type="none" w="med" len="med"/>
            <a:tailEnd type="none" w="med" len="med"/>
          </a:ln>
          <a:effectLst>
            <a:outerShdw dist="35921" dir="2700000" algn="ctr" rotWithShape="0">
              <a:srgbClr val="4D4D4D"/>
            </a:outerShdw>
          </a:effectLst>
        </p:spPr>
        <p:txBody>
          <a:bodyPr/>
          <a:lstStyle/>
          <a:p>
            <a:pPr>
              <a:defRPr/>
            </a:pPr>
            <a:endParaRPr lang="tr-TR">
              <a:latin typeface="Arial" charset="0"/>
              <a:cs typeface="+mn-cs"/>
            </a:endParaRP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3214688"/>
            <a:ext cx="2454275"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0" y="3143250"/>
            <a:ext cx="25146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ayt Numarası Yer Tutucusu 6"/>
          <p:cNvSpPr>
            <a:spLocks noGrp="1"/>
          </p:cNvSpPr>
          <p:nvPr>
            <p:ph type="sldNum" sz="quarter" idx="4294967295"/>
          </p:nvPr>
        </p:nvSpPr>
        <p:spPr/>
        <p:txBody>
          <a:bodyPr/>
          <a:lstStyle/>
          <a:p>
            <a:fld id="{A427530A-A503-4F46-BAEC-AA74D2EFDD5B}" type="slidenum">
              <a:rPr lang="tr-TR" smtClean="0"/>
              <a:t>68</a:t>
            </a:fld>
            <a:endParaRPr lang="tr-TR"/>
          </a:p>
        </p:txBody>
      </p:sp>
    </p:spTree>
    <p:extLst>
      <p:ext uri="{BB962C8B-B14F-4D97-AF65-F5344CB8AC3E}">
        <p14:creationId xmlns:p14="http://schemas.microsoft.com/office/powerpoint/2010/main" val="829924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2"/>
          <p:cNvSpPr>
            <a:spLocks noChangeArrowheads="1"/>
          </p:cNvSpPr>
          <p:nvPr/>
        </p:nvSpPr>
        <p:spPr bwMode="auto">
          <a:xfrm>
            <a:off x="500063" y="1571625"/>
            <a:ext cx="8072437" cy="132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80000"/>
              </a:lnSpc>
              <a:buFont typeface="Wingdings" pitchFamily="2" charset="2"/>
              <a:buNone/>
            </a:pPr>
            <a:r>
              <a:rPr lang="tr-TR" altLang="tr-TR" b="1" dirty="0">
                <a:latin typeface="Comic Sans MS" pitchFamily="66" charset="0"/>
              </a:rPr>
              <a:t>Daha kolay taşıma sağlanmalı;</a:t>
            </a:r>
            <a:r>
              <a:rPr lang="tr-TR" altLang="tr-TR" dirty="0">
                <a:latin typeface="Comic Sans MS" pitchFamily="66" charset="0"/>
              </a:rPr>
              <a:t> </a:t>
            </a:r>
          </a:p>
          <a:p>
            <a:pPr eaLnBrk="1" hangingPunct="1">
              <a:lnSpc>
                <a:spcPct val="80000"/>
              </a:lnSpc>
            </a:pPr>
            <a:endParaRPr lang="tr-TR" altLang="tr-TR" sz="2800" dirty="0">
              <a:latin typeface="Comic Sans MS" pitchFamily="66" charset="0"/>
            </a:endParaRPr>
          </a:p>
          <a:p>
            <a:pPr lvl="1" eaLnBrk="1" hangingPunct="1">
              <a:lnSpc>
                <a:spcPct val="80000"/>
              </a:lnSpc>
              <a:buClr>
                <a:schemeClr val="hlink"/>
              </a:buClr>
              <a:buFont typeface="Wingdings" pitchFamily="2" charset="2"/>
              <a:buChar char="Ø"/>
            </a:pPr>
            <a:r>
              <a:rPr lang="tr-TR" altLang="tr-TR" dirty="0">
                <a:latin typeface="Comic Sans MS" pitchFamily="66" charset="0"/>
              </a:rPr>
              <a:t>Yükü bel yüksekliğine kadar mekanik kaldıraçlarla taşıyın.</a:t>
            </a:r>
          </a:p>
          <a:p>
            <a:pPr lvl="1" eaLnBrk="1" hangingPunct="1">
              <a:lnSpc>
                <a:spcPct val="80000"/>
              </a:lnSpc>
              <a:buClr>
                <a:schemeClr val="hlink"/>
              </a:buClr>
              <a:buFont typeface="Wingdings" pitchFamily="2" charset="2"/>
              <a:buNone/>
            </a:pPr>
            <a:endParaRPr lang="tr-TR" altLang="tr-TR" dirty="0">
              <a:latin typeface="Comic Sans MS" pitchFamily="66" charset="0"/>
            </a:endParaRPr>
          </a:p>
          <a:p>
            <a:pPr lvl="1" eaLnBrk="1" hangingPunct="1">
              <a:lnSpc>
                <a:spcPct val="80000"/>
              </a:lnSpc>
              <a:buClr>
                <a:schemeClr val="hlink"/>
              </a:buClr>
              <a:buFont typeface="Wingdings" pitchFamily="2" charset="2"/>
              <a:buChar char="Ø"/>
            </a:pPr>
            <a:r>
              <a:rPr lang="tr-TR" altLang="tr-TR" dirty="0">
                <a:latin typeface="Comic Sans MS" pitchFamily="66" charset="0"/>
              </a:rPr>
              <a:t>Yükü taşımak için birden fazla kişi gerekebilir. </a:t>
            </a:r>
          </a:p>
        </p:txBody>
      </p:sp>
      <p:sp>
        <p:nvSpPr>
          <p:cNvPr id="4" name="Right Arrow 5"/>
          <p:cNvSpPr/>
          <p:nvPr/>
        </p:nvSpPr>
        <p:spPr bwMode="auto">
          <a:xfrm>
            <a:off x="3571875" y="4572000"/>
            <a:ext cx="1500188" cy="928688"/>
          </a:xfrm>
          <a:prstGeom prst="rightArrow">
            <a:avLst/>
          </a:prstGeom>
          <a:solidFill>
            <a:srgbClr val="FFC000"/>
          </a:solidFill>
          <a:ln w="9525" cap="flat" cmpd="sng" algn="ctr">
            <a:noFill/>
            <a:prstDash val="solid"/>
            <a:round/>
            <a:headEnd type="none" w="med" len="med"/>
            <a:tailEnd type="none" w="med" len="med"/>
          </a:ln>
          <a:effectLst>
            <a:outerShdw dist="35921" dir="2700000" algn="ctr" rotWithShape="0">
              <a:srgbClr val="4D4D4D"/>
            </a:outerShdw>
          </a:effectLst>
        </p:spPr>
        <p:txBody>
          <a:bodyPr/>
          <a:lstStyle/>
          <a:p>
            <a:pPr>
              <a:defRPr/>
            </a:pPr>
            <a:endParaRPr lang="tr-TR">
              <a:latin typeface="Arial" charset="0"/>
              <a:cs typeface="+mn-cs"/>
            </a:endParaRP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3071813"/>
            <a:ext cx="2941637"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3214688"/>
            <a:ext cx="3154363"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ayt Numarası Yer Tutucusu 6"/>
          <p:cNvSpPr>
            <a:spLocks noGrp="1"/>
          </p:cNvSpPr>
          <p:nvPr>
            <p:ph type="sldNum" sz="quarter" idx="4294967295"/>
          </p:nvPr>
        </p:nvSpPr>
        <p:spPr/>
        <p:txBody>
          <a:bodyPr/>
          <a:lstStyle/>
          <a:p>
            <a:fld id="{A427530A-A503-4F46-BAEC-AA74D2EFDD5B}" type="slidenum">
              <a:rPr lang="tr-TR" smtClean="0"/>
              <a:t>69</a:t>
            </a:fld>
            <a:endParaRPr lang="tr-TR"/>
          </a:p>
        </p:txBody>
      </p:sp>
    </p:spTree>
    <p:extLst>
      <p:ext uri="{BB962C8B-B14F-4D97-AF65-F5344CB8AC3E}">
        <p14:creationId xmlns:p14="http://schemas.microsoft.com/office/powerpoint/2010/main" val="135514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78" name="Rectangle 90"/>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19812" name="Rectangle 19"/>
          <p:cNvSpPr>
            <a:spLocks noChangeArrowheads="1"/>
          </p:cNvSpPr>
          <p:nvPr/>
        </p:nvSpPr>
        <p:spPr bwMode="gray">
          <a:xfrm>
            <a:off x="57150" y="1004888"/>
            <a:ext cx="4500563" cy="360362"/>
          </a:xfrm>
          <a:prstGeom prst="rect">
            <a:avLst/>
          </a:prstGeom>
          <a:gradFill rotWithShape="1">
            <a:gsLst>
              <a:gs pos="0">
                <a:srgbClr val="FFFFFF"/>
              </a:gs>
              <a:gs pos="100000">
                <a:srgbClr val="C1C2C3"/>
              </a:gs>
            </a:gsLst>
            <a:lin ang="5400000" scaled="1"/>
          </a:gradFill>
          <a:ln w="12700" algn="ctr">
            <a:solidFill>
              <a:srgbClr val="C0C0C0"/>
            </a:solidFill>
            <a:miter lim="800000"/>
            <a:headEnd/>
            <a:tailEnd/>
          </a:ln>
        </p:spPr>
        <p:txBody>
          <a:bodyPr lIns="0" tIns="0" rIns="0" bIns="0" anchor="ctr"/>
          <a:lstStyle>
            <a:lvl1pPr marL="107950"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b="1" noProof="1">
                <a:solidFill>
                  <a:srgbClr val="000000"/>
                </a:solidFill>
                <a:latin typeface="Calibri" pitchFamily="34" charset="0"/>
              </a:rPr>
              <a:t>İŞİN YAPILDIĞI KOŞULLAR VE İŞ ÇEVRESİ</a:t>
            </a:r>
          </a:p>
        </p:txBody>
      </p:sp>
      <p:sp>
        <p:nvSpPr>
          <p:cNvPr id="12" name="Rectangle 5"/>
          <p:cNvSpPr>
            <a:spLocks noChangeArrowheads="1"/>
          </p:cNvSpPr>
          <p:nvPr/>
        </p:nvSpPr>
        <p:spPr bwMode="gray">
          <a:xfrm>
            <a:off x="57150" y="1365250"/>
            <a:ext cx="4500563" cy="4991101"/>
          </a:xfrm>
          <a:prstGeom prst="rect">
            <a:avLst/>
          </a:prstGeom>
          <a:gradFill rotWithShape="1">
            <a:gsLst>
              <a:gs pos="0">
                <a:srgbClr val="FFFFFF"/>
              </a:gs>
              <a:gs pos="100000">
                <a:srgbClr val="EAEAEA"/>
              </a:gs>
            </a:gsLst>
            <a:lin ang="5400000" scaled="1"/>
          </a:gradFill>
          <a:ln w="12700">
            <a:solidFill>
              <a:srgbClr val="C0C0C0"/>
            </a:solidFill>
            <a:miter lim="800000"/>
            <a:headEnd/>
            <a:tailEnd/>
          </a:ln>
        </p:spPr>
        <p:txBody>
          <a:bodyPr lIns="108000" tIns="108000" rIns="144000" bIns="72000"/>
          <a:lstStyle>
            <a:lvl1pPr marL="298450" indent="-250825" eaLnBrk="0" hangingPunct="0">
              <a:defRPr>
                <a:solidFill>
                  <a:schemeClr val="tx1"/>
                </a:solidFill>
                <a:latin typeface="Arial" pitchFamily="34" charset="0"/>
                <a:cs typeface="Arial" pitchFamily="34" charset="0"/>
              </a:defRPr>
            </a:lvl1pPr>
            <a:lvl2pPr marL="622300" indent="-179388"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292929"/>
              </a:buClr>
              <a:buFont typeface="Arial" pitchFamily="34" charset="0"/>
              <a:buAutoNum type="arabicPeriod"/>
            </a:pPr>
            <a:r>
              <a:rPr lang="tr-TR" altLang="tr-TR" b="1" i="1" noProof="1">
                <a:solidFill>
                  <a:srgbClr val="000000"/>
                </a:solidFill>
                <a:latin typeface="Calibri" pitchFamily="34" charset="0"/>
              </a:rPr>
              <a:t>Örgütsel Kültür ve İşlev (tehdit-çatışma)</a:t>
            </a:r>
          </a:p>
          <a:p>
            <a:pPr eaLnBrk="1" hangingPunct="1">
              <a:buClr>
                <a:srgbClr val="292929"/>
              </a:buClr>
              <a:buFont typeface="Arial" pitchFamily="34" charset="0"/>
              <a:buAutoNum type="arabicPeriod"/>
            </a:pPr>
            <a:r>
              <a:rPr lang="tr-TR" altLang="tr-TR" b="1" i="1" noProof="1">
                <a:solidFill>
                  <a:srgbClr val="000000"/>
                </a:solidFill>
                <a:latin typeface="Calibri" pitchFamily="34" charset="0"/>
              </a:rPr>
              <a:t>Örgütsel Rol</a:t>
            </a:r>
          </a:p>
          <a:p>
            <a:pPr lvl="1" eaLnBrk="1" hangingPunct="1">
              <a:buClr>
                <a:srgbClr val="292929"/>
              </a:buClr>
              <a:buFont typeface="Wingdings" pitchFamily="2" charset="2"/>
              <a:buChar char="§"/>
            </a:pPr>
            <a:r>
              <a:rPr lang="tr-TR" altLang="tr-TR" i="1" noProof="1">
                <a:solidFill>
                  <a:srgbClr val="000000"/>
                </a:solidFill>
                <a:latin typeface="Calibri" pitchFamily="34" charset="0"/>
              </a:rPr>
              <a:t>Rol belirsizliği (işteki rolün belirsizliği)</a:t>
            </a:r>
          </a:p>
          <a:p>
            <a:pPr lvl="1" eaLnBrk="1" hangingPunct="1">
              <a:buClr>
                <a:srgbClr val="292929"/>
              </a:buClr>
              <a:buFont typeface="Wingdings" pitchFamily="2" charset="2"/>
              <a:buChar char="§"/>
            </a:pPr>
            <a:r>
              <a:rPr lang="tr-TR" altLang="tr-TR" i="1" noProof="1">
                <a:solidFill>
                  <a:srgbClr val="000000"/>
                </a:solidFill>
                <a:latin typeface="Calibri" pitchFamily="34" charset="0"/>
              </a:rPr>
              <a:t>Rol çatışması (değerlerin-rollerin çatış)</a:t>
            </a:r>
          </a:p>
          <a:p>
            <a:pPr lvl="1" eaLnBrk="1" hangingPunct="1">
              <a:buClr>
                <a:srgbClr val="292929"/>
              </a:buClr>
              <a:buFont typeface="Wingdings" pitchFamily="2" charset="2"/>
              <a:buChar char="§"/>
            </a:pPr>
            <a:r>
              <a:rPr lang="tr-TR" altLang="tr-TR" i="1" noProof="1">
                <a:solidFill>
                  <a:srgbClr val="000000"/>
                </a:solidFill>
                <a:latin typeface="Calibri" pitchFamily="34" charset="0"/>
              </a:rPr>
              <a:t>Rol yetersizliği (yetenek-eğitiminden..)</a:t>
            </a:r>
          </a:p>
          <a:p>
            <a:pPr lvl="1" eaLnBrk="1" hangingPunct="1">
              <a:buClr>
                <a:srgbClr val="292929"/>
              </a:buClr>
              <a:buFont typeface="Wingdings" pitchFamily="2" charset="2"/>
              <a:buChar char="§"/>
            </a:pPr>
            <a:r>
              <a:rPr lang="tr-TR" altLang="tr-TR" i="1" noProof="1">
                <a:solidFill>
                  <a:srgbClr val="000000"/>
                </a:solidFill>
                <a:latin typeface="Calibri" pitchFamily="34" charset="0"/>
              </a:rPr>
              <a:t>Kişilerle ilgili sorumluluk artışı</a:t>
            </a:r>
          </a:p>
          <a:p>
            <a:pPr eaLnBrk="1" hangingPunct="1">
              <a:buClr>
                <a:srgbClr val="292929"/>
              </a:buClr>
              <a:buFont typeface="Arial" pitchFamily="34" charset="0"/>
              <a:buAutoNum type="arabicPeriod"/>
            </a:pPr>
            <a:r>
              <a:rPr lang="tr-TR" altLang="tr-TR" b="1" i="1" noProof="1">
                <a:solidFill>
                  <a:srgbClr val="000000"/>
                </a:solidFill>
                <a:latin typeface="Calibri" pitchFamily="34" charset="0"/>
              </a:rPr>
              <a:t>Kariyer Gelişimi</a:t>
            </a:r>
          </a:p>
          <a:p>
            <a:pPr lvl="1" eaLnBrk="1" hangingPunct="1">
              <a:buClr>
                <a:srgbClr val="292929"/>
              </a:buClr>
              <a:buFont typeface="Wingdings" pitchFamily="2" charset="2"/>
              <a:buChar char="§"/>
            </a:pPr>
            <a:r>
              <a:rPr lang="tr-TR" altLang="tr-TR" i="1" noProof="1">
                <a:solidFill>
                  <a:srgbClr val="000000"/>
                </a:solidFill>
                <a:latin typeface="Calibri" pitchFamily="34" charset="0"/>
              </a:rPr>
              <a:t>İş güvensizliği ve düşük ücret</a:t>
            </a:r>
          </a:p>
          <a:p>
            <a:pPr lvl="1" eaLnBrk="1" hangingPunct="1">
              <a:buClr>
                <a:srgbClr val="292929"/>
              </a:buClr>
              <a:buFont typeface="Wingdings" pitchFamily="2" charset="2"/>
              <a:buChar char="§"/>
            </a:pPr>
            <a:r>
              <a:rPr lang="tr-TR" altLang="tr-TR" i="1" noProof="1">
                <a:solidFill>
                  <a:srgbClr val="000000"/>
                </a:solidFill>
                <a:latin typeface="Calibri" pitchFamily="34" charset="0"/>
              </a:rPr>
              <a:t>Statü uyuşmazlığı</a:t>
            </a:r>
          </a:p>
          <a:p>
            <a:pPr eaLnBrk="1" hangingPunct="1">
              <a:buClr>
                <a:srgbClr val="292929"/>
              </a:buClr>
              <a:buFont typeface="Arial" pitchFamily="34" charset="0"/>
              <a:buAutoNum type="arabicPeriod"/>
            </a:pPr>
            <a:r>
              <a:rPr lang="tr-TR" altLang="tr-TR" b="1" i="1" noProof="1">
                <a:solidFill>
                  <a:srgbClr val="000000"/>
                </a:solidFill>
                <a:latin typeface="Calibri" pitchFamily="34" charset="0"/>
              </a:rPr>
              <a:t>Karar Serbestisi/Karara Katılım/Denetim</a:t>
            </a:r>
          </a:p>
          <a:p>
            <a:pPr eaLnBrk="1" hangingPunct="1">
              <a:buClr>
                <a:srgbClr val="292929"/>
              </a:buClr>
              <a:buFont typeface="Arial" pitchFamily="34" charset="0"/>
              <a:buAutoNum type="arabicPeriod"/>
            </a:pPr>
            <a:r>
              <a:rPr lang="tr-TR" altLang="tr-TR" b="1" i="1" noProof="1">
                <a:solidFill>
                  <a:srgbClr val="000000"/>
                </a:solidFill>
                <a:latin typeface="Calibri" pitchFamily="34" charset="0"/>
              </a:rPr>
              <a:t>İşte Kişiler Arası İlişkiler</a:t>
            </a:r>
          </a:p>
          <a:p>
            <a:pPr lvl="1" eaLnBrk="1" hangingPunct="1">
              <a:buClr>
                <a:srgbClr val="292929"/>
              </a:buClr>
              <a:buFont typeface="Wingdings" pitchFamily="2" charset="2"/>
              <a:buChar char="§"/>
            </a:pPr>
            <a:r>
              <a:rPr lang="tr-TR" altLang="tr-TR" i="1" noProof="1">
                <a:solidFill>
                  <a:srgbClr val="000000"/>
                </a:solidFill>
                <a:latin typeface="Calibri" pitchFamily="34" charset="0"/>
              </a:rPr>
              <a:t>İşte şiddet (mobbing)</a:t>
            </a:r>
          </a:p>
          <a:p>
            <a:pPr lvl="1" eaLnBrk="1" hangingPunct="1">
              <a:buClr>
                <a:srgbClr val="292929"/>
              </a:buClr>
              <a:buFont typeface="Wingdings" pitchFamily="2" charset="2"/>
              <a:buChar char="§"/>
            </a:pPr>
            <a:r>
              <a:rPr lang="tr-TR" altLang="tr-TR" i="1" noProof="1">
                <a:solidFill>
                  <a:srgbClr val="000000"/>
                </a:solidFill>
                <a:latin typeface="Calibri" pitchFamily="34" charset="0"/>
              </a:rPr>
              <a:t>Yıldırma uygulamaları</a:t>
            </a:r>
          </a:p>
          <a:p>
            <a:pPr eaLnBrk="1" hangingPunct="1">
              <a:buClr>
                <a:srgbClr val="292929"/>
              </a:buClr>
              <a:buFont typeface="Arial" pitchFamily="34" charset="0"/>
              <a:buAutoNum type="arabicPeriod"/>
            </a:pPr>
            <a:r>
              <a:rPr lang="tr-TR" altLang="tr-TR" b="1" i="1" noProof="1">
                <a:solidFill>
                  <a:srgbClr val="000000"/>
                </a:solidFill>
                <a:latin typeface="Calibri" pitchFamily="34" charset="0"/>
              </a:rPr>
              <a:t>İş-Ev Çatışması</a:t>
            </a:r>
          </a:p>
          <a:p>
            <a:pPr lvl="1" eaLnBrk="1" hangingPunct="1">
              <a:buClr>
                <a:srgbClr val="292929"/>
              </a:buClr>
              <a:buFont typeface="Wingdings" pitchFamily="2" charset="2"/>
              <a:buChar char="§"/>
            </a:pPr>
            <a:r>
              <a:rPr lang="tr-TR" altLang="tr-TR" i="1" noProof="1">
                <a:solidFill>
                  <a:srgbClr val="000000"/>
                </a:solidFill>
                <a:latin typeface="Calibri" pitchFamily="34" charset="0"/>
              </a:rPr>
              <a:t>İş-Aile çatışması</a:t>
            </a:r>
          </a:p>
          <a:p>
            <a:pPr lvl="1" eaLnBrk="1" hangingPunct="1">
              <a:buClr>
                <a:srgbClr val="292929"/>
              </a:buClr>
              <a:buFont typeface="Wingdings" pitchFamily="2" charset="2"/>
              <a:buChar char="§"/>
            </a:pPr>
            <a:r>
              <a:rPr lang="tr-TR" altLang="tr-TR" i="1" noProof="1">
                <a:solidFill>
                  <a:srgbClr val="000000"/>
                </a:solidFill>
                <a:latin typeface="Calibri" pitchFamily="34" charset="0"/>
              </a:rPr>
              <a:t>Boş zaman yetersizliği sendromu</a:t>
            </a:r>
          </a:p>
          <a:p>
            <a:pPr lvl="1" eaLnBrk="1" hangingPunct="1">
              <a:buClr>
                <a:srgbClr val="292929"/>
              </a:buClr>
              <a:buFont typeface="Wingdings" pitchFamily="2" charset="2"/>
              <a:buChar char="§"/>
            </a:pPr>
            <a:r>
              <a:rPr lang="tr-TR" altLang="tr-TR" i="1" noProof="1">
                <a:solidFill>
                  <a:srgbClr val="000000"/>
                </a:solidFill>
                <a:latin typeface="Calibri" pitchFamily="34" charset="0"/>
              </a:rPr>
              <a:t>Değişim </a:t>
            </a:r>
          </a:p>
          <a:p>
            <a:pPr eaLnBrk="1" hangingPunct="1">
              <a:lnSpc>
                <a:spcPct val="95000"/>
              </a:lnSpc>
              <a:spcAft>
                <a:spcPct val="40000"/>
              </a:spcAft>
              <a:buClr>
                <a:srgbClr val="292929"/>
              </a:buClr>
              <a:buFont typeface="Wingdings" pitchFamily="2" charset="2"/>
              <a:buChar char="§"/>
            </a:pPr>
            <a:endParaRPr lang="tr-TR" altLang="tr-TR" noProof="1">
              <a:solidFill>
                <a:srgbClr val="000000"/>
              </a:solidFill>
              <a:latin typeface="Calibri" pitchFamily="34" charset="0"/>
            </a:endParaRPr>
          </a:p>
          <a:p>
            <a:pPr eaLnBrk="1" hangingPunct="1">
              <a:lnSpc>
                <a:spcPct val="95000"/>
              </a:lnSpc>
              <a:spcAft>
                <a:spcPct val="40000"/>
              </a:spcAft>
              <a:buClr>
                <a:srgbClr val="292929"/>
              </a:buClr>
              <a:buFont typeface="Wingdings" pitchFamily="2" charset="2"/>
              <a:buChar char="§"/>
            </a:pPr>
            <a:endParaRPr lang="tr-TR" altLang="tr-TR" noProof="1">
              <a:solidFill>
                <a:srgbClr val="000000"/>
              </a:solidFill>
              <a:latin typeface="Calibri" pitchFamily="34" charset="0"/>
            </a:endParaRPr>
          </a:p>
        </p:txBody>
      </p:sp>
      <p:sp>
        <p:nvSpPr>
          <p:cNvPr id="119814" name="Rectangle 5"/>
          <p:cNvSpPr>
            <a:spLocks noChangeArrowheads="1"/>
          </p:cNvSpPr>
          <p:nvPr/>
        </p:nvSpPr>
        <p:spPr bwMode="gray">
          <a:xfrm>
            <a:off x="4586288" y="1365250"/>
            <a:ext cx="4189850" cy="5186363"/>
          </a:xfrm>
          <a:prstGeom prst="rect">
            <a:avLst/>
          </a:prstGeom>
          <a:gradFill rotWithShape="1">
            <a:gsLst>
              <a:gs pos="0">
                <a:srgbClr val="FFFFFF"/>
              </a:gs>
              <a:gs pos="100000">
                <a:srgbClr val="EAEAEA"/>
              </a:gs>
            </a:gsLst>
            <a:lin ang="5400000" scaled="1"/>
          </a:gradFill>
          <a:ln w="12700">
            <a:solidFill>
              <a:srgbClr val="C0C0C0"/>
            </a:solidFill>
            <a:miter lim="800000"/>
            <a:headEnd/>
            <a:tailEnd/>
          </a:ln>
        </p:spPr>
        <p:txBody>
          <a:bodyPr lIns="108000" tIns="108000" rIns="144000" bIns="72000"/>
          <a:lstStyle>
            <a:lvl1pPr marL="261938" indent="-250825" eaLnBrk="0" hangingPunct="0">
              <a:defRPr>
                <a:solidFill>
                  <a:schemeClr val="tx1"/>
                </a:solidFill>
                <a:latin typeface="Arial" pitchFamily="34" charset="0"/>
                <a:cs typeface="Arial" pitchFamily="34" charset="0"/>
              </a:defRPr>
            </a:lvl1pPr>
            <a:lvl2pPr marL="622300" indent="-179388"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292929"/>
              </a:buClr>
              <a:buFont typeface="Arial" pitchFamily="34" charset="0"/>
              <a:buAutoNum type="arabicPeriod"/>
            </a:pPr>
            <a:r>
              <a:rPr lang="tr-TR" altLang="tr-TR" b="1" i="1" noProof="1">
                <a:solidFill>
                  <a:srgbClr val="000000"/>
                </a:solidFill>
                <a:latin typeface="Calibri" pitchFamily="34" charset="0"/>
              </a:rPr>
              <a:t>İş Çevresi ve Techizat</a:t>
            </a:r>
          </a:p>
          <a:p>
            <a:pPr lvl="1" eaLnBrk="1" hangingPunct="1">
              <a:buClr>
                <a:srgbClr val="292929"/>
              </a:buClr>
              <a:buFont typeface="Wingdings" pitchFamily="2" charset="2"/>
              <a:buChar char="§"/>
            </a:pPr>
            <a:r>
              <a:rPr lang="tr-TR" altLang="tr-TR" i="1" noProof="1">
                <a:solidFill>
                  <a:srgbClr val="000000"/>
                </a:solidFill>
                <a:latin typeface="Calibri" pitchFamily="34" charset="0"/>
              </a:rPr>
              <a:t>Güvenirlilik ve uygunluk, </a:t>
            </a:r>
          </a:p>
          <a:p>
            <a:pPr lvl="1" eaLnBrk="1" hangingPunct="1">
              <a:buClr>
                <a:srgbClr val="292929"/>
              </a:buClr>
              <a:buFont typeface="Wingdings" pitchFamily="2" charset="2"/>
              <a:buChar char="§"/>
            </a:pPr>
            <a:r>
              <a:rPr lang="tr-TR" altLang="tr-TR" i="1" noProof="1">
                <a:solidFill>
                  <a:srgbClr val="000000"/>
                </a:solidFill>
                <a:latin typeface="Calibri" pitchFamily="34" charset="0"/>
              </a:rPr>
              <a:t>Ulaşılabilirlik </a:t>
            </a:r>
          </a:p>
          <a:p>
            <a:pPr lvl="1" eaLnBrk="1" hangingPunct="1">
              <a:buClr>
                <a:srgbClr val="292929"/>
              </a:buClr>
              <a:buFont typeface="Wingdings" pitchFamily="2" charset="2"/>
              <a:buChar char="§"/>
            </a:pPr>
            <a:r>
              <a:rPr lang="tr-TR" altLang="tr-TR" i="1" noProof="1">
                <a:solidFill>
                  <a:srgbClr val="000000"/>
                </a:solidFill>
                <a:latin typeface="Calibri" pitchFamily="34" charset="0"/>
              </a:rPr>
              <a:t>Bakım ve onarım </a:t>
            </a:r>
          </a:p>
          <a:p>
            <a:pPr eaLnBrk="1" hangingPunct="1">
              <a:buClr>
                <a:srgbClr val="292929"/>
              </a:buClr>
              <a:buFont typeface="Arial" pitchFamily="34" charset="0"/>
              <a:buAutoNum type="arabicPeriod"/>
            </a:pPr>
            <a:r>
              <a:rPr lang="tr-TR" altLang="tr-TR" b="1" i="1" noProof="1">
                <a:solidFill>
                  <a:srgbClr val="000000"/>
                </a:solidFill>
                <a:latin typeface="Calibri" pitchFamily="34" charset="0"/>
              </a:rPr>
              <a:t>Görev Tasarımı</a:t>
            </a:r>
          </a:p>
          <a:p>
            <a:pPr lvl="1" eaLnBrk="1" hangingPunct="1">
              <a:buClr>
                <a:srgbClr val="292929"/>
              </a:buClr>
              <a:buFont typeface="Wingdings" pitchFamily="2" charset="2"/>
              <a:buChar char="§"/>
            </a:pPr>
            <a:r>
              <a:rPr lang="tr-TR" altLang="tr-TR" i="1" noProof="1">
                <a:solidFill>
                  <a:srgbClr val="000000"/>
                </a:solidFill>
                <a:latin typeface="Calibri" pitchFamily="34" charset="0"/>
              </a:rPr>
              <a:t>Yarı vasıflı-vasıfsız çalışma</a:t>
            </a:r>
          </a:p>
          <a:p>
            <a:pPr lvl="1" eaLnBrk="1" hangingPunct="1">
              <a:buClr>
                <a:srgbClr val="292929"/>
              </a:buClr>
              <a:buFont typeface="Wingdings" pitchFamily="2" charset="2"/>
              <a:buChar char="§"/>
            </a:pPr>
            <a:r>
              <a:rPr lang="tr-TR" altLang="tr-TR" i="1" noProof="1">
                <a:solidFill>
                  <a:srgbClr val="000000"/>
                </a:solidFill>
                <a:latin typeface="Calibri" pitchFamily="34" charset="0"/>
              </a:rPr>
              <a:t>Belirsizlik (Geri dönüş yok-ne işe yarar)</a:t>
            </a:r>
          </a:p>
          <a:p>
            <a:pPr eaLnBrk="1" hangingPunct="1">
              <a:buClr>
                <a:srgbClr val="292929"/>
              </a:buClr>
              <a:buFont typeface="Arial" pitchFamily="34" charset="0"/>
              <a:buAutoNum type="arabicPeriod"/>
            </a:pPr>
            <a:r>
              <a:rPr lang="tr-TR" altLang="tr-TR" b="1" i="1" noProof="1">
                <a:solidFill>
                  <a:srgbClr val="000000"/>
                </a:solidFill>
                <a:latin typeface="Calibri" pitchFamily="34" charset="0"/>
              </a:rPr>
              <a:t>İş Yükü ve İş Hızının Artması</a:t>
            </a:r>
          </a:p>
          <a:p>
            <a:pPr lvl="1" eaLnBrk="1" hangingPunct="1">
              <a:buClr>
                <a:srgbClr val="292929"/>
              </a:buClr>
              <a:buFont typeface="Wingdings" pitchFamily="2" charset="2"/>
              <a:buChar char="§"/>
            </a:pPr>
            <a:r>
              <a:rPr lang="tr-TR" altLang="tr-TR" i="1" noProof="1">
                <a:solidFill>
                  <a:srgbClr val="000000"/>
                </a:solidFill>
                <a:latin typeface="Calibri" pitchFamily="34" charset="0"/>
              </a:rPr>
              <a:t>İş yükünün artması</a:t>
            </a:r>
          </a:p>
          <a:p>
            <a:pPr lvl="1" eaLnBrk="1" hangingPunct="1">
              <a:buClr>
                <a:srgbClr val="292929"/>
              </a:buClr>
              <a:buFont typeface="Wingdings" pitchFamily="2" charset="2"/>
              <a:buChar char="§"/>
            </a:pPr>
            <a:r>
              <a:rPr lang="tr-TR" altLang="tr-TR" i="1" noProof="1">
                <a:solidFill>
                  <a:srgbClr val="000000"/>
                </a:solidFill>
                <a:latin typeface="Calibri" pitchFamily="34" charset="0"/>
              </a:rPr>
              <a:t>İşi hızı ve zaman darlığı</a:t>
            </a:r>
          </a:p>
          <a:p>
            <a:pPr lvl="1" eaLnBrk="1" hangingPunct="1">
              <a:buClr>
                <a:srgbClr val="292929"/>
              </a:buClr>
              <a:buFont typeface="Wingdings" pitchFamily="2" charset="2"/>
              <a:buChar char="§"/>
            </a:pPr>
            <a:r>
              <a:rPr lang="tr-TR" altLang="tr-TR" i="1" noProof="1">
                <a:solidFill>
                  <a:srgbClr val="000000"/>
                </a:solidFill>
                <a:latin typeface="Calibri" pitchFamily="34" charset="0"/>
              </a:rPr>
              <a:t>Tek düze (monoton) çalışma</a:t>
            </a:r>
          </a:p>
          <a:p>
            <a:pPr eaLnBrk="1" hangingPunct="1">
              <a:buClr>
                <a:srgbClr val="292929"/>
              </a:buClr>
              <a:buFont typeface="Arial" pitchFamily="34" charset="0"/>
              <a:buAutoNum type="arabicPeriod"/>
            </a:pPr>
            <a:r>
              <a:rPr lang="tr-TR" altLang="tr-TR" b="1" i="1" noProof="1">
                <a:solidFill>
                  <a:srgbClr val="000000"/>
                </a:solidFill>
                <a:latin typeface="Calibri" pitchFamily="34" charset="0"/>
              </a:rPr>
              <a:t>Çalışma Saatleri</a:t>
            </a:r>
          </a:p>
          <a:p>
            <a:pPr lvl="1" eaLnBrk="1" hangingPunct="1">
              <a:buClr>
                <a:srgbClr val="292929"/>
              </a:buClr>
              <a:buFont typeface="Wingdings" pitchFamily="2" charset="2"/>
              <a:buChar char="§"/>
            </a:pPr>
            <a:r>
              <a:rPr lang="tr-TR" altLang="tr-TR" i="1" noProof="1">
                <a:solidFill>
                  <a:srgbClr val="000000"/>
                </a:solidFill>
                <a:latin typeface="Calibri" pitchFamily="34" charset="0"/>
              </a:rPr>
              <a:t>Vardiyalı çalışma (gece çalışma)</a:t>
            </a:r>
          </a:p>
          <a:p>
            <a:pPr lvl="1" eaLnBrk="1" hangingPunct="1">
              <a:buClr>
                <a:srgbClr val="292929"/>
              </a:buClr>
              <a:buFont typeface="Wingdings" pitchFamily="2" charset="2"/>
              <a:buChar char="§"/>
            </a:pPr>
            <a:r>
              <a:rPr lang="tr-TR" altLang="tr-TR" i="1" noProof="1">
                <a:solidFill>
                  <a:srgbClr val="000000"/>
                </a:solidFill>
                <a:latin typeface="Calibri" pitchFamily="34" charset="0"/>
              </a:rPr>
              <a:t>Uzun-kesintisiz çalışma süreleri</a:t>
            </a:r>
          </a:p>
        </p:txBody>
      </p:sp>
      <p:sp>
        <p:nvSpPr>
          <p:cNvPr id="15" name="Rectangle 31"/>
          <p:cNvSpPr txBox="1">
            <a:spLocks noChangeArrowheads="1"/>
          </p:cNvSpPr>
          <p:nvPr/>
        </p:nvSpPr>
        <p:spPr bwMode="gray">
          <a:xfrm>
            <a:off x="231797" y="411163"/>
            <a:ext cx="8816669"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a:solidFill>
                  <a:srgbClr val="575757"/>
                </a:solidFill>
                <a:effectLst>
                  <a:innerShdw blurRad="63500" dist="50800" dir="8100000">
                    <a:prstClr val="black">
                      <a:alpha val="50000"/>
                    </a:prstClr>
                  </a:innerShdw>
                </a:effectLst>
                <a:latin typeface="Calibri" pitchFamily="34" charset="0"/>
                <a:cs typeface="Calibri" pitchFamily="34" charset="0"/>
              </a:rPr>
              <a:t>PSİKOSOSYAL RİSK </a:t>
            </a:r>
            <a:r>
              <a:rPr lang="tr-TR" sz="3200" noProof="1" smtClean="0">
                <a:solidFill>
                  <a:srgbClr val="575757"/>
                </a:solidFill>
                <a:effectLst>
                  <a:innerShdw blurRad="63500" dist="50800" dir="8100000">
                    <a:prstClr val="black">
                      <a:alpha val="50000"/>
                    </a:prstClr>
                  </a:innerShdw>
                </a:effectLst>
                <a:latin typeface="Calibri" pitchFamily="34" charset="0"/>
                <a:cs typeface="Calibri" pitchFamily="34" charset="0"/>
              </a:rPr>
              <a:t>ETMENLERİ – Sınıflandırma-1991</a:t>
            </a:r>
            <a:endParaRPr lang="tr-TR" sz="3200" noProof="1">
              <a:solidFill>
                <a:srgbClr val="575757"/>
              </a:solidFill>
              <a:effectLst>
                <a:innerShdw blurRad="63500" dist="50800" dir="8100000">
                  <a:prstClr val="black">
                    <a:alpha val="50000"/>
                  </a:prstClr>
                </a:innerShdw>
              </a:effectLst>
              <a:latin typeface="Calibri" pitchFamily="34" charset="0"/>
              <a:cs typeface="Calibri" pitchFamily="34" charset="0"/>
            </a:endParaRPr>
          </a:p>
        </p:txBody>
      </p:sp>
      <p:sp>
        <p:nvSpPr>
          <p:cNvPr id="119816" name="Rectangle 19"/>
          <p:cNvSpPr>
            <a:spLocks noChangeArrowheads="1"/>
          </p:cNvSpPr>
          <p:nvPr/>
        </p:nvSpPr>
        <p:spPr bwMode="gray">
          <a:xfrm>
            <a:off x="4592638" y="1004888"/>
            <a:ext cx="4500562" cy="360362"/>
          </a:xfrm>
          <a:prstGeom prst="rect">
            <a:avLst/>
          </a:prstGeom>
          <a:gradFill rotWithShape="1">
            <a:gsLst>
              <a:gs pos="0">
                <a:srgbClr val="FFFFFF"/>
              </a:gs>
              <a:gs pos="100000">
                <a:srgbClr val="C1C2C3"/>
              </a:gs>
            </a:gsLst>
            <a:lin ang="5400000" scaled="1"/>
          </a:gradFill>
          <a:ln w="12700" algn="ctr">
            <a:solidFill>
              <a:srgbClr val="C0C0C0"/>
            </a:solidFill>
            <a:miter lim="800000"/>
            <a:headEnd/>
            <a:tailEnd/>
          </a:ln>
        </p:spPr>
        <p:txBody>
          <a:bodyPr lIns="0" tIns="0" rIns="0" bIns="0" anchor="ctr"/>
          <a:lstStyle>
            <a:lvl1pPr marL="107950"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b="1" noProof="1">
                <a:solidFill>
                  <a:srgbClr val="000000"/>
                </a:solidFill>
                <a:latin typeface="Calibri" pitchFamily="34" charset="0"/>
              </a:rPr>
              <a:t>İŞİN İÇERİĞİ</a:t>
            </a:r>
          </a:p>
        </p:txBody>
      </p:sp>
      <p:sp>
        <p:nvSpPr>
          <p:cNvPr id="3" name="Slayt Numarası Yer Tutucusu 2"/>
          <p:cNvSpPr>
            <a:spLocks noGrp="1"/>
          </p:cNvSpPr>
          <p:nvPr>
            <p:ph type="sldNum" sz="quarter" idx="12"/>
          </p:nvPr>
        </p:nvSpPr>
        <p:spPr/>
        <p:txBody>
          <a:bodyPr/>
          <a:lstStyle/>
          <a:p>
            <a:fld id="{A427530A-A503-4F46-BAEC-AA74D2EFDD5B}" type="slidenum">
              <a:rPr lang="tr-TR" smtClean="0"/>
              <a:t>7</a:t>
            </a:fld>
            <a:endParaRPr lang="tr-TR"/>
          </a:p>
        </p:txBody>
      </p:sp>
    </p:spTree>
    <p:extLst>
      <p:ext uri="{BB962C8B-B14F-4D97-AF65-F5344CB8AC3E}">
        <p14:creationId xmlns:p14="http://schemas.microsoft.com/office/powerpoint/2010/main" val="252084398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4929188"/>
            <a:ext cx="2727325" cy="15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4" name="Rectangle 2"/>
          <p:cNvSpPr>
            <a:spLocks noChangeArrowheads="1"/>
          </p:cNvSpPr>
          <p:nvPr/>
        </p:nvSpPr>
        <p:spPr bwMode="auto">
          <a:xfrm>
            <a:off x="428625" y="1500188"/>
            <a:ext cx="6357938"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lnSpc>
                <a:spcPct val="90000"/>
              </a:lnSpc>
              <a:buFont typeface="Wingdings" pitchFamily="2" charset="2"/>
              <a:buNone/>
            </a:pPr>
            <a:r>
              <a:rPr lang="tr-TR" altLang="tr-TR" sz="2800" dirty="0">
                <a:latin typeface="Comic Sans MS" pitchFamily="66" charset="0"/>
              </a:rPr>
              <a:t>Oturma </a:t>
            </a:r>
            <a:r>
              <a:rPr lang="tr-TR" altLang="tr-TR" sz="2800" dirty="0" err="1">
                <a:latin typeface="Comic Sans MS" pitchFamily="66" charset="0"/>
              </a:rPr>
              <a:t>postürü</a:t>
            </a:r>
            <a:r>
              <a:rPr lang="tr-TR" altLang="tr-TR" sz="2800" dirty="0">
                <a:latin typeface="Comic Sans MS" pitchFamily="66" charset="0"/>
              </a:rPr>
              <a:t>;</a:t>
            </a:r>
          </a:p>
          <a:p>
            <a:pPr algn="just" eaLnBrk="1" hangingPunct="1">
              <a:lnSpc>
                <a:spcPct val="90000"/>
              </a:lnSpc>
              <a:buFont typeface="Wingdings" pitchFamily="2" charset="2"/>
              <a:buNone/>
            </a:pPr>
            <a:endParaRPr lang="tr-TR" altLang="tr-TR" sz="2800" dirty="0">
              <a:latin typeface="Comic Sans MS" pitchFamily="66" charset="0"/>
            </a:endParaRPr>
          </a:p>
          <a:p>
            <a:pPr algn="just" eaLnBrk="1" hangingPunct="1">
              <a:lnSpc>
                <a:spcPct val="90000"/>
              </a:lnSpc>
              <a:buFont typeface="Wingdings" pitchFamily="2" charset="2"/>
              <a:buChar char="Ø"/>
            </a:pPr>
            <a:r>
              <a:rPr lang="tr-TR" altLang="tr-TR" dirty="0">
                <a:latin typeface="Comic Sans MS" pitchFamily="66" charset="0"/>
              </a:rPr>
              <a:t>Çalışanın masa altında ayaklarını uzatabileceği ve vücut hareketini kolayca değiştirebileceği alan olmalıdır. </a:t>
            </a:r>
          </a:p>
          <a:p>
            <a:pPr algn="just" eaLnBrk="1" hangingPunct="1">
              <a:lnSpc>
                <a:spcPct val="90000"/>
              </a:lnSpc>
              <a:buFont typeface="Wingdings" pitchFamily="2" charset="2"/>
              <a:buChar char="Ø"/>
            </a:pPr>
            <a:endParaRPr lang="tr-TR" altLang="tr-TR" dirty="0">
              <a:latin typeface="Comic Sans MS" pitchFamily="66" charset="0"/>
            </a:endParaRPr>
          </a:p>
          <a:p>
            <a:pPr algn="just" eaLnBrk="1" hangingPunct="1">
              <a:lnSpc>
                <a:spcPct val="90000"/>
              </a:lnSpc>
              <a:buFont typeface="Wingdings" pitchFamily="2" charset="2"/>
              <a:buChar char="Ø"/>
            </a:pPr>
            <a:r>
              <a:rPr lang="tr-TR" altLang="tr-TR" dirty="0">
                <a:latin typeface="Comic Sans MS" pitchFamily="66" charset="0"/>
              </a:rPr>
              <a:t>Ayaklar düz olarak yere temas etmeli, diz 90 derece açılı olmalı, sandalyede beli destekleyen parça olmalı, sırt dik, omuzlar rahat, dirsekler 90 derece açılı ve bilekler </a:t>
            </a:r>
            <a:r>
              <a:rPr lang="tr-TR" altLang="tr-TR" dirty="0" err="1">
                <a:latin typeface="Comic Sans MS" pitchFamily="66" charset="0"/>
              </a:rPr>
              <a:t>nötral</a:t>
            </a:r>
            <a:r>
              <a:rPr lang="tr-TR" altLang="tr-TR" dirty="0">
                <a:latin typeface="Comic Sans MS" pitchFamily="66" charset="0"/>
              </a:rPr>
              <a:t> pozisyonda tutulmalıdır.</a:t>
            </a:r>
          </a:p>
          <a:p>
            <a:pPr algn="just" eaLnBrk="1" hangingPunct="1">
              <a:lnSpc>
                <a:spcPct val="90000"/>
              </a:lnSpc>
              <a:buFont typeface="Wingdings" pitchFamily="2" charset="2"/>
              <a:buChar char="Ø"/>
            </a:pPr>
            <a:endParaRPr lang="tr-TR" altLang="tr-TR" dirty="0">
              <a:latin typeface="Comic Sans MS" pitchFamily="66" charset="0"/>
            </a:endParaRPr>
          </a:p>
          <a:p>
            <a:pPr algn="just" eaLnBrk="1" hangingPunct="1">
              <a:lnSpc>
                <a:spcPct val="90000"/>
              </a:lnSpc>
              <a:buFont typeface="Wingdings" pitchFamily="2" charset="2"/>
              <a:buChar char="Ø"/>
            </a:pPr>
            <a:r>
              <a:rPr lang="tr-TR" altLang="tr-TR" dirty="0">
                <a:latin typeface="Comic Sans MS" pitchFamily="66" charset="0"/>
              </a:rPr>
              <a:t>Eğer ayaklar yere temas etmiyorsa, ayaklara ek bir destek yerleştirilmelidir.</a:t>
            </a:r>
          </a:p>
        </p:txBody>
      </p:sp>
      <p:cxnSp>
        <p:nvCxnSpPr>
          <p:cNvPr id="5" name="Straight Connector 6"/>
          <p:cNvCxnSpPr>
            <a:cxnSpLocks noChangeShapeType="1"/>
          </p:cNvCxnSpPr>
          <p:nvPr/>
        </p:nvCxnSpPr>
        <p:spPr bwMode="auto">
          <a:xfrm rot="5400000">
            <a:off x="4286250" y="5000626"/>
            <a:ext cx="1500187" cy="1357312"/>
          </a:xfrm>
          <a:prstGeom prst="line">
            <a:avLst/>
          </a:prstGeom>
          <a:noFill/>
          <a:ln w="57150" algn="ctr">
            <a:solidFill>
              <a:srgbClr val="FFFF00"/>
            </a:solidFill>
            <a:round/>
            <a:headEnd/>
            <a:tailEnd/>
          </a:ln>
          <a:effectLst>
            <a:outerShdw dist="35921" dir="2700000" algn="ctr" rotWithShape="0">
              <a:srgbClr val="4D4D4D"/>
            </a:outerShdw>
          </a:effectLst>
        </p:spPr>
      </p:cxnSp>
      <p:cxnSp>
        <p:nvCxnSpPr>
          <p:cNvPr id="6" name="Straight Connector 8"/>
          <p:cNvCxnSpPr>
            <a:cxnSpLocks noChangeShapeType="1"/>
          </p:cNvCxnSpPr>
          <p:nvPr/>
        </p:nvCxnSpPr>
        <p:spPr bwMode="auto">
          <a:xfrm rot="16200000" flipH="1">
            <a:off x="4321969" y="5107781"/>
            <a:ext cx="1428750" cy="1214438"/>
          </a:xfrm>
          <a:prstGeom prst="line">
            <a:avLst/>
          </a:prstGeom>
          <a:noFill/>
          <a:ln w="57150" algn="ctr">
            <a:solidFill>
              <a:srgbClr val="FFFF00"/>
            </a:solidFill>
            <a:round/>
            <a:headEnd/>
            <a:tailEnd/>
          </a:ln>
          <a:effectLst>
            <a:outerShdw dist="35921" dir="2700000" algn="ctr" rotWithShape="0">
              <a:srgbClr val="4D4D4D"/>
            </a:outerShdw>
          </a:effectLst>
        </p:spPr>
      </p:cxn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25" y="1785938"/>
            <a:ext cx="2301875"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ayt Numarası Yer Tutucusu 7"/>
          <p:cNvSpPr>
            <a:spLocks noGrp="1"/>
          </p:cNvSpPr>
          <p:nvPr>
            <p:ph type="sldNum" sz="quarter" idx="4294967295"/>
          </p:nvPr>
        </p:nvSpPr>
        <p:spPr/>
        <p:txBody>
          <a:bodyPr/>
          <a:lstStyle/>
          <a:p>
            <a:fld id="{A427530A-A503-4F46-BAEC-AA74D2EFDD5B}" type="slidenum">
              <a:rPr lang="tr-TR" smtClean="0"/>
              <a:t>70</a:t>
            </a:fld>
            <a:endParaRPr lang="tr-TR"/>
          </a:p>
        </p:txBody>
      </p:sp>
    </p:spTree>
    <p:extLst>
      <p:ext uri="{BB962C8B-B14F-4D97-AF65-F5344CB8AC3E}">
        <p14:creationId xmlns:p14="http://schemas.microsoft.com/office/powerpoint/2010/main" val="783880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2"/>
          <p:cNvSpPr>
            <a:spLocks noChangeArrowheads="1"/>
          </p:cNvSpPr>
          <p:nvPr/>
        </p:nvSpPr>
        <p:spPr bwMode="auto">
          <a:xfrm>
            <a:off x="357188" y="1571625"/>
            <a:ext cx="6643687"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buFont typeface="Wingdings" pitchFamily="2" charset="2"/>
              <a:buChar char="Ø"/>
            </a:pPr>
            <a:r>
              <a:rPr lang="tr-TR" altLang="tr-TR" dirty="0">
                <a:latin typeface="Comic Sans MS" pitchFamily="66" charset="0"/>
              </a:rPr>
              <a:t>Sandalye ileri geri gidebilmeli,  360 derece  dönebilmeli, yüksekliği ayarlanabilmeli, bel eğimini desteklemeli, sırt desteği ayarlanabilmeli ve oturma yüzeyi yandan kalçalara baskı yapmamalıdır. </a:t>
            </a:r>
          </a:p>
          <a:p>
            <a:pPr algn="just" eaLnBrk="1" hangingPunct="1">
              <a:buFont typeface="Wingdings" pitchFamily="2" charset="2"/>
              <a:buChar char="Ø"/>
            </a:pPr>
            <a:endParaRPr lang="tr-TR" altLang="tr-TR" dirty="0">
              <a:latin typeface="Comic Sans MS" pitchFamily="66" charset="0"/>
            </a:endParaRPr>
          </a:p>
          <a:p>
            <a:pPr algn="just" eaLnBrk="1" hangingPunct="1">
              <a:buFont typeface="Wingdings" pitchFamily="2" charset="2"/>
              <a:buChar char="Ø"/>
            </a:pPr>
            <a:endParaRPr lang="tr-TR" altLang="tr-TR" dirty="0">
              <a:latin typeface="Comic Sans MS" pitchFamily="66" charset="0"/>
            </a:endParaRPr>
          </a:p>
          <a:p>
            <a:pPr algn="just" eaLnBrk="1" hangingPunct="1">
              <a:buFont typeface="Wingdings" pitchFamily="2" charset="2"/>
              <a:buChar char="Ø"/>
            </a:pPr>
            <a:r>
              <a:rPr lang="tr-TR" altLang="tr-TR" dirty="0">
                <a:latin typeface="Comic Sans MS" pitchFamily="66" charset="0"/>
              </a:rPr>
              <a:t>Kol destekleri çıkarılabilir olmalı, oturma alanı hava alıp verebilen bir kumaş ile kaplanmalıdır.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4000500"/>
            <a:ext cx="35433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ayt Numarası Yer Tutucusu 4"/>
          <p:cNvSpPr>
            <a:spLocks noGrp="1"/>
          </p:cNvSpPr>
          <p:nvPr>
            <p:ph type="sldNum" sz="quarter" idx="4294967295"/>
          </p:nvPr>
        </p:nvSpPr>
        <p:spPr/>
        <p:txBody>
          <a:bodyPr/>
          <a:lstStyle/>
          <a:p>
            <a:fld id="{A427530A-A503-4F46-BAEC-AA74D2EFDD5B}" type="slidenum">
              <a:rPr lang="tr-TR" smtClean="0"/>
              <a:t>71</a:t>
            </a:fld>
            <a:endParaRPr lang="tr-TR"/>
          </a:p>
        </p:txBody>
      </p:sp>
    </p:spTree>
    <p:extLst>
      <p:ext uri="{BB962C8B-B14F-4D97-AF65-F5344CB8AC3E}">
        <p14:creationId xmlns:p14="http://schemas.microsoft.com/office/powerpoint/2010/main" val="4129003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2"/>
          <p:cNvSpPr>
            <a:spLocks noChangeArrowheads="1"/>
          </p:cNvSpPr>
          <p:nvPr/>
        </p:nvSpPr>
        <p:spPr bwMode="auto">
          <a:xfrm>
            <a:off x="428625" y="1714500"/>
            <a:ext cx="79295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Font typeface="Wingdings" pitchFamily="2" charset="2"/>
              <a:buChar char="Ø"/>
            </a:pPr>
            <a:r>
              <a:rPr lang="tr-TR" altLang="tr-TR" dirty="0">
                <a:latin typeface="Comic Sans MS" pitchFamily="66" charset="0"/>
              </a:rPr>
              <a:t>Baş </a:t>
            </a:r>
            <a:r>
              <a:rPr lang="tr-TR" altLang="tr-TR" dirty="0" err="1">
                <a:latin typeface="Comic Sans MS" pitchFamily="66" charset="0"/>
              </a:rPr>
              <a:t>nötral</a:t>
            </a:r>
            <a:r>
              <a:rPr lang="tr-TR" altLang="tr-TR" dirty="0">
                <a:latin typeface="Comic Sans MS" pitchFamily="66" charset="0"/>
              </a:rPr>
              <a:t> pozisyonda tutulmalıdır.    </a:t>
            </a:r>
          </a:p>
          <a:p>
            <a:pPr eaLnBrk="1" hangingPunct="1">
              <a:buFont typeface="Wingdings" pitchFamily="2" charset="2"/>
              <a:buChar char="Ø"/>
            </a:pPr>
            <a:endParaRPr lang="tr-TR" altLang="tr-TR" dirty="0">
              <a:latin typeface="Comic Sans MS" pitchFamily="66" charset="0"/>
            </a:endParaRPr>
          </a:p>
          <a:p>
            <a:pPr eaLnBrk="1" hangingPunct="1">
              <a:buFont typeface="Wingdings" pitchFamily="2" charset="2"/>
              <a:buChar char="Ø"/>
            </a:pPr>
            <a:r>
              <a:rPr lang="tr-TR" altLang="tr-TR" dirty="0">
                <a:latin typeface="Comic Sans MS" pitchFamily="66" charset="0"/>
              </a:rPr>
              <a:t>İşçi tüm alanlara rahatlıkla ulaşabilmeli ve bu sırada vücudu eğilip bükülmemelidir.</a:t>
            </a:r>
          </a:p>
          <a:p>
            <a:pPr eaLnBrk="1" hangingPunct="1">
              <a:buFont typeface="Wingdings" pitchFamily="2" charset="2"/>
              <a:buChar char="Ø"/>
            </a:pPr>
            <a:endParaRPr lang="tr-TR" altLang="tr-TR" dirty="0">
              <a:latin typeface="Comic Sans MS" pitchFamily="66" charset="0"/>
            </a:endParaRPr>
          </a:p>
          <a:p>
            <a:pPr eaLnBrk="1" hangingPunct="1">
              <a:buFont typeface="Wingdings" pitchFamily="2" charset="2"/>
              <a:buChar char="Ø"/>
            </a:pPr>
            <a:r>
              <a:rPr lang="tr-TR" altLang="tr-TR" dirty="0">
                <a:latin typeface="Comic Sans MS" pitchFamily="66" charset="0"/>
              </a:rPr>
              <a:t>Oturma </a:t>
            </a:r>
            <a:r>
              <a:rPr lang="tr-TR" altLang="tr-TR" dirty="0" err="1">
                <a:latin typeface="Comic Sans MS" pitchFamily="66" charset="0"/>
              </a:rPr>
              <a:t>postürü</a:t>
            </a:r>
            <a:r>
              <a:rPr lang="tr-TR" altLang="tr-TR" dirty="0">
                <a:latin typeface="Comic Sans MS" pitchFamily="66" charset="0"/>
              </a:rPr>
              <a:t> sürekli değiştirilmelidir.</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077072"/>
            <a:ext cx="2911475"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ayt Numarası Yer Tutucusu 4"/>
          <p:cNvSpPr>
            <a:spLocks noGrp="1"/>
          </p:cNvSpPr>
          <p:nvPr>
            <p:ph type="sldNum" sz="quarter" idx="4294967295"/>
          </p:nvPr>
        </p:nvSpPr>
        <p:spPr/>
        <p:txBody>
          <a:bodyPr/>
          <a:lstStyle/>
          <a:p>
            <a:fld id="{A427530A-A503-4F46-BAEC-AA74D2EFDD5B}" type="slidenum">
              <a:rPr lang="tr-TR" smtClean="0"/>
              <a:t>72</a:t>
            </a:fld>
            <a:endParaRPr lang="tr-TR"/>
          </a:p>
        </p:txBody>
      </p:sp>
    </p:spTree>
    <p:extLst>
      <p:ext uri="{BB962C8B-B14F-4D97-AF65-F5344CB8AC3E}">
        <p14:creationId xmlns:p14="http://schemas.microsoft.com/office/powerpoint/2010/main" val="8624676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36512"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2"/>
          <p:cNvSpPr>
            <a:spLocks noChangeArrowheads="1"/>
          </p:cNvSpPr>
          <p:nvPr/>
        </p:nvSpPr>
        <p:spPr bwMode="auto">
          <a:xfrm>
            <a:off x="177831" y="1571625"/>
            <a:ext cx="4786312"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Font typeface="Wingdings" pitchFamily="2" charset="2"/>
              <a:buNone/>
            </a:pPr>
            <a:r>
              <a:rPr lang="tr-TR" altLang="tr-TR" sz="2400" b="1" dirty="0">
                <a:latin typeface="Comic Sans MS" pitchFamily="66" charset="0"/>
              </a:rPr>
              <a:t>AYAKTA ÇALIŞMA </a:t>
            </a:r>
          </a:p>
          <a:p>
            <a:pPr eaLnBrk="1" hangingPunct="1">
              <a:buFont typeface="Wingdings" pitchFamily="2" charset="2"/>
              <a:buNone/>
            </a:pPr>
            <a:endParaRPr lang="tr-TR" altLang="tr-TR" sz="2400" b="1" dirty="0">
              <a:latin typeface="Comic Sans MS" pitchFamily="66" charset="0"/>
            </a:endParaRPr>
          </a:p>
          <a:p>
            <a:pPr algn="just" eaLnBrk="1" hangingPunct="1">
              <a:buFont typeface="Wingdings" pitchFamily="2" charset="2"/>
              <a:buChar char="Ø"/>
            </a:pPr>
            <a:r>
              <a:rPr lang="tr-TR" altLang="tr-TR" dirty="0">
                <a:latin typeface="Comic Sans MS" pitchFamily="66" charset="0"/>
              </a:rPr>
              <a:t>Eğer mümkünse uzun süreli ayakta çalışma önlenmelidir. </a:t>
            </a:r>
          </a:p>
          <a:p>
            <a:pPr algn="just" eaLnBrk="1" hangingPunct="1">
              <a:buFont typeface="Wingdings" pitchFamily="2" charset="2"/>
              <a:buNone/>
            </a:pPr>
            <a:endParaRPr lang="tr-TR" altLang="tr-TR" b="1" dirty="0">
              <a:latin typeface="Comic Sans MS" pitchFamily="66" charset="0"/>
            </a:endParaRPr>
          </a:p>
          <a:p>
            <a:pPr algn="just" eaLnBrk="1" hangingPunct="1">
              <a:buFont typeface="Wingdings" pitchFamily="2" charset="2"/>
              <a:buChar char="Ø"/>
            </a:pPr>
            <a:r>
              <a:rPr lang="tr-TR" altLang="tr-TR" dirty="0">
                <a:latin typeface="Comic Sans MS" pitchFamily="66" charset="0"/>
              </a:rPr>
              <a:t>Ayakta çalışmak gerekiyor ise işçiye belirli aralıklarla oturabileceği bir sandalye veya tabure sağlanmalıdır. </a:t>
            </a:r>
          </a:p>
          <a:p>
            <a:pPr algn="just" eaLnBrk="1" hangingPunct="1">
              <a:buFont typeface="Wingdings" pitchFamily="2" charset="2"/>
              <a:buChar char="Ø"/>
            </a:pPr>
            <a:endParaRPr lang="tr-TR" altLang="tr-TR" b="1" dirty="0">
              <a:latin typeface="Comic Sans MS" pitchFamily="66" charset="0"/>
            </a:endParaRPr>
          </a:p>
          <a:p>
            <a:pPr eaLnBrk="1" hangingPunct="1">
              <a:buFont typeface="Wingdings" pitchFamily="2" charset="2"/>
              <a:buChar char="Ø"/>
            </a:pPr>
            <a:r>
              <a:rPr lang="tr-TR" altLang="tr-TR" dirty="0">
                <a:latin typeface="Comic Sans MS" pitchFamily="66" charset="0"/>
              </a:rPr>
              <a:t>İşçiler sert olmayan bir malzeme üzerinde çalışmalıdırlar.</a:t>
            </a:r>
          </a:p>
          <a:p>
            <a:pPr eaLnBrk="1" hangingPunct="1">
              <a:buFont typeface="Wingdings" pitchFamily="2" charset="2"/>
              <a:buChar char="Ø"/>
            </a:pPr>
            <a:endParaRPr lang="tr-TR" altLang="tr-TR" dirty="0">
              <a:latin typeface="Comic Sans MS" pitchFamily="66" charset="0"/>
            </a:endParaRPr>
          </a:p>
          <a:p>
            <a:pPr eaLnBrk="1" hangingPunct="1">
              <a:buFont typeface="Wingdings" pitchFamily="2" charset="2"/>
              <a:buChar char="Ø"/>
            </a:pPr>
            <a:r>
              <a:rPr lang="tr-TR" altLang="tr-TR" dirty="0">
                <a:latin typeface="Comic Sans MS" pitchFamily="66" charset="0"/>
              </a:rPr>
              <a:t>Beton veya metal yüzeyler şokları </a:t>
            </a:r>
            <a:r>
              <a:rPr lang="tr-TR" altLang="tr-TR" dirty="0" err="1">
                <a:latin typeface="Comic Sans MS" pitchFamily="66" charset="0"/>
              </a:rPr>
              <a:t>absorbe</a:t>
            </a:r>
            <a:r>
              <a:rPr lang="tr-TR" altLang="tr-TR" dirty="0">
                <a:latin typeface="Comic Sans MS" pitchFamily="66" charset="0"/>
              </a:rPr>
              <a:t> edici malzeme ile kaplanmalıdır. </a:t>
            </a:r>
          </a:p>
          <a:p>
            <a:pPr eaLnBrk="1" hangingPunct="1">
              <a:buFont typeface="Wingdings" pitchFamily="2" charset="2"/>
              <a:buChar char="Ø"/>
            </a:pPr>
            <a:endParaRPr lang="tr-TR" altLang="tr-TR" dirty="0">
              <a:latin typeface="Comic Sans MS" pitchFamily="66" charset="0"/>
            </a:endParaRPr>
          </a:p>
          <a:p>
            <a:pPr eaLnBrk="1" hangingPunct="1">
              <a:buFont typeface="Wingdings" pitchFamily="2" charset="2"/>
              <a:buChar char="Ø"/>
            </a:pPr>
            <a:r>
              <a:rPr lang="tr-TR" altLang="tr-TR" dirty="0">
                <a:latin typeface="Comic Sans MS" pitchFamily="66" charset="0"/>
              </a:rPr>
              <a:t>Yerler temiz, düz olmalı ve kaygan olmamalıdır. </a:t>
            </a:r>
            <a:endParaRPr lang="tr-TR" altLang="tr-TR" b="1" dirty="0">
              <a:latin typeface="Comic Sans MS" pitchFamily="66" charset="0"/>
            </a:endParaRP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8306" y="2357438"/>
            <a:ext cx="3573462"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ayt Numarası Yer Tutucusu 4"/>
          <p:cNvSpPr>
            <a:spLocks noGrp="1"/>
          </p:cNvSpPr>
          <p:nvPr>
            <p:ph type="sldNum" sz="quarter" idx="4294967295"/>
          </p:nvPr>
        </p:nvSpPr>
        <p:spPr/>
        <p:txBody>
          <a:bodyPr/>
          <a:lstStyle/>
          <a:p>
            <a:fld id="{A427530A-A503-4F46-BAEC-AA74D2EFDD5B}" type="slidenum">
              <a:rPr lang="tr-TR" smtClean="0"/>
              <a:t>73</a:t>
            </a:fld>
            <a:endParaRPr lang="tr-TR"/>
          </a:p>
        </p:txBody>
      </p:sp>
    </p:spTree>
    <p:extLst>
      <p:ext uri="{BB962C8B-B14F-4D97-AF65-F5344CB8AC3E}">
        <p14:creationId xmlns:p14="http://schemas.microsoft.com/office/powerpoint/2010/main" val="2930362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p:nvPr/>
        </p:nvSpPr>
        <p:spPr>
          <a:xfrm>
            <a:off x="285720" y="0"/>
            <a:ext cx="8429684" cy="1446550"/>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tr-TR" sz="4400" b="1" dirty="0">
                <a:ln w="11430"/>
                <a:solidFill>
                  <a:srgbClr val="FFC000"/>
                </a:solidFill>
                <a:effectLst>
                  <a:outerShdw blurRad="50800" dist="39000" dir="5460000" algn="tl">
                    <a:srgbClr val="000000">
                      <a:alpha val="38000"/>
                    </a:srgbClr>
                  </a:outerShdw>
                </a:effectLst>
                <a:latin typeface="Arial" charset="0"/>
                <a:cs typeface="+mn-cs"/>
              </a:rPr>
              <a:t>KAS VE İSKELET HASTALIKLARI</a:t>
            </a:r>
            <a:endParaRPr lang="en-US" sz="4400" b="1" dirty="0">
              <a:ln w="11430"/>
              <a:solidFill>
                <a:srgbClr val="FFC000"/>
              </a:solidFill>
              <a:effectLst>
                <a:outerShdw blurRad="50800" dist="39000" dir="5460000" algn="tl">
                  <a:srgbClr val="000000">
                    <a:alpha val="38000"/>
                  </a:srgbClr>
                </a:outerShdw>
              </a:effectLst>
              <a:latin typeface="Arial" charset="0"/>
              <a:cs typeface="+mn-cs"/>
            </a:endParaRPr>
          </a:p>
        </p:txBody>
      </p:sp>
      <p:sp>
        <p:nvSpPr>
          <p:cNvPr id="3" name="Rectangle 2"/>
          <p:cNvSpPr>
            <a:spLocks noChangeArrowheads="1"/>
          </p:cNvSpPr>
          <p:nvPr/>
        </p:nvSpPr>
        <p:spPr bwMode="auto">
          <a:xfrm>
            <a:off x="357188" y="1857375"/>
            <a:ext cx="500062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Font typeface="Wingdings" pitchFamily="2" charset="2"/>
              <a:buChar char="Ø"/>
            </a:pPr>
            <a:r>
              <a:rPr lang="tr-TR" altLang="tr-TR" dirty="0">
                <a:latin typeface="Comic Sans MS" pitchFamily="66" charset="0"/>
              </a:rPr>
              <a:t>Ayakta iş yapan işçiler alçak topuklu ve tabanı destekli iş ayakkabısı giymelidir.  </a:t>
            </a:r>
          </a:p>
          <a:p>
            <a:pPr eaLnBrk="1" hangingPunct="1">
              <a:buFont typeface="Wingdings" pitchFamily="2" charset="2"/>
              <a:buChar char="Ø"/>
            </a:pPr>
            <a:endParaRPr lang="tr-TR" altLang="tr-TR" b="1" dirty="0">
              <a:latin typeface="Comic Sans MS" pitchFamily="66" charset="0"/>
            </a:endParaRPr>
          </a:p>
          <a:p>
            <a:pPr eaLnBrk="1" hangingPunct="1">
              <a:buFont typeface="Wingdings" pitchFamily="2" charset="2"/>
              <a:buChar char="Ø"/>
            </a:pPr>
            <a:r>
              <a:rPr lang="tr-TR" altLang="tr-TR" dirty="0">
                <a:latin typeface="Comic Sans MS" pitchFamily="66" charset="0"/>
              </a:rPr>
              <a:t>Yüz işe dönük olmalı, </a:t>
            </a:r>
          </a:p>
          <a:p>
            <a:pPr eaLnBrk="1" hangingPunct="1">
              <a:buFont typeface="Wingdings" pitchFamily="2" charset="2"/>
              <a:buChar char="Ø"/>
            </a:pPr>
            <a:endParaRPr lang="tr-TR" altLang="tr-TR" dirty="0">
              <a:latin typeface="Comic Sans MS" pitchFamily="66" charset="0"/>
            </a:endParaRPr>
          </a:p>
          <a:p>
            <a:pPr eaLnBrk="1" hangingPunct="1">
              <a:buFont typeface="Wingdings" pitchFamily="2" charset="2"/>
              <a:buChar char="Ø"/>
            </a:pPr>
            <a:r>
              <a:rPr lang="tr-TR" altLang="tr-TR" dirty="0">
                <a:latin typeface="Comic Sans MS" pitchFamily="66" charset="0"/>
              </a:rPr>
              <a:t>Vücut işe yakın olmalı, </a:t>
            </a:r>
          </a:p>
          <a:p>
            <a:pPr eaLnBrk="1" hangingPunct="1">
              <a:buFont typeface="Wingdings" pitchFamily="2" charset="2"/>
              <a:buChar char="Ø"/>
            </a:pPr>
            <a:endParaRPr lang="tr-TR" altLang="tr-TR" dirty="0">
              <a:latin typeface="Comic Sans MS" pitchFamily="66" charset="0"/>
            </a:endParaRPr>
          </a:p>
          <a:p>
            <a:pPr eaLnBrk="1" hangingPunct="1">
              <a:buFont typeface="Wingdings" pitchFamily="2" charset="2"/>
              <a:buChar char="Ø"/>
            </a:pPr>
            <a:r>
              <a:rPr lang="tr-TR" altLang="tr-TR" dirty="0">
                <a:latin typeface="Comic Sans MS" pitchFamily="66" charset="0"/>
              </a:rPr>
              <a:t>Eğer bir tarafa dönülecek ise bel ve omuz bükülerek değil, ayaklar üzerinde dönülerek sağlanmalıdır.</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9313" y="1928813"/>
            <a:ext cx="2971800"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ayt Numarası Yer Tutucusu 4"/>
          <p:cNvSpPr>
            <a:spLocks noGrp="1"/>
          </p:cNvSpPr>
          <p:nvPr>
            <p:ph type="sldNum" sz="quarter" idx="4294967295"/>
          </p:nvPr>
        </p:nvSpPr>
        <p:spPr/>
        <p:txBody>
          <a:bodyPr/>
          <a:lstStyle/>
          <a:p>
            <a:fld id="{A427530A-A503-4F46-BAEC-AA74D2EFDD5B}" type="slidenum">
              <a:rPr lang="tr-TR" smtClean="0"/>
              <a:t>74</a:t>
            </a:fld>
            <a:endParaRPr lang="tr-TR"/>
          </a:p>
        </p:txBody>
      </p:sp>
    </p:spTree>
    <p:extLst>
      <p:ext uri="{BB962C8B-B14F-4D97-AF65-F5344CB8AC3E}">
        <p14:creationId xmlns:p14="http://schemas.microsoft.com/office/powerpoint/2010/main" val="3916761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703942" y="799494"/>
            <a:ext cx="7802610" cy="4771757"/>
          </a:xfrm>
          <a:prstGeom prst="rect">
            <a:avLst/>
          </a:prstGeom>
          <a:solidFill>
            <a:schemeClr val="bg1"/>
          </a:solidFill>
          <a:ln w="38100">
            <a:solidFill>
              <a:schemeClr val="tx1"/>
            </a:solidFill>
            <a:miter lim="800000"/>
            <a:headEnd/>
            <a:tailEnd/>
          </a:ln>
        </p:spPr>
        <p:txBody>
          <a:bodyPr lIns="91408" tIns="45706" rIns="91408" bIns="45706" anchor="ctr">
            <a:spAutoFit/>
          </a:bodyPr>
          <a:lstStyle>
            <a:lvl1pPr marL="379413" indent="-379413"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eaLnBrk="1" hangingPunct="1"/>
            <a:r>
              <a:rPr lang="tr-TR" altLang="tr-TR" sz="4000" b="1" i="1" u="sng">
                <a:solidFill>
                  <a:srgbClr val="000000"/>
                </a:solidFill>
                <a:latin typeface="Arial" charset="0"/>
              </a:rPr>
              <a:t>Antropometri</a:t>
            </a:r>
          </a:p>
          <a:p>
            <a:pPr eaLnBrk="1" hangingPunct="1"/>
            <a:endParaRPr lang="tr-TR" altLang="tr-TR" sz="4000" b="1" i="1" u="sng">
              <a:solidFill>
                <a:srgbClr val="000000"/>
              </a:solidFill>
              <a:latin typeface="Arial" charset="0"/>
            </a:endParaRPr>
          </a:p>
          <a:p>
            <a:pPr eaLnBrk="1" hangingPunct="1">
              <a:buFontTx/>
              <a:buChar char="•"/>
            </a:pPr>
            <a:r>
              <a:rPr lang="tr-TR" altLang="tr-TR">
                <a:solidFill>
                  <a:srgbClr val="000000"/>
                </a:solidFill>
                <a:latin typeface="Arial" charset="0"/>
              </a:rPr>
              <a:t>İnsan vücut ölçülerinin istatistiksel karakteristikleri ile ilgilenir. </a:t>
            </a:r>
          </a:p>
          <a:p>
            <a:pPr eaLnBrk="1" hangingPunct="1"/>
            <a:endParaRPr lang="tr-TR" altLang="tr-TR">
              <a:solidFill>
                <a:srgbClr val="000000"/>
              </a:solidFill>
              <a:latin typeface="Arial" charset="0"/>
            </a:endParaRPr>
          </a:p>
          <a:p>
            <a:pPr eaLnBrk="1" hangingPunct="1">
              <a:buFontTx/>
              <a:buChar char="•"/>
            </a:pPr>
            <a:r>
              <a:rPr lang="tr-TR" altLang="tr-TR" i="1">
                <a:solidFill>
                  <a:srgbClr val="000000"/>
                </a:solidFill>
                <a:latin typeface="Arial" charset="0"/>
              </a:rPr>
              <a:t>Antropometrik veriler elbise mobilya, makine, el aletleri ve tezgah dizaynı için çok önemli bilgiler sağlar.</a:t>
            </a:r>
          </a:p>
          <a:p>
            <a:pPr eaLnBrk="1" hangingPunct="1"/>
            <a:endParaRPr lang="tr-TR" altLang="tr-TR" i="1">
              <a:solidFill>
                <a:srgbClr val="000000"/>
              </a:solidFill>
              <a:latin typeface="Arial" charset="0"/>
            </a:endParaRPr>
          </a:p>
        </p:txBody>
      </p:sp>
      <p:sp>
        <p:nvSpPr>
          <p:cNvPr id="3" name="Slayt Numarası Yer Tutucusu 2"/>
          <p:cNvSpPr>
            <a:spLocks noGrp="1"/>
          </p:cNvSpPr>
          <p:nvPr>
            <p:ph type="sldNum" sz="quarter" idx="12"/>
          </p:nvPr>
        </p:nvSpPr>
        <p:spPr/>
        <p:txBody>
          <a:bodyPr/>
          <a:lstStyle/>
          <a:p>
            <a:fld id="{A427530A-A503-4F46-BAEC-AA74D2EFDD5B}" type="slidenum">
              <a:rPr lang="tr-TR" smtClean="0"/>
              <a:t>75</a:t>
            </a:fld>
            <a:endParaRPr lang="tr-TR"/>
          </a:p>
        </p:txBody>
      </p:sp>
    </p:spTree>
    <p:extLst>
      <p:ext uri="{BB962C8B-B14F-4D97-AF65-F5344CB8AC3E}">
        <p14:creationId xmlns:p14="http://schemas.microsoft.com/office/powerpoint/2010/main" val="3452687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1934030" y="1981232"/>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53251" name="Rectangle 3"/>
          <p:cNvSpPr>
            <a:spLocks noChangeArrowheads="1"/>
          </p:cNvSpPr>
          <p:nvPr/>
        </p:nvSpPr>
        <p:spPr bwMode="auto">
          <a:xfrm>
            <a:off x="1934030" y="628674"/>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022" y="316437"/>
            <a:ext cx="6170682" cy="603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Rectangle 5"/>
          <p:cNvSpPr>
            <a:spLocks noChangeArrowheads="1"/>
          </p:cNvSpPr>
          <p:nvPr/>
        </p:nvSpPr>
        <p:spPr bwMode="auto">
          <a:xfrm rot="-3100482">
            <a:off x="-249850" y="1502577"/>
            <a:ext cx="2693914" cy="52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8" tIns="45706" rIns="91408" bIns="45706" anchor="ctr">
            <a:spAutoFit/>
          </a:bodyPr>
          <a:lstStyle>
            <a:lvl1pPr marL="379413" indent="-379413"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eaLnBrk="1" hangingPunct="1"/>
            <a:r>
              <a:rPr lang="tr-TR" altLang="tr-TR" sz="2800" b="1">
                <a:solidFill>
                  <a:srgbClr val="FFFF00"/>
                </a:solidFill>
                <a:latin typeface="Arial" charset="0"/>
              </a:rPr>
              <a:t>Antropometri</a:t>
            </a:r>
          </a:p>
        </p:txBody>
      </p:sp>
      <p:sp>
        <p:nvSpPr>
          <p:cNvPr id="3" name="Slayt Numarası Yer Tutucusu 2"/>
          <p:cNvSpPr>
            <a:spLocks noGrp="1"/>
          </p:cNvSpPr>
          <p:nvPr>
            <p:ph type="sldNum" sz="quarter" idx="12"/>
          </p:nvPr>
        </p:nvSpPr>
        <p:spPr/>
        <p:txBody>
          <a:bodyPr/>
          <a:lstStyle/>
          <a:p>
            <a:fld id="{A427530A-A503-4F46-BAEC-AA74D2EFDD5B}" type="slidenum">
              <a:rPr lang="tr-TR" smtClean="0"/>
              <a:t>76</a:t>
            </a:fld>
            <a:endParaRPr lang="tr-TR"/>
          </a:p>
        </p:txBody>
      </p:sp>
    </p:spTree>
    <p:extLst>
      <p:ext uri="{BB962C8B-B14F-4D97-AF65-F5344CB8AC3E}">
        <p14:creationId xmlns:p14="http://schemas.microsoft.com/office/powerpoint/2010/main" val="2040119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097107" y="1142534"/>
            <a:ext cx="1913793" cy="770090"/>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2200" b="1">
                <a:latin typeface="Arial" charset="0"/>
              </a:rPr>
              <a:t>Kullanıcıya uygun olmalı</a:t>
            </a:r>
          </a:p>
        </p:txBody>
      </p:sp>
      <p:sp>
        <p:nvSpPr>
          <p:cNvPr id="49155" name="Rectangle 3"/>
          <p:cNvSpPr>
            <a:spLocks noChangeArrowheads="1"/>
          </p:cNvSpPr>
          <p:nvPr/>
        </p:nvSpPr>
        <p:spPr bwMode="auto">
          <a:xfrm>
            <a:off x="3654131" y="1044522"/>
            <a:ext cx="1913793" cy="770090"/>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2200" b="1">
                <a:latin typeface="Arial" charset="0"/>
              </a:rPr>
              <a:t>Kullanımı kolay olmalı</a:t>
            </a:r>
          </a:p>
        </p:txBody>
      </p:sp>
      <p:sp>
        <p:nvSpPr>
          <p:cNvPr id="49156" name="Rectangle 4"/>
          <p:cNvSpPr>
            <a:spLocks noChangeArrowheads="1"/>
          </p:cNvSpPr>
          <p:nvPr/>
        </p:nvSpPr>
        <p:spPr bwMode="auto">
          <a:xfrm>
            <a:off x="6277647" y="1332956"/>
            <a:ext cx="1912347" cy="770090"/>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2200" b="1">
                <a:latin typeface="Arial" charset="0"/>
              </a:rPr>
              <a:t>Rahatlığı arttırmalı</a:t>
            </a:r>
          </a:p>
        </p:txBody>
      </p:sp>
      <p:sp>
        <p:nvSpPr>
          <p:cNvPr id="49157" name="Rectangle 5"/>
          <p:cNvSpPr>
            <a:spLocks noChangeArrowheads="1"/>
          </p:cNvSpPr>
          <p:nvPr/>
        </p:nvSpPr>
        <p:spPr bwMode="auto">
          <a:xfrm>
            <a:off x="1555318" y="3872852"/>
            <a:ext cx="1913793" cy="770090"/>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2200" b="1">
                <a:latin typeface="Arial" charset="0"/>
              </a:rPr>
              <a:t>Performansı arttırmalı</a:t>
            </a:r>
          </a:p>
        </p:txBody>
      </p:sp>
      <p:sp>
        <p:nvSpPr>
          <p:cNvPr id="49158" name="Rectangle 6"/>
          <p:cNvSpPr>
            <a:spLocks noChangeArrowheads="1"/>
          </p:cNvSpPr>
          <p:nvPr/>
        </p:nvSpPr>
        <p:spPr bwMode="auto">
          <a:xfrm>
            <a:off x="310775" y="5168003"/>
            <a:ext cx="1455581" cy="369643"/>
          </a:xfrm>
          <a:prstGeom prst="rect">
            <a:avLst/>
          </a:prstGeom>
          <a:gradFill rotWithShape="1">
            <a:gsLst>
              <a:gs pos="0">
                <a:srgbClr val="0000FF"/>
              </a:gs>
              <a:gs pos="100000">
                <a:srgbClr val="C1C1FF"/>
              </a:gs>
            </a:gsLst>
            <a:lin ang="5400000" scaled="1"/>
          </a:gradFill>
          <a:ln w="9525">
            <a:miter lim="800000"/>
            <a:headEnd/>
            <a:tailEnd/>
          </a:ln>
          <a:scene3d>
            <a:camera prst="legacyObliqueTopLeft"/>
            <a:lightRig rig="legacyFlat3" dir="t"/>
          </a:scene3d>
          <a:sp3d extrusionH="430200" prstMaterial="legacyMatte">
            <a:bevelT w="13500" h="13500" prst="angle"/>
            <a:bevelB w="13500" h="13500" prst="angle"/>
            <a:extrusionClr>
              <a:srgbClr val="0000FF"/>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1800" b="1">
                <a:latin typeface="Arial" charset="0"/>
              </a:rPr>
              <a:t>Hız</a:t>
            </a:r>
          </a:p>
        </p:txBody>
      </p:sp>
      <p:sp>
        <p:nvSpPr>
          <p:cNvPr id="49159" name="Rectangle 7"/>
          <p:cNvSpPr>
            <a:spLocks noChangeArrowheads="1"/>
          </p:cNvSpPr>
          <p:nvPr/>
        </p:nvSpPr>
        <p:spPr bwMode="auto">
          <a:xfrm>
            <a:off x="5228241" y="3872852"/>
            <a:ext cx="2753607" cy="431250"/>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2200" b="1">
                <a:latin typeface="Arial" charset="0"/>
              </a:rPr>
              <a:t>Sağlığı korumalı</a:t>
            </a:r>
          </a:p>
        </p:txBody>
      </p:sp>
      <p:sp>
        <p:nvSpPr>
          <p:cNvPr id="49160" name="Line 8"/>
          <p:cNvSpPr>
            <a:spLocks noChangeShapeType="1"/>
          </p:cNvSpPr>
          <p:nvPr/>
        </p:nvSpPr>
        <p:spPr bwMode="auto">
          <a:xfrm flipH="1">
            <a:off x="3260965" y="3111163"/>
            <a:ext cx="1049406" cy="508260"/>
          </a:xfrm>
          <a:prstGeom prst="line">
            <a:avLst/>
          </a:prstGeom>
          <a:noFill/>
          <a:ln w="63500" cmpd="dbl">
            <a:solidFill>
              <a:srgbClr val="FFFF00"/>
            </a:solidFill>
            <a:round/>
            <a:headEnd/>
            <a:tailEnd type="triangle" w="med" len="me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49161" name="Line 9"/>
          <p:cNvSpPr>
            <a:spLocks noChangeShapeType="1"/>
          </p:cNvSpPr>
          <p:nvPr/>
        </p:nvSpPr>
        <p:spPr bwMode="auto">
          <a:xfrm>
            <a:off x="4703537" y="3111163"/>
            <a:ext cx="1114453" cy="508260"/>
          </a:xfrm>
          <a:prstGeom prst="line">
            <a:avLst/>
          </a:prstGeom>
          <a:noFill/>
          <a:ln w="63500" cmpd="dbl">
            <a:solidFill>
              <a:srgbClr val="FFFF00"/>
            </a:solidFill>
            <a:round/>
            <a:headEnd/>
            <a:tailEnd type="triangle" w="med" len="me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49162" name="Line 10"/>
          <p:cNvSpPr>
            <a:spLocks noChangeShapeType="1"/>
          </p:cNvSpPr>
          <p:nvPr/>
        </p:nvSpPr>
        <p:spPr bwMode="auto">
          <a:xfrm flipV="1">
            <a:off x="4833629" y="1905623"/>
            <a:ext cx="1049406" cy="761689"/>
          </a:xfrm>
          <a:prstGeom prst="line">
            <a:avLst/>
          </a:prstGeom>
          <a:noFill/>
          <a:ln w="63500" cmpd="dbl">
            <a:solidFill>
              <a:srgbClr val="FFFF00"/>
            </a:solidFill>
            <a:round/>
            <a:headEnd/>
            <a:tailEnd type="triangle" w="med" len="me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49163" name="Line 11"/>
          <p:cNvSpPr>
            <a:spLocks noChangeShapeType="1"/>
          </p:cNvSpPr>
          <p:nvPr/>
        </p:nvSpPr>
        <p:spPr bwMode="auto">
          <a:xfrm flipV="1">
            <a:off x="4572001" y="1715201"/>
            <a:ext cx="65045" cy="952111"/>
          </a:xfrm>
          <a:prstGeom prst="line">
            <a:avLst/>
          </a:prstGeom>
          <a:noFill/>
          <a:ln w="63500" cmpd="dbl">
            <a:solidFill>
              <a:srgbClr val="FFFF00"/>
            </a:solidFill>
            <a:round/>
            <a:headEnd/>
            <a:tailEnd type="triangle" w="med" len="me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49164" name="Line 12"/>
          <p:cNvSpPr>
            <a:spLocks noChangeShapeType="1"/>
          </p:cNvSpPr>
          <p:nvPr/>
        </p:nvSpPr>
        <p:spPr bwMode="auto">
          <a:xfrm flipH="1" flipV="1">
            <a:off x="3326011" y="1905623"/>
            <a:ext cx="786332" cy="697281"/>
          </a:xfrm>
          <a:prstGeom prst="line">
            <a:avLst/>
          </a:prstGeom>
          <a:noFill/>
          <a:ln w="63500" cmpd="dbl">
            <a:solidFill>
              <a:srgbClr val="FFFF00"/>
            </a:solidFill>
            <a:round/>
            <a:headEnd/>
            <a:tailEnd type="triangle" w="med" len="me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49165" name="Line 13"/>
          <p:cNvSpPr>
            <a:spLocks noChangeShapeType="1"/>
          </p:cNvSpPr>
          <p:nvPr/>
        </p:nvSpPr>
        <p:spPr bwMode="auto">
          <a:xfrm flipH="1">
            <a:off x="1818393" y="4635941"/>
            <a:ext cx="589749" cy="380844"/>
          </a:xfrm>
          <a:prstGeom prst="line">
            <a:avLst/>
          </a:prstGeom>
          <a:noFill/>
          <a:ln w="63500" cmpd="dbl">
            <a:solidFill>
              <a:srgbClr val="FFFF00"/>
            </a:solidFill>
            <a:round/>
            <a:headEnd/>
            <a:tailEnd type="triangle" w="med" len="me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49166" name="Line 14"/>
          <p:cNvSpPr>
            <a:spLocks noChangeShapeType="1"/>
          </p:cNvSpPr>
          <p:nvPr/>
        </p:nvSpPr>
        <p:spPr bwMode="auto">
          <a:xfrm flipH="1">
            <a:off x="2343097" y="4635941"/>
            <a:ext cx="65045" cy="1079525"/>
          </a:xfrm>
          <a:prstGeom prst="line">
            <a:avLst/>
          </a:prstGeom>
          <a:noFill/>
          <a:ln w="63500" cmpd="dbl">
            <a:solidFill>
              <a:srgbClr val="FFFF00"/>
            </a:solidFill>
            <a:round/>
            <a:headEnd/>
            <a:tailEnd type="triangle" w="med" len="me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49167" name="Line 15"/>
          <p:cNvSpPr>
            <a:spLocks noChangeShapeType="1"/>
          </p:cNvSpPr>
          <p:nvPr/>
        </p:nvSpPr>
        <p:spPr bwMode="auto">
          <a:xfrm>
            <a:off x="2408142" y="4635941"/>
            <a:ext cx="523258" cy="380844"/>
          </a:xfrm>
          <a:prstGeom prst="line">
            <a:avLst/>
          </a:prstGeom>
          <a:noFill/>
          <a:ln w="63500" cmpd="dbl">
            <a:solidFill>
              <a:srgbClr val="FFFF00"/>
            </a:solidFill>
            <a:round/>
            <a:headEnd/>
            <a:tailEnd type="triangle" w="med" len="me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49168" name="Rectangle 16"/>
          <p:cNvSpPr>
            <a:spLocks noChangeArrowheads="1"/>
          </p:cNvSpPr>
          <p:nvPr/>
        </p:nvSpPr>
        <p:spPr bwMode="auto">
          <a:xfrm>
            <a:off x="2671216" y="2698116"/>
            <a:ext cx="3803014" cy="477455"/>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2500" b="1">
                <a:latin typeface="Arial" charset="0"/>
              </a:rPr>
              <a:t>ERGONOMİK TASARIM</a:t>
            </a:r>
          </a:p>
        </p:txBody>
      </p:sp>
      <p:sp>
        <p:nvSpPr>
          <p:cNvPr id="49169" name="Rectangle 17"/>
          <p:cNvSpPr>
            <a:spLocks noChangeArrowheads="1"/>
          </p:cNvSpPr>
          <p:nvPr/>
        </p:nvSpPr>
        <p:spPr bwMode="auto">
          <a:xfrm>
            <a:off x="3116419" y="5229611"/>
            <a:ext cx="1455582" cy="369643"/>
          </a:xfrm>
          <a:prstGeom prst="rect">
            <a:avLst/>
          </a:prstGeom>
          <a:gradFill rotWithShape="1">
            <a:gsLst>
              <a:gs pos="0">
                <a:srgbClr val="0000FF"/>
              </a:gs>
              <a:gs pos="100000">
                <a:srgbClr val="C1C1FF"/>
              </a:gs>
            </a:gsLst>
            <a:lin ang="5400000" scaled="1"/>
          </a:gradFill>
          <a:ln w="9525">
            <a:miter lim="800000"/>
            <a:headEnd/>
            <a:tailEnd/>
          </a:ln>
          <a:scene3d>
            <a:camera prst="legacyObliqueTopLeft"/>
            <a:lightRig rig="legacyFlat3" dir="t"/>
          </a:scene3d>
          <a:sp3d extrusionH="430200" prstMaterial="legacyMatte">
            <a:bevelT w="13500" h="13500" prst="angle"/>
            <a:bevelB w="13500" h="13500" prst="angle"/>
            <a:extrusionClr>
              <a:srgbClr val="0000FF"/>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1800" b="1">
                <a:latin typeface="Arial" charset="0"/>
              </a:rPr>
              <a:t>Güvenlik</a:t>
            </a:r>
          </a:p>
        </p:txBody>
      </p:sp>
      <p:sp>
        <p:nvSpPr>
          <p:cNvPr id="49170" name="Rectangle 18"/>
          <p:cNvSpPr>
            <a:spLocks noChangeArrowheads="1"/>
          </p:cNvSpPr>
          <p:nvPr/>
        </p:nvSpPr>
        <p:spPr bwMode="auto">
          <a:xfrm>
            <a:off x="1162152" y="5915691"/>
            <a:ext cx="2360442" cy="646875"/>
          </a:xfrm>
          <a:prstGeom prst="rect">
            <a:avLst/>
          </a:prstGeom>
          <a:gradFill rotWithShape="1">
            <a:gsLst>
              <a:gs pos="0">
                <a:srgbClr val="0000FF"/>
              </a:gs>
              <a:gs pos="100000">
                <a:srgbClr val="C1C1FF"/>
              </a:gs>
            </a:gsLst>
            <a:lin ang="5400000" scaled="1"/>
          </a:gradFill>
          <a:ln w="9525">
            <a:miter lim="800000"/>
            <a:headEnd/>
            <a:tailEnd/>
          </a:ln>
          <a:scene3d>
            <a:camera prst="legacyObliqueTopLeft"/>
            <a:lightRig rig="legacyFlat3" dir="t"/>
          </a:scene3d>
          <a:sp3d extrusionH="430200" prstMaterial="legacyMatte">
            <a:bevelT w="13500" h="13500" prst="angle"/>
            <a:bevelB w="13500" h="13500" prst="angle"/>
            <a:extrusionClr>
              <a:srgbClr val="0000FF"/>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1800" b="1">
                <a:latin typeface="Arial" charset="0"/>
              </a:rPr>
              <a:t>Doğruluk,  kesinlik, hassasiyet</a:t>
            </a:r>
          </a:p>
        </p:txBody>
      </p:sp>
      <p:sp>
        <p:nvSpPr>
          <p:cNvPr id="3" name="Slayt Numarası Yer Tutucusu 2"/>
          <p:cNvSpPr>
            <a:spLocks noGrp="1"/>
          </p:cNvSpPr>
          <p:nvPr>
            <p:ph type="sldNum" sz="quarter" idx="12"/>
          </p:nvPr>
        </p:nvSpPr>
        <p:spPr/>
        <p:txBody>
          <a:bodyPr/>
          <a:lstStyle/>
          <a:p>
            <a:fld id="{A427530A-A503-4F46-BAEC-AA74D2EFDD5B}" type="slidenum">
              <a:rPr lang="tr-TR" smtClean="0"/>
              <a:t>77</a:t>
            </a:fld>
            <a:endParaRPr lang="tr-TR"/>
          </a:p>
        </p:txBody>
      </p:sp>
    </p:spTree>
    <p:extLst>
      <p:ext uri="{BB962C8B-B14F-4D97-AF65-F5344CB8AC3E}">
        <p14:creationId xmlns:p14="http://schemas.microsoft.com/office/powerpoint/2010/main" val="2243751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1934030" y="2080643"/>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68611" name="Rectangle 3"/>
          <p:cNvSpPr>
            <a:spLocks noChangeArrowheads="1"/>
          </p:cNvSpPr>
          <p:nvPr/>
        </p:nvSpPr>
        <p:spPr bwMode="auto">
          <a:xfrm>
            <a:off x="2233242" y="1005318"/>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68612" name="Rectangle 4"/>
          <p:cNvSpPr>
            <a:spLocks noChangeArrowheads="1"/>
          </p:cNvSpPr>
          <p:nvPr/>
        </p:nvSpPr>
        <p:spPr bwMode="auto">
          <a:xfrm>
            <a:off x="2214450" y="686080"/>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68613" name="Text Box 5"/>
          <p:cNvSpPr txBox="1">
            <a:spLocks noChangeArrowheads="1"/>
          </p:cNvSpPr>
          <p:nvPr/>
        </p:nvSpPr>
        <p:spPr bwMode="auto">
          <a:xfrm>
            <a:off x="0" y="443853"/>
            <a:ext cx="8551360" cy="523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8" tIns="45706" rIns="91408" bIns="45706">
            <a:spAutoFit/>
          </a:bodyPr>
          <a:lstStyle>
            <a:lvl1pPr defTabSz="1017588">
              <a:defRPr sz="3200">
                <a:solidFill>
                  <a:schemeClr val="tx1"/>
                </a:solidFill>
                <a:latin typeface="Times New Roman" charset="0"/>
              </a:defRPr>
            </a:lvl1pPr>
            <a:lvl2pPr marL="742950" indent="-285750" defTabSz="1017588">
              <a:defRPr sz="3200">
                <a:solidFill>
                  <a:schemeClr val="tx1"/>
                </a:solidFill>
                <a:latin typeface="Times New Roman" charset="0"/>
              </a:defRPr>
            </a:lvl2pPr>
            <a:lvl3pPr marL="1143000" indent="-228600" defTabSz="1017588">
              <a:defRPr sz="3200">
                <a:solidFill>
                  <a:schemeClr val="tx1"/>
                </a:solidFill>
                <a:latin typeface="Times New Roman" charset="0"/>
              </a:defRPr>
            </a:lvl3pPr>
            <a:lvl4pPr marL="1600200" indent="-228600" defTabSz="1017588">
              <a:defRPr sz="3200">
                <a:solidFill>
                  <a:schemeClr val="tx1"/>
                </a:solidFill>
                <a:latin typeface="Times New Roman" charset="0"/>
              </a:defRPr>
            </a:lvl4pPr>
            <a:lvl5pPr marL="2057400" indent="-228600" defTabSz="1017588">
              <a:defRPr sz="3200">
                <a:solidFill>
                  <a:schemeClr val="tx1"/>
                </a:solidFill>
                <a:latin typeface="Times New Roman" charset="0"/>
              </a:defRPr>
            </a:lvl5pPr>
            <a:lvl6pPr marL="2514600" indent="-228600" defTabSz="1017588" eaLnBrk="0" fontAlgn="base" hangingPunct="0">
              <a:spcBef>
                <a:spcPct val="0"/>
              </a:spcBef>
              <a:spcAft>
                <a:spcPct val="0"/>
              </a:spcAft>
              <a:defRPr sz="3200">
                <a:solidFill>
                  <a:schemeClr val="tx1"/>
                </a:solidFill>
                <a:latin typeface="Times New Roman" charset="0"/>
              </a:defRPr>
            </a:lvl6pPr>
            <a:lvl7pPr marL="2971800" indent="-228600" defTabSz="1017588" eaLnBrk="0" fontAlgn="base" hangingPunct="0">
              <a:spcBef>
                <a:spcPct val="0"/>
              </a:spcBef>
              <a:spcAft>
                <a:spcPct val="0"/>
              </a:spcAft>
              <a:defRPr sz="3200">
                <a:solidFill>
                  <a:schemeClr val="tx1"/>
                </a:solidFill>
                <a:latin typeface="Times New Roman" charset="0"/>
              </a:defRPr>
            </a:lvl7pPr>
            <a:lvl8pPr marL="3429000" indent="-228600" defTabSz="1017588" eaLnBrk="0" fontAlgn="base" hangingPunct="0">
              <a:spcBef>
                <a:spcPct val="0"/>
              </a:spcBef>
              <a:spcAft>
                <a:spcPct val="0"/>
              </a:spcAft>
              <a:defRPr sz="3200">
                <a:solidFill>
                  <a:schemeClr val="tx1"/>
                </a:solidFill>
                <a:latin typeface="Times New Roman" charset="0"/>
              </a:defRPr>
            </a:lvl8pPr>
            <a:lvl9pPr marL="3886200" indent="-228600" defTabSz="1017588" eaLnBrk="0" fontAlgn="base" hangingPunct="0">
              <a:spcBef>
                <a:spcPct val="0"/>
              </a:spcBef>
              <a:spcAft>
                <a:spcPct val="0"/>
              </a:spcAft>
              <a:defRPr sz="3200">
                <a:solidFill>
                  <a:schemeClr val="tx1"/>
                </a:solidFill>
                <a:latin typeface="Times New Roman" charset="0"/>
              </a:defRPr>
            </a:lvl9pPr>
          </a:lstStyle>
          <a:p>
            <a:pPr algn="ctr" eaLnBrk="1" hangingPunct="1">
              <a:spcBef>
                <a:spcPct val="50000"/>
              </a:spcBef>
            </a:pPr>
            <a:r>
              <a:rPr lang="tr-TR" altLang="tr-TR" sz="2800" b="1">
                <a:solidFill>
                  <a:srgbClr val="FF0000"/>
                </a:solidFill>
                <a:latin typeface="Arial" charset="0"/>
              </a:rPr>
              <a:t>YORGUNLUK VE DİNLENME</a:t>
            </a:r>
          </a:p>
        </p:txBody>
      </p:sp>
      <p:sp>
        <p:nvSpPr>
          <p:cNvPr id="68614" name="Text Box 6"/>
          <p:cNvSpPr txBox="1">
            <a:spLocks noChangeArrowheads="1"/>
          </p:cNvSpPr>
          <p:nvPr/>
        </p:nvSpPr>
        <p:spPr bwMode="auto">
          <a:xfrm>
            <a:off x="310775" y="1061324"/>
            <a:ext cx="8551360" cy="5448036"/>
          </a:xfrm>
          <a:prstGeom prst="rect">
            <a:avLst/>
          </a:prstGeom>
          <a:solidFill>
            <a:schemeClr val="bg1"/>
          </a:solidFill>
          <a:ln w="38100">
            <a:solidFill>
              <a:schemeClr val="tx1"/>
            </a:solidFill>
            <a:miter lim="800000"/>
            <a:headEnd/>
            <a:tailEnd/>
          </a:ln>
        </p:spPr>
        <p:txBody>
          <a:bodyPr lIns="91408" tIns="45706" rIns="91408" bIns="45706">
            <a:spAutoFit/>
          </a:bodyPr>
          <a:lstStyle>
            <a:lvl1pPr defTabSz="1017588">
              <a:defRPr sz="3200">
                <a:solidFill>
                  <a:schemeClr val="tx1"/>
                </a:solidFill>
                <a:latin typeface="Times New Roman" charset="0"/>
              </a:defRPr>
            </a:lvl1pPr>
            <a:lvl2pPr marL="742950" indent="-285750" defTabSz="1017588">
              <a:defRPr sz="3200">
                <a:solidFill>
                  <a:schemeClr val="tx1"/>
                </a:solidFill>
                <a:latin typeface="Times New Roman" charset="0"/>
              </a:defRPr>
            </a:lvl2pPr>
            <a:lvl3pPr marL="1143000" indent="-228600" defTabSz="1017588">
              <a:defRPr sz="3200">
                <a:solidFill>
                  <a:schemeClr val="tx1"/>
                </a:solidFill>
                <a:latin typeface="Times New Roman" charset="0"/>
              </a:defRPr>
            </a:lvl3pPr>
            <a:lvl4pPr marL="1600200" indent="-228600" defTabSz="1017588">
              <a:defRPr sz="3200">
                <a:solidFill>
                  <a:schemeClr val="tx1"/>
                </a:solidFill>
                <a:latin typeface="Times New Roman" charset="0"/>
              </a:defRPr>
            </a:lvl4pPr>
            <a:lvl5pPr marL="2057400" indent="-228600" defTabSz="1017588">
              <a:defRPr sz="3200">
                <a:solidFill>
                  <a:schemeClr val="tx1"/>
                </a:solidFill>
                <a:latin typeface="Times New Roman" charset="0"/>
              </a:defRPr>
            </a:lvl5pPr>
            <a:lvl6pPr marL="2514600" indent="-228600" defTabSz="1017588" eaLnBrk="0" fontAlgn="base" hangingPunct="0">
              <a:spcBef>
                <a:spcPct val="0"/>
              </a:spcBef>
              <a:spcAft>
                <a:spcPct val="0"/>
              </a:spcAft>
              <a:defRPr sz="3200">
                <a:solidFill>
                  <a:schemeClr val="tx1"/>
                </a:solidFill>
                <a:latin typeface="Times New Roman" charset="0"/>
              </a:defRPr>
            </a:lvl6pPr>
            <a:lvl7pPr marL="2971800" indent="-228600" defTabSz="1017588" eaLnBrk="0" fontAlgn="base" hangingPunct="0">
              <a:spcBef>
                <a:spcPct val="0"/>
              </a:spcBef>
              <a:spcAft>
                <a:spcPct val="0"/>
              </a:spcAft>
              <a:defRPr sz="3200">
                <a:solidFill>
                  <a:schemeClr val="tx1"/>
                </a:solidFill>
                <a:latin typeface="Times New Roman" charset="0"/>
              </a:defRPr>
            </a:lvl7pPr>
            <a:lvl8pPr marL="3429000" indent="-228600" defTabSz="1017588" eaLnBrk="0" fontAlgn="base" hangingPunct="0">
              <a:spcBef>
                <a:spcPct val="0"/>
              </a:spcBef>
              <a:spcAft>
                <a:spcPct val="0"/>
              </a:spcAft>
              <a:defRPr sz="3200">
                <a:solidFill>
                  <a:schemeClr val="tx1"/>
                </a:solidFill>
                <a:latin typeface="Times New Roman" charset="0"/>
              </a:defRPr>
            </a:lvl8pPr>
            <a:lvl9pPr marL="3886200" indent="-228600" defTabSz="1017588" eaLnBrk="0" fontAlgn="base" hangingPunct="0">
              <a:spcBef>
                <a:spcPct val="0"/>
              </a:spcBef>
              <a:spcAft>
                <a:spcPct val="0"/>
              </a:spcAft>
              <a:defRPr sz="3200">
                <a:solidFill>
                  <a:schemeClr val="tx1"/>
                </a:solidFill>
                <a:latin typeface="Times New Roman" charset="0"/>
              </a:defRPr>
            </a:lvl9pPr>
          </a:lstStyle>
          <a:p>
            <a:pPr eaLnBrk="1" hangingPunct="1">
              <a:spcBef>
                <a:spcPct val="50000"/>
              </a:spcBef>
            </a:pPr>
            <a:r>
              <a:rPr lang="tr-TR" altLang="tr-TR" sz="2400">
                <a:latin typeface="Arial" charset="0"/>
              </a:rPr>
              <a:t>Yorgunluk, bir çok durumun tanımlanması için kullanılmaktadır:</a:t>
            </a:r>
          </a:p>
          <a:p>
            <a:pPr eaLnBrk="1" hangingPunct="1">
              <a:spcBef>
                <a:spcPct val="50000"/>
              </a:spcBef>
            </a:pPr>
            <a:r>
              <a:rPr lang="tr-TR" altLang="tr-TR" sz="2400">
                <a:latin typeface="Arial" charset="0"/>
              </a:rPr>
              <a:t>1. Dikkatte azalma</a:t>
            </a:r>
          </a:p>
          <a:p>
            <a:pPr eaLnBrk="1" hangingPunct="1">
              <a:spcBef>
                <a:spcPct val="50000"/>
              </a:spcBef>
            </a:pPr>
            <a:r>
              <a:rPr lang="tr-TR" altLang="tr-TR" sz="2400">
                <a:latin typeface="Arial" charset="0"/>
              </a:rPr>
              <a:t>2. Algılamanın yavaşlaması ve azalması</a:t>
            </a:r>
          </a:p>
          <a:p>
            <a:pPr eaLnBrk="1" hangingPunct="1">
              <a:spcBef>
                <a:spcPct val="50000"/>
              </a:spcBef>
            </a:pPr>
            <a:r>
              <a:rPr lang="tr-TR" altLang="tr-TR" sz="2400">
                <a:latin typeface="Arial" charset="0"/>
              </a:rPr>
              <a:t>3. Güdülenmede azalma</a:t>
            </a:r>
          </a:p>
          <a:p>
            <a:pPr eaLnBrk="1" hangingPunct="1">
              <a:spcBef>
                <a:spcPct val="50000"/>
              </a:spcBef>
            </a:pPr>
            <a:r>
              <a:rPr lang="tr-TR" altLang="tr-TR" sz="2400">
                <a:latin typeface="Arial" charset="0"/>
              </a:rPr>
              <a:t>4. Fiziksel ve mental performans hızında azalma</a:t>
            </a:r>
          </a:p>
          <a:p>
            <a:pPr eaLnBrk="1" hangingPunct="1">
              <a:spcBef>
                <a:spcPct val="50000"/>
              </a:spcBef>
            </a:pPr>
            <a:r>
              <a:rPr lang="tr-TR" altLang="tr-TR" sz="2400">
                <a:latin typeface="Arial" charset="0"/>
              </a:rPr>
              <a:t>5. Aynı çıktının sağlanabilmesi için daha büyük oranda enerji harcanması</a:t>
            </a:r>
          </a:p>
          <a:p>
            <a:pPr eaLnBrk="1" hangingPunct="1">
              <a:spcBef>
                <a:spcPct val="50000"/>
              </a:spcBef>
            </a:pPr>
            <a:r>
              <a:rPr lang="tr-TR" altLang="tr-TR" sz="2400">
                <a:latin typeface="Arial" charset="0"/>
              </a:rPr>
              <a:t>6. Küntlük, yorgunluk ve irritabilite duygusu. </a:t>
            </a:r>
          </a:p>
          <a:p>
            <a:pPr eaLnBrk="1" hangingPunct="1">
              <a:spcBef>
                <a:spcPct val="50000"/>
              </a:spcBef>
            </a:pPr>
            <a:r>
              <a:rPr lang="tr-TR" altLang="tr-TR" sz="2400">
                <a:latin typeface="Arial" charset="0"/>
              </a:rPr>
              <a:t>Günlük yaşamda yorgunluk değişik kaynakların birikimine bağlı olarak meydana gelmektedir.</a:t>
            </a:r>
          </a:p>
        </p:txBody>
      </p:sp>
      <p:sp>
        <p:nvSpPr>
          <p:cNvPr id="3" name="Slayt Numarası Yer Tutucusu 2"/>
          <p:cNvSpPr>
            <a:spLocks noGrp="1"/>
          </p:cNvSpPr>
          <p:nvPr>
            <p:ph type="sldNum" sz="quarter" idx="12"/>
          </p:nvPr>
        </p:nvSpPr>
        <p:spPr/>
        <p:txBody>
          <a:bodyPr/>
          <a:lstStyle/>
          <a:p>
            <a:fld id="{A427530A-A503-4F46-BAEC-AA74D2EFDD5B}" type="slidenum">
              <a:rPr lang="tr-TR" smtClean="0"/>
              <a:t>78</a:t>
            </a:fld>
            <a:endParaRPr lang="tr-TR"/>
          </a:p>
        </p:txBody>
      </p:sp>
    </p:spTree>
    <p:extLst>
      <p:ext uri="{BB962C8B-B14F-4D97-AF65-F5344CB8AC3E}">
        <p14:creationId xmlns:p14="http://schemas.microsoft.com/office/powerpoint/2010/main" val="75143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29304" y="142817"/>
            <a:ext cx="8229021" cy="714083"/>
          </a:xfrm>
        </p:spPr>
        <p:txBody>
          <a:bodyPr lIns="82113" tIns="41057" rIns="82113" bIns="41057" rtlCol="0">
            <a:normAutofit/>
          </a:bodyPr>
          <a:lstStyle/>
          <a:p>
            <a:pPr marL="456971" indent="-456971">
              <a:spcBef>
                <a:spcPct val="50000"/>
              </a:spcBef>
              <a:defRPr/>
            </a:pPr>
            <a:r>
              <a:rPr lang="tr-TR" sz="3600" dirty="0">
                <a:solidFill>
                  <a:srgbClr val="000066"/>
                </a:solidFill>
                <a:latin typeface="Times New Roman" pitchFamily="18" charset="0"/>
                <a:ea typeface="+mn-ea"/>
                <a:cs typeface="Arial" charset="0"/>
              </a:rPr>
              <a:t>Yorgunluk</a:t>
            </a:r>
            <a:endParaRPr lang="tr-TR" sz="3200" dirty="0">
              <a:solidFill>
                <a:srgbClr val="000066"/>
              </a:solidFill>
              <a:latin typeface="Times New Roman" pitchFamily="18" charset="0"/>
              <a:ea typeface="+mn-ea"/>
              <a:cs typeface="Arial" charset="0"/>
            </a:endParaRPr>
          </a:p>
        </p:txBody>
      </p:sp>
      <p:sp>
        <p:nvSpPr>
          <p:cNvPr id="70659" name="Rectangle 3"/>
          <p:cNvSpPr>
            <a:spLocks noGrp="1" noChangeArrowheads="1"/>
          </p:cNvSpPr>
          <p:nvPr>
            <p:ph idx="1"/>
          </p:nvPr>
        </p:nvSpPr>
        <p:spPr>
          <a:xfrm>
            <a:off x="457200" y="2011632"/>
            <a:ext cx="7467600" cy="4873752"/>
          </a:xfrm>
        </p:spPr>
        <p:txBody>
          <a:bodyPr lIns="82113" tIns="41057" rIns="82113" bIns="41057"/>
          <a:lstStyle/>
          <a:p>
            <a:pPr eaLnBrk="1" hangingPunct="1"/>
            <a:r>
              <a:rPr lang="tr-TR" altLang="tr-TR" dirty="0"/>
              <a:t>Yorgunluk, iş yükü nedeniyle bir organın, bir kasın veya tüm organizmanın işlevsel yeteneğinin, performansının azalmasıdır.</a:t>
            </a:r>
          </a:p>
          <a:p>
            <a:pPr eaLnBrk="1" hangingPunct="1"/>
            <a:r>
              <a:rPr lang="tr-TR" altLang="tr-TR" dirty="0"/>
              <a:t>Sürekli performans sınırının üstünde çalışılırken, artan oksijen gereksinimi yeter düzeyde karşılanamadığından anaerobik </a:t>
            </a:r>
            <a:r>
              <a:rPr lang="tr-TR" altLang="tr-TR" dirty="0" err="1"/>
              <a:t>glikolizin</a:t>
            </a:r>
            <a:r>
              <a:rPr lang="tr-TR" altLang="tr-TR" dirty="0"/>
              <a:t> oluşturduğu laktik asit artmaya ve kas lifleri de fazla asit yüzünden şişmeye başlar. Lifler katı bir zarfla sarılı olduklarından ağrı algılayan sinirleri de bu sargı içinde sıkıştırmaya başlarlar.</a:t>
            </a:r>
          </a:p>
        </p:txBody>
      </p:sp>
      <p:pic>
        <p:nvPicPr>
          <p:cNvPr id="70661" name="Picture 7" descr="http://t0.gstatic.com/images?q=tbn:SMPoMIQhUR10zM:http://www.komikmekan.com/resim/resim/resimler/1024-20050922-18.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16632"/>
            <a:ext cx="2074240" cy="137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4294967295"/>
          </p:nvPr>
        </p:nvSpPr>
        <p:spPr/>
        <p:txBody>
          <a:bodyPr/>
          <a:lstStyle/>
          <a:p>
            <a:fld id="{A427530A-A503-4F46-BAEC-AA74D2EFDD5B}" type="slidenum">
              <a:rPr lang="tr-TR" smtClean="0"/>
              <a:t>79</a:t>
            </a:fld>
            <a:endParaRPr lang="tr-TR"/>
          </a:p>
        </p:txBody>
      </p:sp>
    </p:spTree>
    <p:extLst>
      <p:ext uri="{BB962C8B-B14F-4D97-AF65-F5344CB8AC3E}">
        <p14:creationId xmlns:p14="http://schemas.microsoft.com/office/powerpoint/2010/main" val="2903694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13"/>
          <p:cNvGrpSpPr>
            <a:grpSpLocks/>
          </p:cNvGrpSpPr>
          <p:nvPr/>
        </p:nvGrpSpPr>
        <p:grpSpPr bwMode="auto">
          <a:xfrm>
            <a:off x="1588" y="0"/>
            <a:ext cx="9144000" cy="6858000"/>
            <a:chOff x="0" y="0"/>
            <a:chExt cx="5760" cy="3747"/>
          </a:xfrm>
        </p:grpSpPr>
        <p:sp>
          <p:nvSpPr>
            <p:cNvPr id="120878" name="Rectangle 2"/>
            <p:cNvSpPr>
              <a:spLocks noChangeArrowheads="1"/>
            </p:cNvSpPr>
            <p:nvPr/>
          </p:nvSpPr>
          <p:spPr bwMode="gray">
            <a:xfrm flipV="1">
              <a:off x="0" y="0"/>
              <a:ext cx="5760" cy="16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tr-TR">
                <a:solidFill>
                  <a:srgbClr val="FFFFFF"/>
                </a:solidFill>
              </a:endParaRPr>
            </a:p>
          </p:txBody>
        </p:sp>
        <p:sp>
          <p:nvSpPr>
            <p:cNvPr id="120879" name="Rectangle 3"/>
            <p:cNvSpPr>
              <a:spLocks noChangeArrowheads="1"/>
            </p:cNvSpPr>
            <p:nvPr/>
          </p:nvSpPr>
          <p:spPr bwMode="gray">
            <a:xfrm>
              <a:off x="0" y="1842"/>
              <a:ext cx="5760" cy="928"/>
            </a:xfrm>
            <a:prstGeom prst="rect">
              <a:avLst/>
            </a:prstGeom>
            <a:gradFill rotWithShape="1">
              <a:gsLst>
                <a:gs pos="0">
                  <a:srgbClr val="5F5F5F"/>
                </a:gs>
                <a:gs pos="100000">
                  <a:srgbClr val="DDDDD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tr-TR">
                <a:solidFill>
                  <a:srgbClr val="FFFFFF"/>
                </a:solidFill>
              </a:endParaRPr>
            </a:p>
          </p:txBody>
        </p:sp>
        <p:sp>
          <p:nvSpPr>
            <p:cNvPr id="120880" name="Rectangle 16"/>
            <p:cNvSpPr>
              <a:spLocks noChangeArrowheads="1"/>
            </p:cNvSpPr>
            <p:nvPr/>
          </p:nvSpPr>
          <p:spPr bwMode="gray">
            <a:xfrm flipV="1">
              <a:off x="0" y="1603"/>
              <a:ext cx="5760" cy="246"/>
            </a:xfrm>
            <a:prstGeom prst="rect">
              <a:avLst/>
            </a:prstGeom>
            <a:gradFill rotWithShape="1">
              <a:gsLst>
                <a:gs pos="0">
                  <a:srgbClr val="5F5F5F"/>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tr-TR">
                <a:solidFill>
                  <a:srgbClr val="FFFFFF"/>
                </a:solidFill>
              </a:endParaRPr>
            </a:p>
          </p:txBody>
        </p:sp>
        <p:sp>
          <p:nvSpPr>
            <p:cNvPr id="120881" name="Rectangle 5"/>
            <p:cNvSpPr>
              <a:spLocks noChangeArrowheads="1"/>
            </p:cNvSpPr>
            <p:nvPr/>
          </p:nvSpPr>
          <p:spPr bwMode="gray">
            <a:xfrm flipV="1">
              <a:off x="0" y="2762"/>
              <a:ext cx="5760" cy="985"/>
            </a:xfrm>
            <a:prstGeom prst="rect">
              <a:avLst/>
            </a:prstGeom>
            <a:gradFill rotWithShape="1">
              <a:gsLst>
                <a:gs pos="0">
                  <a:srgbClr val="FFFFFF"/>
                </a:gs>
                <a:gs pos="100000">
                  <a:srgbClr val="DDDDD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endParaRPr lang="en-US" altLang="tr-TR">
                <a:solidFill>
                  <a:srgbClr val="FFFFFF"/>
                </a:solidFill>
              </a:endParaRPr>
            </a:p>
          </p:txBody>
        </p:sp>
      </p:grpSp>
      <p:sp>
        <p:nvSpPr>
          <p:cNvPr id="217117" name="Rectangle 29"/>
          <p:cNvSpPr>
            <a:spLocks noChangeArrowheads="1"/>
          </p:cNvSpPr>
          <p:nvPr/>
        </p:nvSpPr>
        <p:spPr bwMode="auto">
          <a:xfrm rot="5400000">
            <a:off x="4514850" y="2343150"/>
            <a:ext cx="114300" cy="9144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pic>
        <p:nvPicPr>
          <p:cNvPr id="12083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775" y="6034088"/>
            <a:ext cx="4070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12"/>
          <p:cNvSpPr>
            <a:spLocks/>
          </p:cNvSpPr>
          <p:nvPr/>
        </p:nvSpPr>
        <p:spPr bwMode="auto">
          <a:xfrm>
            <a:off x="2564967" y="2090424"/>
            <a:ext cx="3981840" cy="4104225"/>
          </a:xfrm>
          <a:custGeom>
            <a:avLst/>
            <a:gdLst>
              <a:gd name="T0" fmla="*/ 918 w 2296"/>
              <a:gd name="T1" fmla="*/ 0 h 2387"/>
              <a:gd name="T2" fmla="*/ 1378 w 2296"/>
              <a:gd name="T3" fmla="*/ 0 h 2387"/>
              <a:gd name="T4" fmla="*/ 2064 w 2296"/>
              <a:gd name="T5" fmla="*/ 400 h 2387"/>
              <a:gd name="T6" fmla="*/ 2294 w 2296"/>
              <a:gd name="T7" fmla="*/ 800 h 2387"/>
              <a:gd name="T8" fmla="*/ 2296 w 2296"/>
              <a:gd name="T9" fmla="*/ 1594 h 2387"/>
              <a:gd name="T10" fmla="*/ 2067 w 2296"/>
              <a:gd name="T11" fmla="*/ 1984 h 2387"/>
              <a:gd name="T12" fmla="*/ 1382 w 2296"/>
              <a:gd name="T13" fmla="*/ 2387 h 2387"/>
              <a:gd name="T14" fmla="*/ 916 w 2296"/>
              <a:gd name="T15" fmla="*/ 2387 h 2387"/>
              <a:gd name="T16" fmla="*/ 229 w 2296"/>
              <a:gd name="T17" fmla="*/ 1987 h 2387"/>
              <a:gd name="T18" fmla="*/ 0 w 2296"/>
              <a:gd name="T19" fmla="*/ 1590 h 2387"/>
              <a:gd name="T20" fmla="*/ 4 w 2296"/>
              <a:gd name="T21" fmla="*/ 796 h 2387"/>
              <a:gd name="T22" fmla="*/ 227 w 2296"/>
              <a:gd name="T23" fmla="*/ 400 h 2387"/>
              <a:gd name="T24" fmla="*/ 918 w 2296"/>
              <a:gd name="T25" fmla="*/ 0 h 23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96"/>
              <a:gd name="T40" fmla="*/ 0 h 2387"/>
              <a:gd name="T41" fmla="*/ 2296 w 2296"/>
              <a:gd name="T42" fmla="*/ 2387 h 23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96" h="2387">
                <a:moveTo>
                  <a:pt x="918" y="0"/>
                </a:moveTo>
                <a:lnTo>
                  <a:pt x="1378" y="0"/>
                </a:lnTo>
                <a:lnTo>
                  <a:pt x="2064" y="400"/>
                </a:lnTo>
                <a:lnTo>
                  <a:pt x="2294" y="800"/>
                </a:lnTo>
                <a:lnTo>
                  <a:pt x="2296" y="1594"/>
                </a:lnTo>
                <a:lnTo>
                  <a:pt x="2067" y="1984"/>
                </a:lnTo>
                <a:lnTo>
                  <a:pt x="1382" y="2387"/>
                </a:lnTo>
                <a:lnTo>
                  <a:pt x="916" y="2387"/>
                </a:lnTo>
                <a:lnTo>
                  <a:pt x="229" y="1987"/>
                </a:lnTo>
                <a:lnTo>
                  <a:pt x="0" y="1590"/>
                </a:lnTo>
                <a:lnTo>
                  <a:pt x="4" y="796"/>
                </a:lnTo>
                <a:lnTo>
                  <a:pt x="227" y="400"/>
                </a:lnTo>
                <a:lnTo>
                  <a:pt x="918" y="0"/>
                </a:lnTo>
                <a:close/>
              </a:path>
            </a:pathLst>
          </a:custGeom>
          <a:gradFill rotWithShape="0">
            <a:gsLst>
              <a:gs pos="0">
                <a:schemeClr val="bg2"/>
              </a:gs>
              <a:gs pos="100000">
                <a:srgbClr val="CECEC4"/>
              </a:gs>
            </a:gsLst>
            <a:lin ang="0" scaled="1"/>
          </a:gradFill>
          <a:ln w="9525" cap="flat">
            <a:solidFill>
              <a:srgbClr val="CECEC4"/>
            </a:solidFill>
            <a:prstDash val="solid"/>
            <a:miter lim="800000"/>
            <a:headEnd/>
            <a:tailEnd/>
          </a:ln>
          <a:scene3d>
            <a:camera prst="orthographicFront"/>
            <a:lightRig rig="threePt" dir="t"/>
          </a:scene3d>
          <a:sp3d>
            <a:bevelT prst="relaxedInset"/>
          </a:sp3d>
        </p:spPr>
        <p:txBody>
          <a:bodyPr/>
          <a:lstStyle/>
          <a:p>
            <a:pPr>
              <a:defRPr/>
            </a:pPr>
            <a:endParaRPr lang="de-DE">
              <a:solidFill>
                <a:srgbClr val="000000"/>
              </a:solidFill>
              <a:latin typeface="Arial" charset="0"/>
              <a:cs typeface="Arial" charset="0"/>
            </a:endParaRPr>
          </a:p>
        </p:txBody>
      </p:sp>
      <p:grpSp>
        <p:nvGrpSpPr>
          <p:cNvPr id="11" name="Gruppieren 17"/>
          <p:cNvGrpSpPr/>
          <p:nvPr/>
        </p:nvGrpSpPr>
        <p:grpSpPr>
          <a:xfrm>
            <a:off x="2664573" y="2143538"/>
            <a:ext cx="3832666" cy="3991526"/>
            <a:chOff x="2375461" y="1925730"/>
            <a:chExt cx="4080839" cy="4249739"/>
          </a:xfrm>
          <a:scene3d>
            <a:camera prst="orthographicFront"/>
            <a:lightRig rig="balanced" dir="t"/>
          </a:scene3d>
        </p:grpSpPr>
        <p:sp>
          <p:nvSpPr>
            <p:cNvPr id="12" name="AutoShape 4"/>
            <p:cNvSpPr>
              <a:spLocks noChangeArrowheads="1"/>
            </p:cNvSpPr>
            <p:nvPr/>
          </p:nvSpPr>
          <p:spPr bwMode="auto">
            <a:xfrm>
              <a:off x="3602577" y="1925730"/>
              <a:ext cx="1633767" cy="1416103"/>
            </a:xfrm>
            <a:prstGeom prst="hexagon">
              <a:avLst>
                <a:gd name="adj" fmla="val 28862"/>
                <a:gd name="vf" fmla="val 115470"/>
              </a:avLst>
            </a:prstGeom>
            <a:gradFill rotWithShape="1">
              <a:gsLst>
                <a:gs pos="0">
                  <a:srgbClr val="EDEDE7"/>
                </a:gs>
                <a:gs pos="100000">
                  <a:srgbClr val="CCCCBC"/>
                </a:gs>
              </a:gsLst>
              <a:lin ang="2700000" scaled="1"/>
            </a:gradFill>
            <a:ln w="9525" algn="ctr">
              <a:solidFill>
                <a:srgbClr val="9D9D9D"/>
              </a:solidFill>
              <a:miter lim="800000"/>
              <a:headEnd/>
              <a:tailEnd/>
            </a:ln>
            <a:effectLst/>
            <a:sp3d prstMaterial="metal">
              <a:bevelT h="19050" prst="angle"/>
            </a:sp3d>
          </p:spPr>
          <p:txBody>
            <a:bodyPr wrap="none" anchor="ctr"/>
            <a:lstStyle/>
            <a:p>
              <a:pPr>
                <a:defRPr/>
              </a:pPr>
              <a:endParaRPr lang="de-DE">
                <a:solidFill>
                  <a:srgbClr val="000000"/>
                </a:solidFill>
                <a:latin typeface="Arial" charset="0"/>
                <a:cs typeface="Arial" charset="0"/>
              </a:endParaRPr>
            </a:p>
          </p:txBody>
        </p:sp>
        <p:sp>
          <p:nvSpPr>
            <p:cNvPr id="13" name="AutoShape 5"/>
            <p:cNvSpPr>
              <a:spLocks noChangeArrowheads="1"/>
            </p:cNvSpPr>
            <p:nvPr/>
          </p:nvSpPr>
          <p:spPr bwMode="auto">
            <a:xfrm>
              <a:off x="3599713" y="3347560"/>
              <a:ext cx="1636631" cy="1416103"/>
            </a:xfrm>
            <a:prstGeom prst="hexagon">
              <a:avLst>
                <a:gd name="adj" fmla="val 28896"/>
                <a:gd name="vf" fmla="val 115470"/>
              </a:avLst>
            </a:prstGeom>
            <a:gradFill rotWithShape="1">
              <a:gsLst>
                <a:gs pos="0">
                  <a:srgbClr val="EDEDE7"/>
                </a:gs>
                <a:gs pos="100000">
                  <a:srgbClr val="CCCCBC"/>
                </a:gs>
              </a:gsLst>
              <a:lin ang="2700000" scaled="1"/>
            </a:gradFill>
            <a:ln w="9525" algn="ctr">
              <a:solidFill>
                <a:srgbClr val="9D9D9D"/>
              </a:solidFill>
              <a:miter lim="800000"/>
              <a:headEnd/>
              <a:tailEnd/>
            </a:ln>
            <a:effectLst/>
            <a:sp3d prstMaterial="metal">
              <a:bevelT h="19050" prst="angle"/>
            </a:sp3d>
          </p:spPr>
          <p:txBody>
            <a:bodyPr wrap="none" anchor="ctr"/>
            <a:lstStyle/>
            <a:p>
              <a:pPr>
                <a:defRPr/>
              </a:pPr>
              <a:endParaRPr lang="de-DE">
                <a:solidFill>
                  <a:srgbClr val="000000"/>
                </a:solidFill>
                <a:latin typeface="Arial" charset="0"/>
                <a:cs typeface="Arial" charset="0"/>
              </a:endParaRPr>
            </a:p>
          </p:txBody>
        </p:sp>
        <p:sp>
          <p:nvSpPr>
            <p:cNvPr id="14" name="AutoShape 6"/>
            <p:cNvSpPr>
              <a:spLocks noChangeArrowheads="1"/>
            </p:cNvSpPr>
            <p:nvPr/>
          </p:nvSpPr>
          <p:spPr bwMode="auto">
            <a:xfrm>
              <a:off x="2378325" y="2640225"/>
              <a:ext cx="1633767" cy="1416103"/>
            </a:xfrm>
            <a:prstGeom prst="hexagon">
              <a:avLst>
                <a:gd name="adj" fmla="val 28862"/>
                <a:gd name="vf" fmla="val 115470"/>
              </a:avLst>
            </a:prstGeom>
            <a:gradFill rotWithShape="1">
              <a:gsLst>
                <a:gs pos="0">
                  <a:srgbClr val="EDEDE7"/>
                </a:gs>
                <a:gs pos="100000">
                  <a:srgbClr val="CCCCBC"/>
                </a:gs>
              </a:gsLst>
              <a:lin ang="2700000" scaled="1"/>
            </a:gradFill>
            <a:ln w="9525">
              <a:solidFill>
                <a:srgbClr val="9D9D9D"/>
              </a:solidFill>
              <a:miter lim="800000"/>
              <a:headEnd/>
              <a:tailEnd/>
            </a:ln>
            <a:sp3d prstMaterial="metal">
              <a:bevelT h="19050" prst="angle"/>
            </a:sp3d>
          </p:spPr>
          <p:txBody>
            <a:bodyPr wrap="none" anchor="ctr"/>
            <a:lstStyle/>
            <a:p>
              <a:pPr>
                <a:defRPr/>
              </a:pPr>
              <a:endParaRPr lang="de-DE">
                <a:solidFill>
                  <a:srgbClr val="000000"/>
                </a:solidFill>
                <a:latin typeface="Arial" charset="0"/>
                <a:cs typeface="Arial" charset="0"/>
              </a:endParaRPr>
            </a:p>
          </p:txBody>
        </p:sp>
        <p:sp>
          <p:nvSpPr>
            <p:cNvPr id="15" name="AutoShape 7"/>
            <p:cNvSpPr>
              <a:spLocks noChangeArrowheads="1"/>
            </p:cNvSpPr>
            <p:nvPr/>
          </p:nvSpPr>
          <p:spPr bwMode="auto">
            <a:xfrm>
              <a:off x="2375461" y="4050600"/>
              <a:ext cx="1636631" cy="1416103"/>
            </a:xfrm>
            <a:prstGeom prst="hexagon">
              <a:avLst>
                <a:gd name="adj" fmla="val 28896"/>
                <a:gd name="vf" fmla="val 115470"/>
              </a:avLst>
            </a:prstGeom>
            <a:gradFill rotWithShape="1">
              <a:gsLst>
                <a:gs pos="0">
                  <a:srgbClr val="EDEDE7"/>
                </a:gs>
                <a:gs pos="100000">
                  <a:srgbClr val="CCCCBC"/>
                </a:gs>
              </a:gsLst>
              <a:lin ang="2700000" scaled="1"/>
            </a:gradFill>
            <a:ln w="9525" algn="ctr">
              <a:solidFill>
                <a:srgbClr val="9D9D9D"/>
              </a:solidFill>
              <a:miter lim="800000"/>
              <a:headEnd/>
              <a:tailEnd/>
            </a:ln>
            <a:effectLst/>
            <a:sp3d prstMaterial="metal">
              <a:bevelT h="19050" prst="angle"/>
            </a:sp3d>
          </p:spPr>
          <p:txBody>
            <a:bodyPr wrap="none" anchor="ctr"/>
            <a:lstStyle/>
            <a:p>
              <a:pPr>
                <a:defRPr/>
              </a:pPr>
              <a:endParaRPr lang="de-DE">
                <a:solidFill>
                  <a:srgbClr val="000000"/>
                </a:solidFill>
                <a:latin typeface="Arial" charset="0"/>
                <a:cs typeface="Arial" charset="0"/>
              </a:endParaRPr>
            </a:p>
          </p:txBody>
        </p:sp>
        <p:sp>
          <p:nvSpPr>
            <p:cNvPr id="16" name="AutoShape 8"/>
            <p:cNvSpPr>
              <a:spLocks noChangeArrowheads="1"/>
            </p:cNvSpPr>
            <p:nvPr/>
          </p:nvSpPr>
          <p:spPr bwMode="auto">
            <a:xfrm>
              <a:off x="3599713" y="4757935"/>
              <a:ext cx="1636631" cy="1417534"/>
            </a:xfrm>
            <a:prstGeom prst="hexagon">
              <a:avLst>
                <a:gd name="adj" fmla="val 28896"/>
                <a:gd name="vf" fmla="val 115470"/>
              </a:avLst>
            </a:prstGeom>
            <a:gradFill rotWithShape="1">
              <a:gsLst>
                <a:gs pos="0">
                  <a:srgbClr val="EDEDE7"/>
                </a:gs>
                <a:gs pos="100000">
                  <a:srgbClr val="CCCCBC"/>
                </a:gs>
              </a:gsLst>
              <a:lin ang="2700000" scaled="1"/>
            </a:gradFill>
            <a:ln w="9525" algn="ctr">
              <a:solidFill>
                <a:srgbClr val="9D9D9D"/>
              </a:solidFill>
              <a:miter lim="800000"/>
              <a:headEnd/>
              <a:tailEnd/>
            </a:ln>
            <a:effectLst/>
            <a:sp3d prstMaterial="metal">
              <a:bevelT h="19050" prst="angle"/>
            </a:sp3d>
          </p:spPr>
          <p:txBody>
            <a:bodyPr wrap="none" anchor="ctr"/>
            <a:lstStyle/>
            <a:p>
              <a:pPr>
                <a:defRPr/>
              </a:pPr>
              <a:endParaRPr lang="de-DE">
                <a:solidFill>
                  <a:srgbClr val="000000"/>
                </a:solidFill>
                <a:latin typeface="Arial" charset="0"/>
                <a:cs typeface="Arial" charset="0"/>
              </a:endParaRPr>
            </a:p>
          </p:txBody>
        </p:sp>
        <p:sp>
          <p:nvSpPr>
            <p:cNvPr id="17" name="AutoShape 9"/>
            <p:cNvSpPr>
              <a:spLocks noChangeArrowheads="1"/>
            </p:cNvSpPr>
            <p:nvPr/>
          </p:nvSpPr>
          <p:spPr bwMode="auto">
            <a:xfrm>
              <a:off x="4821101" y="2640225"/>
              <a:ext cx="1635199" cy="1416103"/>
            </a:xfrm>
            <a:prstGeom prst="hexagon">
              <a:avLst>
                <a:gd name="adj" fmla="val 28862"/>
                <a:gd name="vf" fmla="val 115470"/>
              </a:avLst>
            </a:prstGeom>
            <a:gradFill rotWithShape="1">
              <a:gsLst>
                <a:gs pos="0">
                  <a:srgbClr val="EDEDE7"/>
                </a:gs>
                <a:gs pos="100000">
                  <a:srgbClr val="CCCCBC"/>
                </a:gs>
              </a:gsLst>
              <a:lin ang="2700000" scaled="1"/>
            </a:gradFill>
            <a:ln w="9525" algn="ctr">
              <a:solidFill>
                <a:srgbClr val="9D9D9D"/>
              </a:solidFill>
              <a:miter lim="800000"/>
              <a:headEnd/>
              <a:tailEnd/>
            </a:ln>
            <a:effectLst/>
            <a:sp3d prstMaterial="metal">
              <a:bevelT h="19050" prst="angle"/>
            </a:sp3d>
          </p:spPr>
          <p:txBody>
            <a:bodyPr wrap="none" anchor="ctr"/>
            <a:lstStyle/>
            <a:p>
              <a:pPr>
                <a:defRPr/>
              </a:pPr>
              <a:endParaRPr lang="de-DE">
                <a:solidFill>
                  <a:srgbClr val="000000"/>
                </a:solidFill>
                <a:latin typeface="Arial" charset="0"/>
                <a:cs typeface="Arial" charset="0"/>
              </a:endParaRPr>
            </a:p>
          </p:txBody>
        </p:sp>
        <p:sp>
          <p:nvSpPr>
            <p:cNvPr id="18" name="AutoShape 10"/>
            <p:cNvSpPr>
              <a:spLocks noChangeArrowheads="1"/>
            </p:cNvSpPr>
            <p:nvPr/>
          </p:nvSpPr>
          <p:spPr bwMode="auto">
            <a:xfrm>
              <a:off x="4819669" y="4050600"/>
              <a:ext cx="1636631" cy="1416103"/>
            </a:xfrm>
            <a:prstGeom prst="hexagon">
              <a:avLst>
                <a:gd name="adj" fmla="val 28896"/>
                <a:gd name="vf" fmla="val 115470"/>
              </a:avLst>
            </a:prstGeom>
            <a:gradFill rotWithShape="1">
              <a:gsLst>
                <a:gs pos="0">
                  <a:srgbClr val="EDEDE7"/>
                </a:gs>
                <a:gs pos="100000">
                  <a:srgbClr val="CCCCBC"/>
                </a:gs>
              </a:gsLst>
              <a:lin ang="2700000" scaled="1"/>
            </a:gradFill>
            <a:ln w="9525" algn="ctr">
              <a:solidFill>
                <a:srgbClr val="9D9D9D"/>
              </a:solidFill>
              <a:miter lim="800000"/>
              <a:headEnd/>
              <a:tailEnd/>
            </a:ln>
            <a:effectLst/>
            <a:sp3d prstMaterial="metal">
              <a:bevelT h="19050" prst="angle"/>
            </a:sp3d>
          </p:spPr>
          <p:txBody>
            <a:bodyPr wrap="none" anchor="ctr"/>
            <a:lstStyle/>
            <a:p>
              <a:pPr>
                <a:defRPr/>
              </a:pPr>
              <a:endParaRPr lang="de-DE">
                <a:solidFill>
                  <a:srgbClr val="000000"/>
                </a:solidFill>
                <a:latin typeface="Arial" charset="0"/>
                <a:cs typeface="Arial" charset="0"/>
              </a:endParaRPr>
            </a:p>
          </p:txBody>
        </p:sp>
      </p:grpSp>
      <p:sp>
        <p:nvSpPr>
          <p:cNvPr id="120842" name="AutoShape 52"/>
          <p:cNvSpPr>
            <a:spLocks noChangeArrowheads="1"/>
          </p:cNvSpPr>
          <p:nvPr/>
        </p:nvSpPr>
        <p:spPr bwMode="auto">
          <a:xfrm>
            <a:off x="2670175" y="2806700"/>
            <a:ext cx="1531938" cy="1330325"/>
          </a:xfrm>
          <a:prstGeom prst="hexagon">
            <a:avLst>
              <a:gd name="adj" fmla="val 28789"/>
              <a:gd name="vf" fmla="val 115470"/>
            </a:avLst>
          </a:prstGeom>
          <a:solidFill>
            <a:srgbClr val="C0C0C0">
              <a:alpha val="4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0843" name="AutoShape 53"/>
          <p:cNvSpPr>
            <a:spLocks noChangeArrowheads="1"/>
          </p:cNvSpPr>
          <p:nvPr/>
        </p:nvSpPr>
        <p:spPr bwMode="auto">
          <a:xfrm>
            <a:off x="3803650" y="4805363"/>
            <a:ext cx="1554163" cy="1331912"/>
          </a:xfrm>
          <a:prstGeom prst="hexagon">
            <a:avLst>
              <a:gd name="adj" fmla="val 29172"/>
              <a:gd name="vf" fmla="val 115470"/>
            </a:avLst>
          </a:prstGeom>
          <a:solidFill>
            <a:srgbClr val="C0C0C0">
              <a:alpha val="4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0844" name="AutoShape 54"/>
          <p:cNvSpPr>
            <a:spLocks noChangeArrowheads="1"/>
          </p:cNvSpPr>
          <p:nvPr/>
        </p:nvSpPr>
        <p:spPr bwMode="auto">
          <a:xfrm>
            <a:off x="4960938" y="2809875"/>
            <a:ext cx="1530350" cy="1330325"/>
          </a:xfrm>
          <a:prstGeom prst="hexagon">
            <a:avLst>
              <a:gd name="adj" fmla="val 28759"/>
              <a:gd name="vf" fmla="val 115470"/>
            </a:avLst>
          </a:prstGeom>
          <a:solidFill>
            <a:srgbClr val="C0C0C0">
              <a:alpha val="4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0845" name="AutoShape 53"/>
          <p:cNvSpPr>
            <a:spLocks noChangeArrowheads="1"/>
          </p:cNvSpPr>
          <p:nvPr/>
        </p:nvSpPr>
        <p:spPr bwMode="auto">
          <a:xfrm>
            <a:off x="2641600" y="4135438"/>
            <a:ext cx="1554163" cy="1331912"/>
          </a:xfrm>
          <a:prstGeom prst="hexagon">
            <a:avLst>
              <a:gd name="adj" fmla="val 29172"/>
              <a:gd name="vf" fmla="val 115470"/>
            </a:avLst>
          </a:prstGeom>
          <a:solidFill>
            <a:srgbClr val="0161B2">
              <a:alpha val="43921"/>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0846" name="AutoShape 52"/>
          <p:cNvSpPr>
            <a:spLocks noChangeArrowheads="1"/>
          </p:cNvSpPr>
          <p:nvPr/>
        </p:nvSpPr>
        <p:spPr bwMode="auto">
          <a:xfrm>
            <a:off x="3816350" y="3473450"/>
            <a:ext cx="1530350" cy="1330325"/>
          </a:xfrm>
          <a:prstGeom prst="hexagon">
            <a:avLst>
              <a:gd name="adj" fmla="val 28759"/>
              <a:gd name="vf" fmla="val 115470"/>
            </a:avLst>
          </a:prstGeom>
          <a:solidFill>
            <a:srgbClr val="C0C0C0">
              <a:alpha val="4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b="1">
              <a:solidFill>
                <a:srgbClr val="000000"/>
              </a:solidFill>
              <a:latin typeface="Cambria" pitchFamily="18" charset="0"/>
            </a:endParaRPr>
          </a:p>
        </p:txBody>
      </p:sp>
      <p:sp>
        <p:nvSpPr>
          <p:cNvPr id="120847" name="AutoShape 52"/>
          <p:cNvSpPr>
            <a:spLocks noChangeArrowheads="1"/>
          </p:cNvSpPr>
          <p:nvPr/>
        </p:nvSpPr>
        <p:spPr bwMode="auto">
          <a:xfrm>
            <a:off x="3810000" y="2138363"/>
            <a:ext cx="1531938" cy="1330325"/>
          </a:xfrm>
          <a:prstGeom prst="hexagon">
            <a:avLst>
              <a:gd name="adj" fmla="val 28789"/>
              <a:gd name="vf" fmla="val 115470"/>
            </a:avLst>
          </a:prstGeom>
          <a:solidFill>
            <a:srgbClr val="0161B2">
              <a:alpha val="4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0848" name="AutoShape 52"/>
          <p:cNvSpPr>
            <a:spLocks noChangeArrowheads="1"/>
          </p:cNvSpPr>
          <p:nvPr/>
        </p:nvSpPr>
        <p:spPr bwMode="auto">
          <a:xfrm>
            <a:off x="4965700" y="4135438"/>
            <a:ext cx="1531938" cy="1330325"/>
          </a:xfrm>
          <a:prstGeom prst="hexagon">
            <a:avLst>
              <a:gd name="adj" fmla="val 28789"/>
              <a:gd name="vf" fmla="val 115470"/>
            </a:avLst>
          </a:prstGeom>
          <a:solidFill>
            <a:srgbClr val="0161B2">
              <a:alpha val="4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0849" name="Oval 19"/>
          <p:cNvSpPr>
            <a:spLocks noChangeArrowheads="1"/>
          </p:cNvSpPr>
          <p:nvPr/>
        </p:nvSpPr>
        <p:spPr bwMode="auto">
          <a:xfrm>
            <a:off x="4008438" y="2195513"/>
            <a:ext cx="1144587" cy="1143000"/>
          </a:xfrm>
          <a:prstGeom prst="ellipse">
            <a:avLst/>
          </a:prstGeom>
          <a:gradFill rotWithShape="1">
            <a:gsLst>
              <a:gs pos="0">
                <a:srgbClr val="0161B2"/>
              </a:gs>
              <a:gs pos="100000">
                <a:srgbClr val="004074"/>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0850" name="Oval 20"/>
          <p:cNvSpPr>
            <a:spLocks noChangeArrowheads="1"/>
          </p:cNvSpPr>
          <p:nvPr/>
        </p:nvSpPr>
        <p:spPr bwMode="auto">
          <a:xfrm>
            <a:off x="4465638" y="2271713"/>
            <a:ext cx="231775" cy="2317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de-DE" altLang="tr-TR" sz="1000" b="1">
                <a:solidFill>
                  <a:srgbClr val="000000"/>
                </a:solidFill>
              </a:rPr>
              <a:t>1</a:t>
            </a:r>
          </a:p>
        </p:txBody>
      </p:sp>
      <p:sp>
        <p:nvSpPr>
          <p:cNvPr id="120851" name="Oval 18"/>
          <p:cNvSpPr>
            <a:spLocks noChangeArrowheads="1"/>
          </p:cNvSpPr>
          <p:nvPr/>
        </p:nvSpPr>
        <p:spPr bwMode="auto">
          <a:xfrm>
            <a:off x="5151438" y="4184650"/>
            <a:ext cx="1144587" cy="1143000"/>
          </a:xfrm>
          <a:prstGeom prst="ellipse">
            <a:avLst/>
          </a:prstGeom>
          <a:gradFill rotWithShape="1">
            <a:gsLst>
              <a:gs pos="0">
                <a:srgbClr val="0161B2"/>
              </a:gs>
              <a:gs pos="100000">
                <a:srgbClr val="004074"/>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0852" name="Oval 22"/>
          <p:cNvSpPr>
            <a:spLocks noChangeArrowheads="1"/>
          </p:cNvSpPr>
          <p:nvPr/>
        </p:nvSpPr>
        <p:spPr bwMode="auto">
          <a:xfrm>
            <a:off x="5608638" y="4259263"/>
            <a:ext cx="231775" cy="2317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de-DE" altLang="tr-TR" sz="1000" b="1">
                <a:solidFill>
                  <a:srgbClr val="000000"/>
                </a:solidFill>
              </a:rPr>
              <a:t>3</a:t>
            </a:r>
          </a:p>
        </p:txBody>
      </p:sp>
      <p:sp>
        <p:nvSpPr>
          <p:cNvPr id="120853" name="Oval 16"/>
          <p:cNvSpPr>
            <a:spLocks noChangeArrowheads="1"/>
          </p:cNvSpPr>
          <p:nvPr/>
        </p:nvSpPr>
        <p:spPr bwMode="auto">
          <a:xfrm>
            <a:off x="2855913" y="4194175"/>
            <a:ext cx="1144587" cy="1144588"/>
          </a:xfrm>
          <a:prstGeom prst="ellipse">
            <a:avLst/>
          </a:prstGeom>
          <a:gradFill rotWithShape="1">
            <a:gsLst>
              <a:gs pos="0">
                <a:srgbClr val="0161B2"/>
              </a:gs>
              <a:gs pos="100000">
                <a:srgbClr val="004074"/>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a:solidFill>
                <a:srgbClr val="000000"/>
              </a:solidFill>
            </a:endParaRPr>
          </a:p>
        </p:txBody>
      </p:sp>
      <p:sp>
        <p:nvSpPr>
          <p:cNvPr id="120854" name="Oval 21"/>
          <p:cNvSpPr>
            <a:spLocks noChangeArrowheads="1"/>
          </p:cNvSpPr>
          <p:nvPr/>
        </p:nvSpPr>
        <p:spPr bwMode="auto">
          <a:xfrm>
            <a:off x="3313113" y="4284663"/>
            <a:ext cx="231775" cy="2317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de-DE" altLang="tr-TR" sz="1000" b="1">
                <a:solidFill>
                  <a:srgbClr val="000000"/>
                </a:solidFill>
              </a:rPr>
              <a:t>2</a:t>
            </a:r>
          </a:p>
        </p:txBody>
      </p:sp>
      <p:sp>
        <p:nvSpPr>
          <p:cNvPr id="120855" name="Rectangle 9"/>
          <p:cNvSpPr>
            <a:spLocks noChangeArrowheads="1"/>
          </p:cNvSpPr>
          <p:nvPr/>
        </p:nvSpPr>
        <p:spPr bwMode="gray">
          <a:xfrm>
            <a:off x="3898900" y="3787775"/>
            <a:ext cx="141605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1600" b="1">
                <a:latin typeface="Cambria" pitchFamily="18" charset="0"/>
              </a:rPr>
              <a:t>İşin Yapıldığı </a:t>
            </a:r>
          </a:p>
          <a:p>
            <a:pPr algn="ctr"/>
            <a:r>
              <a:rPr lang="tr-TR" altLang="tr-TR" sz="1600" b="1">
                <a:latin typeface="Cambria" pitchFamily="18" charset="0"/>
              </a:rPr>
              <a:t>Koşullar </a:t>
            </a:r>
          </a:p>
          <a:p>
            <a:pPr algn="ctr"/>
            <a:r>
              <a:rPr lang="tr-TR" altLang="tr-TR" sz="1600" b="1">
                <a:latin typeface="Cambria" pitchFamily="18" charset="0"/>
              </a:rPr>
              <a:t>İş Çevresi</a:t>
            </a:r>
            <a:endParaRPr lang="de-DE" altLang="tr-TR" sz="1600" b="1">
              <a:latin typeface="Cambria" pitchFamily="18" charset="0"/>
            </a:endParaRPr>
          </a:p>
        </p:txBody>
      </p:sp>
      <p:sp>
        <p:nvSpPr>
          <p:cNvPr id="120856" name="Rectangle 9"/>
          <p:cNvSpPr>
            <a:spLocks noChangeArrowheads="1"/>
          </p:cNvSpPr>
          <p:nvPr/>
        </p:nvSpPr>
        <p:spPr bwMode="gray">
          <a:xfrm>
            <a:off x="5153025" y="3201988"/>
            <a:ext cx="1189038"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1400" b="1">
                <a:solidFill>
                  <a:srgbClr val="000000"/>
                </a:solidFill>
                <a:latin typeface="Calibri" pitchFamily="34" charset="0"/>
              </a:rPr>
              <a:t>Kişiler  Arası İlişki</a:t>
            </a:r>
          </a:p>
          <a:p>
            <a:pPr algn="ctr"/>
            <a:r>
              <a:rPr lang="tr-TR" altLang="tr-TR" sz="1400" b="1">
                <a:solidFill>
                  <a:srgbClr val="000000"/>
                </a:solidFill>
                <a:latin typeface="Calibri" pitchFamily="34" charset="0"/>
              </a:rPr>
              <a:t>(Ast-Üst-Aynı)</a:t>
            </a:r>
          </a:p>
          <a:p>
            <a:pPr algn="ctr"/>
            <a:r>
              <a:rPr lang="tr-TR" altLang="tr-TR" sz="1200">
                <a:solidFill>
                  <a:srgbClr val="000000"/>
                </a:solidFill>
                <a:latin typeface="Calibri" pitchFamily="34" charset="0"/>
              </a:rPr>
              <a:t>Destek Azalması</a:t>
            </a:r>
            <a:endParaRPr lang="de-DE" altLang="tr-TR" sz="1200">
              <a:solidFill>
                <a:srgbClr val="000000"/>
              </a:solidFill>
              <a:latin typeface="Calibri" pitchFamily="34" charset="0"/>
            </a:endParaRPr>
          </a:p>
        </p:txBody>
      </p:sp>
      <p:sp>
        <p:nvSpPr>
          <p:cNvPr id="120857" name="Rectangle 9"/>
          <p:cNvSpPr>
            <a:spLocks noChangeArrowheads="1"/>
          </p:cNvSpPr>
          <p:nvPr/>
        </p:nvSpPr>
        <p:spPr bwMode="gray">
          <a:xfrm>
            <a:off x="2757488" y="2992438"/>
            <a:ext cx="1373187"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tr-TR" altLang="tr-TR" sz="1400" b="1">
                <a:solidFill>
                  <a:srgbClr val="000000"/>
                </a:solidFill>
                <a:latin typeface="Calibri" pitchFamily="34" charset="0"/>
              </a:rPr>
              <a:t>İş-Ev Çatışması</a:t>
            </a:r>
          </a:p>
          <a:p>
            <a:r>
              <a:rPr lang="tr-TR" altLang="tr-TR" sz="1400" b="1">
                <a:solidFill>
                  <a:srgbClr val="000000"/>
                </a:solidFill>
                <a:latin typeface="Calibri" pitchFamily="34" charset="0"/>
              </a:rPr>
              <a:t>-</a:t>
            </a:r>
            <a:r>
              <a:rPr lang="tr-TR" altLang="tr-TR" sz="1200">
                <a:solidFill>
                  <a:srgbClr val="000000"/>
                </a:solidFill>
                <a:latin typeface="Calibri" pitchFamily="34" charset="0"/>
              </a:rPr>
              <a:t>İş-Aile </a:t>
            </a:r>
          </a:p>
          <a:p>
            <a:r>
              <a:rPr lang="tr-TR" altLang="tr-TR" sz="1200">
                <a:solidFill>
                  <a:srgbClr val="000000"/>
                </a:solidFill>
                <a:latin typeface="Calibri" pitchFamily="34" charset="0"/>
              </a:rPr>
              <a:t>-Boş Zaman Azlığı</a:t>
            </a:r>
          </a:p>
          <a:p>
            <a:r>
              <a:rPr lang="tr-TR" altLang="tr-TR" sz="1200">
                <a:solidFill>
                  <a:srgbClr val="000000"/>
                </a:solidFill>
                <a:latin typeface="Calibri" pitchFamily="34" charset="0"/>
              </a:rPr>
              <a:t>-İş Değişimi</a:t>
            </a:r>
            <a:endParaRPr lang="de-DE" altLang="tr-TR" sz="1200">
              <a:solidFill>
                <a:srgbClr val="000000"/>
              </a:solidFill>
              <a:latin typeface="Calibri" pitchFamily="34" charset="0"/>
            </a:endParaRPr>
          </a:p>
        </p:txBody>
      </p:sp>
      <p:sp>
        <p:nvSpPr>
          <p:cNvPr id="120858" name="Rectangle 9"/>
          <p:cNvSpPr>
            <a:spLocks noChangeArrowheads="1"/>
          </p:cNvSpPr>
          <p:nvPr/>
        </p:nvSpPr>
        <p:spPr bwMode="gray">
          <a:xfrm>
            <a:off x="4116388" y="5137150"/>
            <a:ext cx="928687"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tr-TR" altLang="tr-TR" sz="1400" b="1">
                <a:solidFill>
                  <a:srgbClr val="000000"/>
                </a:solidFill>
                <a:latin typeface="Calibri" pitchFamily="34" charset="0"/>
              </a:rPr>
              <a:t>Karar Serbestisi</a:t>
            </a:r>
          </a:p>
          <a:p>
            <a:pPr algn="ctr"/>
            <a:r>
              <a:rPr lang="tr-TR" altLang="tr-TR" sz="1400" b="1">
                <a:solidFill>
                  <a:srgbClr val="000000"/>
                </a:solidFill>
                <a:latin typeface="Calibri" pitchFamily="34" charset="0"/>
              </a:rPr>
              <a:t>&amp; </a:t>
            </a:r>
          </a:p>
          <a:p>
            <a:pPr algn="ctr"/>
            <a:r>
              <a:rPr lang="tr-TR" altLang="tr-TR" sz="1400" b="1">
                <a:solidFill>
                  <a:srgbClr val="000000"/>
                </a:solidFill>
                <a:latin typeface="Calibri" pitchFamily="34" charset="0"/>
              </a:rPr>
              <a:t>Karara Katılım</a:t>
            </a:r>
            <a:endParaRPr lang="de-DE" altLang="tr-TR" sz="1400" b="1">
              <a:solidFill>
                <a:srgbClr val="000000"/>
              </a:solidFill>
              <a:latin typeface="Calibri" pitchFamily="34" charset="0"/>
            </a:endParaRPr>
          </a:p>
        </p:txBody>
      </p:sp>
      <p:sp>
        <p:nvSpPr>
          <p:cNvPr id="120859" name="Text Box 19"/>
          <p:cNvSpPr txBox="1">
            <a:spLocks noChangeArrowheads="1"/>
          </p:cNvSpPr>
          <p:nvPr/>
        </p:nvSpPr>
        <p:spPr bwMode="gray">
          <a:xfrm>
            <a:off x="4043363" y="2589213"/>
            <a:ext cx="1098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Aft>
                <a:spcPct val="40000"/>
              </a:spcAft>
            </a:pPr>
            <a:r>
              <a:rPr lang="tr-TR" altLang="tr-TR" sz="1400" b="1">
                <a:solidFill>
                  <a:srgbClr val="FFFFFF"/>
                </a:solidFill>
                <a:latin typeface="Calibri" pitchFamily="34" charset="0"/>
              </a:rPr>
              <a:t>Örgütsel Kültür  &amp;                                 İşleyiş</a:t>
            </a:r>
            <a:endParaRPr lang="tr-TR" altLang="tr-TR" sz="1400" b="1" noProof="1">
              <a:solidFill>
                <a:srgbClr val="FFFFFF"/>
              </a:solidFill>
              <a:latin typeface="Calibri" pitchFamily="34" charset="0"/>
            </a:endParaRPr>
          </a:p>
        </p:txBody>
      </p:sp>
      <p:sp>
        <p:nvSpPr>
          <p:cNvPr id="120860" name="Text Box 19"/>
          <p:cNvSpPr txBox="1">
            <a:spLocks noChangeArrowheads="1"/>
          </p:cNvSpPr>
          <p:nvPr/>
        </p:nvSpPr>
        <p:spPr bwMode="gray">
          <a:xfrm>
            <a:off x="5140325" y="4592638"/>
            <a:ext cx="12017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Aft>
                <a:spcPct val="40000"/>
              </a:spcAft>
            </a:pPr>
            <a:r>
              <a:rPr lang="tr-TR" altLang="tr-TR" sz="1400" b="1">
                <a:solidFill>
                  <a:srgbClr val="FFFFFF"/>
                </a:solidFill>
                <a:latin typeface="Calibri" pitchFamily="34" charset="0"/>
              </a:rPr>
              <a:t>Kariyer       Gelişimi</a:t>
            </a:r>
            <a:endParaRPr lang="tr-TR" altLang="tr-TR" sz="1400" b="1" noProof="1">
              <a:solidFill>
                <a:srgbClr val="FFFFFF"/>
              </a:solidFill>
              <a:latin typeface="Calibri" pitchFamily="34" charset="0"/>
            </a:endParaRPr>
          </a:p>
        </p:txBody>
      </p:sp>
      <p:sp>
        <p:nvSpPr>
          <p:cNvPr id="120861" name="Text Box 19"/>
          <p:cNvSpPr txBox="1">
            <a:spLocks noChangeArrowheads="1"/>
          </p:cNvSpPr>
          <p:nvPr/>
        </p:nvSpPr>
        <p:spPr bwMode="gray">
          <a:xfrm>
            <a:off x="3028950" y="4668838"/>
            <a:ext cx="7905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Aft>
                <a:spcPct val="40000"/>
              </a:spcAft>
            </a:pPr>
            <a:r>
              <a:rPr lang="tr-TR" altLang="tr-TR" sz="1400" b="1">
                <a:solidFill>
                  <a:srgbClr val="FFFFFF"/>
                </a:solidFill>
                <a:latin typeface="Calibri" pitchFamily="34" charset="0"/>
              </a:rPr>
              <a:t>Örgütteki Rol</a:t>
            </a:r>
            <a:endParaRPr lang="tr-TR" altLang="tr-TR" sz="1400" b="1" noProof="1">
              <a:solidFill>
                <a:srgbClr val="FFFFFF"/>
              </a:solidFill>
              <a:latin typeface="Calibri" pitchFamily="34" charset="0"/>
            </a:endParaRPr>
          </a:p>
        </p:txBody>
      </p:sp>
      <p:sp>
        <p:nvSpPr>
          <p:cNvPr id="41" name="Text Box 14"/>
          <p:cNvSpPr txBox="1">
            <a:spLocks noChangeArrowheads="1"/>
          </p:cNvSpPr>
          <p:nvPr/>
        </p:nvSpPr>
        <p:spPr bwMode="gray">
          <a:xfrm>
            <a:off x="6605588" y="4249738"/>
            <a:ext cx="2530475" cy="1077912"/>
          </a:xfrm>
          <a:prstGeom prst="rect">
            <a:avLst/>
          </a:prstGeom>
          <a:noFill/>
          <a:ln w="9525">
            <a:solidFill>
              <a:schemeClr val="bg1">
                <a:lumMod val="65000"/>
              </a:schemeClr>
            </a:solidFill>
            <a:miter lim="800000"/>
            <a:headEnd/>
            <a:tailEnd/>
          </a:ln>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400" b="1" i="1" noProof="1">
                <a:latin typeface="Calibri" pitchFamily="34" charset="0"/>
              </a:rPr>
              <a:t>Beklenen kariyer gelişiminin </a:t>
            </a:r>
            <a:r>
              <a:rPr lang="tr-TR" altLang="tr-TR" sz="1400" i="1" noProof="1">
                <a:latin typeface="Calibri" pitchFamily="34" charset="0"/>
              </a:rPr>
              <a:t>sağlanmaması strese neden olur</a:t>
            </a:r>
          </a:p>
          <a:p>
            <a:pPr eaLnBrk="1" hangingPunct="1">
              <a:buFont typeface="Wingdings" pitchFamily="2" charset="2"/>
              <a:buChar char="§"/>
            </a:pPr>
            <a:r>
              <a:rPr lang="tr-TR" altLang="tr-TR" sz="1400" i="1" noProof="1">
                <a:latin typeface="Calibri" pitchFamily="34" charset="0"/>
              </a:rPr>
              <a:t>İş güvencesizliği ve düşük ücret</a:t>
            </a:r>
          </a:p>
          <a:p>
            <a:pPr eaLnBrk="1" hangingPunct="1">
              <a:buFont typeface="Wingdings" pitchFamily="2" charset="2"/>
              <a:buChar char="§"/>
            </a:pPr>
            <a:r>
              <a:rPr lang="tr-TR" altLang="tr-TR" sz="1400" i="1" noProof="1">
                <a:latin typeface="Calibri" pitchFamily="34" charset="0"/>
              </a:rPr>
              <a:t>İşte eskimiş olarak görülme,</a:t>
            </a:r>
          </a:p>
          <a:p>
            <a:pPr eaLnBrk="1" hangingPunct="1">
              <a:buFont typeface="Wingdings" pitchFamily="2" charset="2"/>
              <a:buChar char="§"/>
            </a:pPr>
            <a:r>
              <a:rPr lang="tr-TR" altLang="tr-TR" sz="1400" i="1" noProof="1">
                <a:latin typeface="Calibri" pitchFamily="34" charset="0"/>
              </a:rPr>
              <a:t>Statü uyuşmazlığı (geçmişle…),</a:t>
            </a:r>
          </a:p>
        </p:txBody>
      </p:sp>
      <p:sp>
        <p:nvSpPr>
          <p:cNvPr id="42" name="Text Box 19"/>
          <p:cNvSpPr txBox="1">
            <a:spLocks noChangeArrowheads="1"/>
          </p:cNvSpPr>
          <p:nvPr/>
        </p:nvSpPr>
        <p:spPr bwMode="gray">
          <a:xfrm>
            <a:off x="3006725" y="968375"/>
            <a:ext cx="3048000" cy="1077913"/>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400" i="1" noProof="1">
                <a:solidFill>
                  <a:srgbClr val="FFFFFF"/>
                </a:solidFill>
                <a:latin typeface="Calibri" pitchFamily="34" charset="0"/>
              </a:rPr>
              <a:t>Kişi bir örgütün parçası olmayı; kendi </a:t>
            </a:r>
            <a:r>
              <a:rPr lang="tr-TR" altLang="tr-TR" sz="1400" b="1" i="1" noProof="1">
                <a:solidFill>
                  <a:srgbClr val="FFFFFF"/>
                </a:solidFill>
                <a:latin typeface="Calibri" pitchFamily="34" charset="0"/>
              </a:rPr>
              <a:t>kimliği, özgürlüğü ve özerkliği </a:t>
            </a:r>
            <a:r>
              <a:rPr lang="tr-TR" altLang="tr-TR" sz="1400" i="1" noProof="1">
                <a:solidFill>
                  <a:srgbClr val="FFFFFF"/>
                </a:solidFill>
                <a:latin typeface="Calibri" pitchFamily="34" charset="0"/>
              </a:rPr>
              <a:t>için bir tehdit olarak algılayabilir.</a:t>
            </a:r>
          </a:p>
          <a:p>
            <a:pPr algn="ctr" eaLnBrk="1" hangingPunct="1"/>
            <a:r>
              <a:rPr lang="tr-TR" altLang="tr-TR" sz="1400" b="1" i="1" noProof="1">
                <a:solidFill>
                  <a:srgbClr val="FFFFFF"/>
                </a:solidFill>
                <a:latin typeface="Calibri" pitchFamily="34" charset="0"/>
              </a:rPr>
              <a:t>Görev , sorun çözme, gelişme çevresi </a:t>
            </a:r>
            <a:r>
              <a:rPr lang="tr-TR" altLang="tr-TR" sz="1400" i="1" noProof="1">
                <a:solidFill>
                  <a:srgbClr val="FFFFFF"/>
                </a:solidFill>
                <a:latin typeface="Calibri" pitchFamily="34" charset="0"/>
              </a:rPr>
              <a:t>olarak örgüt</a:t>
            </a:r>
            <a:r>
              <a:rPr lang="tr-TR" altLang="tr-TR" sz="1400" b="1" i="1" noProof="1">
                <a:solidFill>
                  <a:srgbClr val="FFFFFF"/>
                </a:solidFill>
                <a:latin typeface="Calibri" pitchFamily="34" charset="0"/>
              </a:rPr>
              <a:t> yetersiz ise; Stres</a:t>
            </a:r>
            <a:endParaRPr lang="tr-TR" altLang="tr-TR" sz="1400" i="1" noProof="1">
              <a:solidFill>
                <a:srgbClr val="FFFFFF"/>
              </a:solidFill>
              <a:latin typeface="Calibri" pitchFamily="34" charset="0"/>
            </a:endParaRPr>
          </a:p>
        </p:txBody>
      </p:sp>
      <p:sp>
        <p:nvSpPr>
          <p:cNvPr id="43" name="Text Box 20"/>
          <p:cNvSpPr txBox="1">
            <a:spLocks noChangeArrowheads="1"/>
          </p:cNvSpPr>
          <p:nvPr/>
        </p:nvSpPr>
        <p:spPr bwMode="gray">
          <a:xfrm>
            <a:off x="11113" y="5491163"/>
            <a:ext cx="2873375" cy="1169987"/>
          </a:xfrm>
          <a:prstGeom prst="rect">
            <a:avLst/>
          </a:prstGeom>
          <a:noFill/>
          <a:ln w="9525">
            <a:solidFill>
              <a:srgbClr val="C0C0C0"/>
            </a:solidFill>
            <a:miter lim="800000"/>
            <a:headEnd/>
            <a:tailEnd/>
          </a:ln>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tr-TR" altLang="tr-TR" sz="600" i="1" noProof="1">
              <a:solidFill>
                <a:srgbClr val="080808"/>
              </a:solidFill>
              <a:latin typeface="Calibri" pitchFamily="34" charset="0"/>
            </a:endParaRPr>
          </a:p>
          <a:p>
            <a:pPr algn="ctr" eaLnBrk="1" hangingPunct="1"/>
            <a:r>
              <a:rPr lang="tr-TR" altLang="tr-TR" sz="1400" b="1" i="1" noProof="1">
                <a:solidFill>
                  <a:srgbClr val="080808"/>
                </a:solidFill>
                <a:latin typeface="Calibri" pitchFamily="34" charset="0"/>
              </a:rPr>
              <a:t>Örgütsel Rol;</a:t>
            </a:r>
          </a:p>
          <a:p>
            <a:pPr eaLnBrk="1" hangingPunct="1">
              <a:buFont typeface="Wingdings" pitchFamily="2" charset="2"/>
              <a:buChar char="§"/>
            </a:pPr>
            <a:r>
              <a:rPr lang="tr-TR" altLang="tr-TR" sz="1400" i="1" noProof="1">
                <a:solidFill>
                  <a:srgbClr val="080808"/>
                </a:solidFill>
                <a:latin typeface="Calibri" pitchFamily="34" charset="0"/>
              </a:rPr>
              <a:t>Rol belirsizliği (bilgilendirmeme),</a:t>
            </a:r>
          </a:p>
          <a:p>
            <a:pPr eaLnBrk="1" hangingPunct="1">
              <a:buFont typeface="Wingdings" pitchFamily="2" charset="2"/>
              <a:buChar char="§"/>
            </a:pPr>
            <a:r>
              <a:rPr lang="tr-TR" altLang="tr-TR" sz="1400" i="1" noProof="1">
                <a:solidFill>
                  <a:srgbClr val="080808"/>
                </a:solidFill>
                <a:latin typeface="Calibri" pitchFamily="34" charset="0"/>
              </a:rPr>
              <a:t>Rol çatışması (değerleriyle-birbiriyle),</a:t>
            </a:r>
          </a:p>
          <a:p>
            <a:pPr eaLnBrk="1" hangingPunct="1">
              <a:buFont typeface="Wingdings" pitchFamily="2" charset="2"/>
              <a:buChar char="§"/>
            </a:pPr>
            <a:r>
              <a:rPr lang="tr-TR" altLang="tr-TR" sz="1400" i="1" noProof="1">
                <a:solidFill>
                  <a:srgbClr val="080808"/>
                </a:solidFill>
                <a:latin typeface="Calibri" pitchFamily="34" charset="0"/>
              </a:rPr>
              <a:t>Rol yetersizliği (yetenek-eğitim atıl),</a:t>
            </a:r>
          </a:p>
          <a:p>
            <a:pPr eaLnBrk="1" hangingPunct="1">
              <a:buFont typeface="Wingdings" pitchFamily="2" charset="2"/>
              <a:buChar char="§"/>
            </a:pPr>
            <a:r>
              <a:rPr lang="tr-TR" altLang="tr-TR" sz="1400" i="1" noProof="1">
                <a:solidFill>
                  <a:srgbClr val="080808"/>
                </a:solidFill>
                <a:latin typeface="Calibri" pitchFamily="34" charset="0"/>
              </a:rPr>
              <a:t>Sorumluluk artışı,</a:t>
            </a:r>
          </a:p>
        </p:txBody>
      </p:sp>
      <p:sp>
        <p:nvSpPr>
          <p:cNvPr id="44" name="Rectangle 31"/>
          <p:cNvSpPr txBox="1">
            <a:spLocks noChangeArrowheads="1"/>
          </p:cNvSpPr>
          <p:nvPr/>
        </p:nvSpPr>
        <p:spPr bwMode="gray">
          <a:xfrm>
            <a:off x="109183" y="411163"/>
            <a:ext cx="8939284" cy="647700"/>
          </a:xfrm>
          <a:prstGeom prst="rect">
            <a:avLst/>
          </a:prstGeom>
          <a:noFill/>
          <a:ln w="9525">
            <a:noFill/>
            <a:miter lim="800000"/>
            <a:headEnd/>
            <a:tailEnd/>
          </a:ln>
        </p:spPr>
        <p:txBody>
          <a:bodyPr lIns="0" rIns="0" anchor="ctr"/>
          <a:lstStyle>
            <a:lvl1pPr algn="l" rtl="0" eaLnBrk="0" fontAlgn="base" hangingPunct="0">
              <a:lnSpc>
                <a:spcPct val="90000"/>
              </a:lnSpc>
              <a:spcBef>
                <a:spcPct val="0"/>
              </a:spcBef>
              <a:spcAft>
                <a:spcPct val="0"/>
              </a:spcAft>
              <a:defRPr sz="2000" b="1">
                <a:solidFill>
                  <a:schemeClr val="tx1"/>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cs typeface="Arial" charset="0"/>
              </a:defRPr>
            </a:lvl2pPr>
            <a:lvl3pPr algn="l" rtl="0" eaLnBrk="0" fontAlgn="base" hangingPunct="0">
              <a:lnSpc>
                <a:spcPct val="90000"/>
              </a:lnSpc>
              <a:spcBef>
                <a:spcPct val="0"/>
              </a:spcBef>
              <a:spcAft>
                <a:spcPct val="0"/>
              </a:spcAft>
              <a:defRPr sz="2000" b="1">
                <a:solidFill>
                  <a:schemeClr val="tx1"/>
                </a:solidFill>
                <a:latin typeface="Arial" charset="0"/>
                <a:cs typeface="Arial" charset="0"/>
              </a:defRPr>
            </a:lvl3pPr>
            <a:lvl4pPr algn="l" rtl="0" eaLnBrk="0" fontAlgn="base" hangingPunct="0">
              <a:lnSpc>
                <a:spcPct val="90000"/>
              </a:lnSpc>
              <a:spcBef>
                <a:spcPct val="0"/>
              </a:spcBef>
              <a:spcAft>
                <a:spcPct val="0"/>
              </a:spcAft>
              <a:defRPr sz="2000" b="1">
                <a:solidFill>
                  <a:schemeClr val="tx1"/>
                </a:solidFill>
                <a:latin typeface="Arial" charset="0"/>
                <a:cs typeface="Arial" charset="0"/>
              </a:defRPr>
            </a:lvl4pPr>
            <a:lvl5pPr algn="l" rtl="0" eaLnBrk="0" fontAlgn="base" hangingPunct="0">
              <a:lnSpc>
                <a:spcPct val="90000"/>
              </a:lnSpc>
              <a:spcBef>
                <a:spcPct val="0"/>
              </a:spcBef>
              <a:spcAft>
                <a:spcPct val="0"/>
              </a:spcAft>
              <a:defRPr sz="2000" b="1">
                <a:solidFill>
                  <a:schemeClr val="tx1"/>
                </a:solidFill>
                <a:latin typeface="Arial" charset="0"/>
                <a:cs typeface="Arial" charset="0"/>
              </a:defRPr>
            </a:lvl5pPr>
            <a:lvl6pPr marL="457200" algn="l" rtl="0" eaLnBrk="0" fontAlgn="base" hangingPunct="0">
              <a:lnSpc>
                <a:spcPct val="90000"/>
              </a:lnSpc>
              <a:spcBef>
                <a:spcPct val="0"/>
              </a:spcBef>
              <a:spcAft>
                <a:spcPct val="0"/>
              </a:spcAft>
              <a:defRPr sz="2400" b="1">
                <a:solidFill>
                  <a:schemeClr val="tx1"/>
                </a:solidFill>
                <a:latin typeface="Arial" charset="0"/>
                <a:cs typeface="Arial" charset="0"/>
              </a:defRPr>
            </a:lvl6pPr>
            <a:lvl7pPr marL="914400" algn="l" rtl="0" eaLnBrk="0" fontAlgn="base" hangingPunct="0">
              <a:lnSpc>
                <a:spcPct val="90000"/>
              </a:lnSpc>
              <a:spcBef>
                <a:spcPct val="0"/>
              </a:spcBef>
              <a:spcAft>
                <a:spcPct val="0"/>
              </a:spcAft>
              <a:defRPr sz="2400" b="1">
                <a:solidFill>
                  <a:schemeClr val="tx1"/>
                </a:solidFill>
                <a:latin typeface="Arial" charset="0"/>
                <a:cs typeface="Arial" charset="0"/>
              </a:defRPr>
            </a:lvl7pPr>
            <a:lvl8pPr marL="1371600" algn="l" rtl="0" eaLnBrk="0" fontAlgn="base" hangingPunct="0">
              <a:lnSpc>
                <a:spcPct val="90000"/>
              </a:lnSpc>
              <a:spcBef>
                <a:spcPct val="0"/>
              </a:spcBef>
              <a:spcAft>
                <a:spcPct val="0"/>
              </a:spcAft>
              <a:defRPr sz="2400" b="1">
                <a:solidFill>
                  <a:schemeClr val="tx1"/>
                </a:solidFill>
                <a:latin typeface="Arial" charset="0"/>
                <a:cs typeface="Arial" charset="0"/>
              </a:defRPr>
            </a:lvl8pPr>
            <a:lvl9pPr marL="1828800" algn="l" rtl="0" eaLnBrk="0" fontAlgn="base" hangingPunct="0">
              <a:lnSpc>
                <a:spcPct val="90000"/>
              </a:lnSpc>
              <a:spcBef>
                <a:spcPct val="0"/>
              </a:spcBef>
              <a:spcAft>
                <a:spcPct val="0"/>
              </a:spcAft>
              <a:defRPr sz="2400" b="1">
                <a:solidFill>
                  <a:schemeClr val="tx1"/>
                </a:solidFill>
                <a:latin typeface="Arial" charset="0"/>
                <a:cs typeface="Arial" charset="0"/>
              </a:defRPr>
            </a:lvl9pPr>
          </a:lstStyle>
          <a:p>
            <a:pPr>
              <a:defRPr/>
            </a:pPr>
            <a:r>
              <a:rPr lang="tr-TR" sz="3200" noProof="1" smtClean="0">
                <a:solidFill>
                  <a:srgbClr val="FFFFFF"/>
                </a:solidFill>
                <a:effectLst>
                  <a:innerShdw blurRad="63500" dist="50800" dir="8100000">
                    <a:prstClr val="black">
                      <a:alpha val="50000"/>
                    </a:prstClr>
                  </a:innerShdw>
                </a:effectLst>
                <a:latin typeface="Calibri" pitchFamily="34" charset="0"/>
                <a:cs typeface="Calibri" pitchFamily="34" charset="0"/>
              </a:rPr>
              <a:t>İŞİN YAPILDIĞI KOŞULLAR VE İŞ ÇEVRESİ (Context)</a:t>
            </a:r>
            <a:endParaRPr lang="en-GB" sz="3200" noProof="1" smtClean="0">
              <a:solidFill>
                <a:srgbClr val="FFFFFF"/>
              </a:solidFill>
              <a:effectLst>
                <a:innerShdw blurRad="63500" dist="50800" dir="8100000">
                  <a:prstClr val="black">
                    <a:alpha val="50000"/>
                  </a:prstClr>
                </a:innerShdw>
              </a:effectLst>
              <a:latin typeface="Calibri" pitchFamily="34" charset="0"/>
              <a:cs typeface="Calibri" pitchFamily="34" charset="0"/>
            </a:endParaRPr>
          </a:p>
        </p:txBody>
      </p:sp>
      <p:sp>
        <p:nvSpPr>
          <p:cNvPr id="120866" name="Oval 20"/>
          <p:cNvSpPr>
            <a:spLocks noChangeArrowheads="1"/>
          </p:cNvSpPr>
          <p:nvPr/>
        </p:nvSpPr>
        <p:spPr bwMode="auto">
          <a:xfrm>
            <a:off x="3303588" y="2843213"/>
            <a:ext cx="231775" cy="2317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000" b="1">
                <a:solidFill>
                  <a:srgbClr val="000000"/>
                </a:solidFill>
              </a:rPr>
              <a:t>4</a:t>
            </a:r>
            <a:endParaRPr lang="de-DE" altLang="tr-TR" sz="1000" b="1">
              <a:solidFill>
                <a:srgbClr val="000000"/>
              </a:solidFill>
            </a:endParaRPr>
          </a:p>
        </p:txBody>
      </p:sp>
      <p:sp>
        <p:nvSpPr>
          <p:cNvPr id="120867" name="Oval 20"/>
          <p:cNvSpPr>
            <a:spLocks noChangeArrowheads="1"/>
          </p:cNvSpPr>
          <p:nvPr/>
        </p:nvSpPr>
        <p:spPr bwMode="auto">
          <a:xfrm>
            <a:off x="5605463" y="2903538"/>
            <a:ext cx="231775" cy="2317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000" b="1">
                <a:solidFill>
                  <a:srgbClr val="000000"/>
                </a:solidFill>
              </a:rPr>
              <a:t>5</a:t>
            </a:r>
            <a:endParaRPr lang="de-DE" altLang="tr-TR" sz="1000" b="1">
              <a:solidFill>
                <a:srgbClr val="000000"/>
              </a:solidFill>
            </a:endParaRPr>
          </a:p>
        </p:txBody>
      </p:sp>
      <p:sp>
        <p:nvSpPr>
          <p:cNvPr id="120868" name="Oval 20"/>
          <p:cNvSpPr>
            <a:spLocks noChangeArrowheads="1"/>
          </p:cNvSpPr>
          <p:nvPr/>
        </p:nvSpPr>
        <p:spPr bwMode="auto">
          <a:xfrm>
            <a:off x="4437063" y="4902200"/>
            <a:ext cx="231775" cy="2317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000" b="1">
                <a:solidFill>
                  <a:srgbClr val="000000"/>
                </a:solidFill>
              </a:rPr>
              <a:t>6</a:t>
            </a:r>
            <a:endParaRPr lang="de-DE" altLang="tr-TR" sz="1000" b="1">
              <a:solidFill>
                <a:srgbClr val="000000"/>
              </a:solidFill>
            </a:endParaRPr>
          </a:p>
        </p:txBody>
      </p:sp>
      <p:sp>
        <p:nvSpPr>
          <p:cNvPr id="49" name="Text Box 19"/>
          <p:cNvSpPr txBox="1">
            <a:spLocks noChangeArrowheads="1"/>
          </p:cNvSpPr>
          <p:nvPr/>
        </p:nvSpPr>
        <p:spPr bwMode="gray">
          <a:xfrm>
            <a:off x="319088" y="2382838"/>
            <a:ext cx="1909762" cy="862012"/>
          </a:xfrm>
          <a:prstGeom prst="rect">
            <a:avLst/>
          </a:prstGeom>
          <a:noFill/>
          <a:ln w="9525">
            <a:solidFill>
              <a:srgbClr val="C0C0C0"/>
            </a:solidFill>
            <a:miter lim="800000"/>
            <a:headEnd/>
            <a:tailEnd/>
          </a:ln>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400" b="1" i="1" noProof="1">
                <a:solidFill>
                  <a:srgbClr val="FFFFFF"/>
                </a:solidFill>
                <a:latin typeface="Calibri" pitchFamily="34" charset="0"/>
              </a:rPr>
              <a:t>İş-Ev Çatışması;</a:t>
            </a:r>
          </a:p>
          <a:p>
            <a:pPr eaLnBrk="1" hangingPunct="1">
              <a:buFont typeface="Wingdings" pitchFamily="2" charset="2"/>
              <a:buChar char="§"/>
            </a:pPr>
            <a:r>
              <a:rPr lang="tr-TR" altLang="tr-TR" sz="1400" i="1" noProof="1">
                <a:solidFill>
                  <a:srgbClr val="FFFFFF"/>
                </a:solidFill>
                <a:latin typeface="Calibri" pitchFamily="34" charset="0"/>
              </a:rPr>
              <a:t>Ev ile zaman istemi </a:t>
            </a:r>
          </a:p>
          <a:p>
            <a:pPr eaLnBrk="1" hangingPunct="1">
              <a:buFont typeface="Wingdings" pitchFamily="2" charset="2"/>
              <a:buChar char="§"/>
            </a:pPr>
            <a:r>
              <a:rPr lang="tr-TR" altLang="tr-TR" sz="1400" i="1" noProof="1">
                <a:solidFill>
                  <a:srgbClr val="FFFFFF"/>
                </a:solidFill>
                <a:latin typeface="Calibri" pitchFamily="34" charset="0"/>
              </a:rPr>
              <a:t>İşe yönelik taahhütler </a:t>
            </a:r>
          </a:p>
          <a:p>
            <a:pPr eaLnBrk="1" hangingPunct="1">
              <a:buFont typeface="Wingdings" pitchFamily="2" charset="2"/>
              <a:buChar char="§"/>
            </a:pPr>
            <a:r>
              <a:rPr lang="tr-TR" altLang="tr-TR" sz="1400" i="1" noProof="1">
                <a:solidFill>
                  <a:srgbClr val="FFFFFF"/>
                </a:solidFill>
                <a:latin typeface="Calibri" pitchFamily="34" charset="0"/>
              </a:rPr>
              <a:t>Destek ile ilgili</a:t>
            </a:r>
          </a:p>
        </p:txBody>
      </p:sp>
      <p:sp>
        <p:nvSpPr>
          <p:cNvPr id="50" name="Text Box 13"/>
          <p:cNvSpPr txBox="1">
            <a:spLocks noChangeArrowheads="1"/>
          </p:cNvSpPr>
          <p:nvPr/>
        </p:nvSpPr>
        <p:spPr bwMode="gray">
          <a:xfrm>
            <a:off x="6296025" y="1169988"/>
            <a:ext cx="2770188" cy="1508125"/>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400" b="1" i="1" noProof="1">
                <a:solidFill>
                  <a:srgbClr val="FFFFFF"/>
                </a:solidFill>
                <a:latin typeface="Calibri" pitchFamily="34" charset="0"/>
              </a:rPr>
              <a:t>Kişiler arası ilişkilerde ;</a:t>
            </a:r>
          </a:p>
          <a:p>
            <a:pPr algn="ctr" eaLnBrk="1" hangingPunct="1"/>
            <a:r>
              <a:rPr lang="tr-TR" altLang="tr-TR" sz="1400" i="1" noProof="1">
                <a:solidFill>
                  <a:srgbClr val="FFFFFF"/>
                </a:solidFill>
                <a:latin typeface="Calibri" pitchFamily="34" charset="0"/>
              </a:rPr>
              <a:t>Sosyal desteğin azalması sıkıntı hissini, duygulanımsal tükenmeyi, iş gerilimini ve iş doyumsuzluğunu artırır. </a:t>
            </a:r>
          </a:p>
          <a:p>
            <a:pPr algn="ctr" eaLnBrk="1" hangingPunct="1"/>
            <a:r>
              <a:rPr lang="tr-TR" altLang="tr-TR" sz="1400" i="1" noProof="1">
                <a:solidFill>
                  <a:srgbClr val="FFFFFF"/>
                </a:solidFill>
                <a:latin typeface="Calibri" pitchFamily="34" charset="0"/>
              </a:rPr>
              <a:t>İşte şiddet ve taciz (mobbing) olayları %40 depresyon nedenidir.</a:t>
            </a:r>
          </a:p>
        </p:txBody>
      </p:sp>
      <p:sp>
        <p:nvSpPr>
          <p:cNvPr id="51" name="Text Box 14"/>
          <p:cNvSpPr txBox="1">
            <a:spLocks noChangeArrowheads="1"/>
          </p:cNvSpPr>
          <p:nvPr/>
        </p:nvSpPr>
        <p:spPr bwMode="gray">
          <a:xfrm>
            <a:off x="5973763" y="5667375"/>
            <a:ext cx="3162300" cy="646113"/>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defTabSz="801688" eaLnBrk="0" hangingPunct="0">
              <a:defRPr>
                <a:solidFill>
                  <a:schemeClr val="tx1"/>
                </a:solidFill>
                <a:latin typeface="Arial" pitchFamily="34" charset="0"/>
                <a:cs typeface="Arial" pitchFamily="34" charset="0"/>
              </a:defRPr>
            </a:lvl1pPr>
            <a:lvl2pPr marL="742950" indent="-285750" defTabSz="801688" eaLnBrk="0" hangingPunct="0">
              <a:defRPr>
                <a:solidFill>
                  <a:schemeClr val="tx1"/>
                </a:solidFill>
                <a:latin typeface="Arial" pitchFamily="34" charset="0"/>
                <a:cs typeface="Arial" pitchFamily="34" charset="0"/>
              </a:defRPr>
            </a:lvl2pPr>
            <a:lvl3pPr marL="1143000" indent="-228600" defTabSz="801688" eaLnBrk="0" hangingPunct="0">
              <a:defRPr>
                <a:solidFill>
                  <a:schemeClr val="tx1"/>
                </a:solidFill>
                <a:latin typeface="Arial" pitchFamily="34" charset="0"/>
                <a:cs typeface="Arial" pitchFamily="34" charset="0"/>
              </a:defRPr>
            </a:lvl3pPr>
            <a:lvl4pPr marL="1600200" indent="-228600" defTabSz="801688" eaLnBrk="0" hangingPunct="0">
              <a:defRPr>
                <a:solidFill>
                  <a:schemeClr val="tx1"/>
                </a:solidFill>
                <a:latin typeface="Arial" pitchFamily="34" charset="0"/>
                <a:cs typeface="Arial" pitchFamily="34" charset="0"/>
              </a:defRPr>
            </a:lvl4pPr>
            <a:lvl5pPr marL="2057400" indent="-228600" defTabSz="801688" eaLnBrk="0" hangingPunct="0">
              <a:defRPr>
                <a:solidFill>
                  <a:schemeClr val="tx1"/>
                </a:solidFill>
                <a:latin typeface="Arial" pitchFamily="34" charset="0"/>
                <a:cs typeface="Arial" pitchFamily="34" charset="0"/>
              </a:defRPr>
            </a:lvl5pPr>
            <a:lvl6pPr marL="2514600" indent="-228600" defTabSz="80168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0168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0168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0168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tr-TR" altLang="tr-TR" sz="1400" i="1" noProof="1">
                <a:latin typeface="Calibri" pitchFamily="34" charset="0"/>
              </a:rPr>
              <a:t>Denetim yetersizliği/kaybı «karar serbestisinin azalması» stresi, sıkıntıyı, depresyonu, isteksizliği ve tükenmeyi artırır. </a:t>
            </a:r>
          </a:p>
        </p:txBody>
      </p:sp>
      <p:cxnSp>
        <p:nvCxnSpPr>
          <p:cNvPr id="8" name="Dirsek Bağlayıcısı 7"/>
          <p:cNvCxnSpPr/>
          <p:nvPr/>
        </p:nvCxnSpPr>
        <p:spPr>
          <a:xfrm>
            <a:off x="2247900" y="2566988"/>
            <a:ext cx="1046163" cy="425450"/>
          </a:xfrm>
          <a:prstGeom prst="bentConnector3">
            <a:avLst>
              <a:gd name="adj1" fmla="val 32714"/>
            </a:avLst>
          </a:prstGeom>
          <a:ln w="158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Dirsek Bağlayıcısı 51"/>
          <p:cNvCxnSpPr/>
          <p:nvPr/>
        </p:nvCxnSpPr>
        <p:spPr>
          <a:xfrm rot="10800000" flipV="1">
            <a:off x="4713288" y="2081213"/>
            <a:ext cx="1123950" cy="304800"/>
          </a:xfrm>
          <a:prstGeom prst="bentConnector3">
            <a:avLst>
              <a:gd name="adj1" fmla="val -48"/>
            </a:avLst>
          </a:prstGeom>
          <a:ln w="158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Dirsek Bağlayıcısı 59"/>
          <p:cNvCxnSpPr/>
          <p:nvPr/>
        </p:nvCxnSpPr>
        <p:spPr>
          <a:xfrm flipV="1">
            <a:off x="1571625" y="4387850"/>
            <a:ext cx="1704975" cy="1069975"/>
          </a:xfrm>
          <a:prstGeom prst="bentConnector3">
            <a:avLst>
              <a:gd name="adj1" fmla="val -303"/>
            </a:avLst>
          </a:prstGeom>
          <a:ln w="158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Dirsek Bağlayıcısı 74"/>
          <p:cNvCxnSpPr/>
          <p:nvPr/>
        </p:nvCxnSpPr>
        <p:spPr>
          <a:xfrm>
            <a:off x="5840413" y="4386263"/>
            <a:ext cx="747712" cy="515937"/>
          </a:xfrm>
          <a:prstGeom prst="bentConnector3">
            <a:avLst>
              <a:gd name="adj1" fmla="val 50000"/>
            </a:avLst>
          </a:prstGeom>
          <a:ln w="158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0" name="Dirsek Bağlayıcısı 79"/>
          <p:cNvCxnSpPr/>
          <p:nvPr/>
        </p:nvCxnSpPr>
        <p:spPr>
          <a:xfrm rot="10800000" flipV="1">
            <a:off x="5837238" y="2728913"/>
            <a:ext cx="1535112" cy="304800"/>
          </a:xfrm>
          <a:prstGeom prst="bentConnector3">
            <a:avLst>
              <a:gd name="adj1" fmla="val -870"/>
            </a:avLst>
          </a:prstGeom>
          <a:ln w="158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4" name="Dirsek Bağlayıcısı 83"/>
          <p:cNvCxnSpPr/>
          <p:nvPr/>
        </p:nvCxnSpPr>
        <p:spPr>
          <a:xfrm>
            <a:off x="4668838" y="5043488"/>
            <a:ext cx="1304925" cy="946150"/>
          </a:xfrm>
          <a:prstGeom prst="bentConnector3">
            <a:avLst>
              <a:gd name="adj1" fmla="val 50000"/>
            </a:avLst>
          </a:prstGeom>
          <a:ln w="158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Slayt Numarası Yer Tutucusu 2"/>
          <p:cNvSpPr>
            <a:spLocks noGrp="1"/>
          </p:cNvSpPr>
          <p:nvPr>
            <p:ph type="sldNum" sz="quarter" idx="12"/>
          </p:nvPr>
        </p:nvSpPr>
        <p:spPr/>
        <p:txBody>
          <a:bodyPr/>
          <a:lstStyle/>
          <a:p>
            <a:fld id="{A427530A-A503-4F46-BAEC-AA74D2EFDD5B}" type="slidenum">
              <a:rPr lang="tr-TR" smtClean="0"/>
              <a:t>8</a:t>
            </a:fld>
            <a:endParaRPr lang="tr-TR"/>
          </a:p>
        </p:txBody>
      </p:sp>
    </p:spTree>
    <p:extLst>
      <p:ext uri="{BB962C8B-B14F-4D97-AF65-F5344CB8AC3E}">
        <p14:creationId xmlns:p14="http://schemas.microsoft.com/office/powerpoint/2010/main" val="4214706770"/>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609986" y="1374961"/>
            <a:ext cx="8000639" cy="434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3" tIns="45698" rIns="91393" bIns="45698">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pPr algn="just" eaLnBrk="1" hangingPunct="1">
              <a:spcBef>
                <a:spcPct val="50000"/>
              </a:spcBef>
            </a:pPr>
            <a:r>
              <a:rPr lang="tr-TR" altLang="tr-TR" sz="2400" dirty="0">
                <a:solidFill>
                  <a:srgbClr val="000000"/>
                </a:solidFill>
                <a:latin typeface="Calibri" pitchFamily="34" charset="0"/>
                <a:cs typeface="Arial" charset="0"/>
              </a:rPr>
              <a:t>Yorgunluk kavramına bakış açısına göre bunu çeşitli tanımları mevcuttur. Endüstride yorgunluk başlıca üç ana konuda incelenir.</a:t>
            </a:r>
          </a:p>
          <a:p>
            <a:pPr algn="just" eaLnBrk="1" hangingPunct="1">
              <a:spcBef>
                <a:spcPct val="50000"/>
              </a:spcBef>
              <a:buFontTx/>
              <a:buChar char="•"/>
            </a:pPr>
            <a:r>
              <a:rPr lang="tr-TR" altLang="tr-TR" sz="2400" dirty="0">
                <a:solidFill>
                  <a:srgbClr val="000000"/>
                </a:solidFill>
                <a:latin typeface="Calibri" pitchFamily="34" charset="0"/>
                <a:cs typeface="Arial" charset="0"/>
              </a:rPr>
              <a:t>Yorgunluk Hissi: Genellikle uzun süre çalışanlarda olduğu varsayılan bir kavramdır. Yorgunluk hissi kişinin çalışmasını değerlendirmede yalnız başına bir kriter olarak kullanılamaz. </a:t>
            </a:r>
          </a:p>
          <a:p>
            <a:pPr algn="just" eaLnBrk="1" hangingPunct="1">
              <a:spcBef>
                <a:spcPct val="50000"/>
              </a:spcBef>
              <a:buFontTx/>
              <a:buChar char="•"/>
            </a:pPr>
            <a:r>
              <a:rPr lang="tr-TR" altLang="tr-TR" sz="2400" dirty="0">
                <a:solidFill>
                  <a:srgbClr val="000000"/>
                </a:solidFill>
                <a:latin typeface="Calibri" pitchFamily="34" charset="0"/>
                <a:cs typeface="Arial" charset="0"/>
              </a:rPr>
              <a:t>Vücutta Fizyolojik Değişmeler: Kalp hızı artar, kan dolaşımı değişir. </a:t>
            </a:r>
          </a:p>
          <a:p>
            <a:pPr algn="just" eaLnBrk="1" hangingPunct="1">
              <a:spcBef>
                <a:spcPct val="50000"/>
              </a:spcBef>
              <a:buFontTx/>
              <a:buChar char="•"/>
            </a:pPr>
            <a:r>
              <a:rPr lang="tr-TR" altLang="tr-TR" sz="2400" dirty="0">
                <a:solidFill>
                  <a:srgbClr val="000000"/>
                </a:solidFill>
                <a:latin typeface="Calibri" pitchFamily="34" charset="0"/>
                <a:cs typeface="Arial" charset="0"/>
              </a:rPr>
              <a:t>Vücudun Çalışma Kapasitesi: Kaslarda, kanda biriken asit artar. Çalışma kapasitesi düşer. </a:t>
            </a:r>
          </a:p>
        </p:txBody>
      </p:sp>
      <p:sp>
        <p:nvSpPr>
          <p:cNvPr id="71683" name="Rectangle 2"/>
          <p:cNvSpPr>
            <a:spLocks noChangeArrowheads="1"/>
          </p:cNvSpPr>
          <p:nvPr/>
        </p:nvSpPr>
        <p:spPr bwMode="auto">
          <a:xfrm>
            <a:off x="857160" y="285634"/>
            <a:ext cx="6786449" cy="64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3" tIns="45698" rIns="91393" bIns="45698">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pPr algn="ctr" eaLnBrk="1" hangingPunct="1">
              <a:spcBef>
                <a:spcPct val="50000"/>
              </a:spcBef>
            </a:pPr>
            <a:r>
              <a:rPr lang="tr-TR" altLang="tr-TR" sz="3600">
                <a:solidFill>
                  <a:srgbClr val="000066"/>
                </a:solidFill>
                <a:cs typeface="Arial" charset="0"/>
              </a:rPr>
              <a:t>Endüstride yorgunluk kavramı</a:t>
            </a:r>
          </a:p>
        </p:txBody>
      </p:sp>
      <p:sp>
        <p:nvSpPr>
          <p:cNvPr id="3" name="Slayt Numarası Yer Tutucusu 2"/>
          <p:cNvSpPr>
            <a:spLocks noGrp="1"/>
          </p:cNvSpPr>
          <p:nvPr>
            <p:ph type="sldNum" sz="quarter" idx="12"/>
          </p:nvPr>
        </p:nvSpPr>
        <p:spPr/>
        <p:txBody>
          <a:bodyPr/>
          <a:lstStyle/>
          <a:p>
            <a:fld id="{A427530A-A503-4F46-BAEC-AA74D2EFDD5B}" type="slidenum">
              <a:rPr lang="tr-TR" smtClean="0"/>
              <a:t>80</a:t>
            </a:fld>
            <a:endParaRPr lang="tr-TR"/>
          </a:p>
        </p:txBody>
      </p:sp>
    </p:spTree>
    <p:extLst>
      <p:ext uri="{BB962C8B-B14F-4D97-AF65-F5344CB8AC3E}">
        <p14:creationId xmlns:p14="http://schemas.microsoft.com/office/powerpoint/2010/main" val="30895937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6767" y="274433"/>
            <a:ext cx="8230467" cy="659477"/>
          </a:xfrm>
        </p:spPr>
        <p:txBody>
          <a:bodyPr lIns="82113" tIns="41057" rIns="82113" bIns="41057" rtlCol="0">
            <a:normAutofit/>
          </a:bodyPr>
          <a:lstStyle/>
          <a:p>
            <a:pPr>
              <a:spcBef>
                <a:spcPct val="50000"/>
              </a:spcBef>
              <a:defRPr/>
            </a:pPr>
            <a:r>
              <a:rPr lang="tr-TR" sz="3600" dirty="0">
                <a:solidFill>
                  <a:srgbClr val="000066"/>
                </a:solidFill>
                <a:latin typeface="Times New Roman" pitchFamily="18" charset="0"/>
                <a:ea typeface="+mn-ea"/>
                <a:cs typeface="Arial" charset="0"/>
              </a:rPr>
              <a:t>İşyerinde Yorgunluk</a:t>
            </a:r>
            <a:endParaRPr lang="en-GB" sz="3600" dirty="0">
              <a:solidFill>
                <a:srgbClr val="000066"/>
              </a:solidFill>
              <a:latin typeface="Times New Roman" pitchFamily="18" charset="0"/>
              <a:ea typeface="+mn-ea"/>
              <a:cs typeface="Arial" charset="0"/>
            </a:endParaRPr>
          </a:p>
        </p:txBody>
      </p:sp>
      <p:sp>
        <p:nvSpPr>
          <p:cNvPr id="72707" name="Rectangle 3"/>
          <p:cNvSpPr>
            <a:spLocks noGrp="1" noChangeArrowheads="1"/>
          </p:cNvSpPr>
          <p:nvPr>
            <p:ph idx="1"/>
          </p:nvPr>
        </p:nvSpPr>
        <p:spPr>
          <a:xfrm>
            <a:off x="755978" y="1482773"/>
            <a:ext cx="7919692" cy="4754955"/>
          </a:xfrm>
        </p:spPr>
        <p:txBody>
          <a:bodyPr lIns="82113" tIns="41057" rIns="82113" bIns="41057"/>
          <a:lstStyle/>
          <a:p>
            <a:pPr algn="just" eaLnBrk="1" hangingPunct="1">
              <a:lnSpc>
                <a:spcPct val="90000"/>
              </a:lnSpc>
              <a:buFontTx/>
              <a:buNone/>
            </a:pPr>
            <a:r>
              <a:rPr lang="tr-TR" altLang="tr-TR" sz="2800"/>
              <a:t>	Yorgunluğun işaretleri hem objektif hem de sübjektif karakterlidir. En önemli yorgunluk işaretleri şunlardır:</a:t>
            </a:r>
          </a:p>
          <a:p>
            <a:pPr algn="just" eaLnBrk="1" hangingPunct="1">
              <a:lnSpc>
                <a:spcPct val="90000"/>
              </a:lnSpc>
            </a:pPr>
            <a:r>
              <a:rPr lang="tr-TR" altLang="tr-TR" sz="2800"/>
              <a:t>Subjektif yorgunluk, uyku hali, işten kaçış duygusu algılamaları</a:t>
            </a:r>
          </a:p>
          <a:p>
            <a:pPr algn="just" eaLnBrk="1" hangingPunct="1">
              <a:lnSpc>
                <a:spcPct val="90000"/>
              </a:lnSpc>
            </a:pPr>
            <a:r>
              <a:rPr lang="tr-TR" altLang="tr-TR" sz="2800"/>
              <a:t>Kolay düşünememe</a:t>
            </a:r>
          </a:p>
          <a:p>
            <a:pPr algn="just" eaLnBrk="1" hangingPunct="1">
              <a:lnSpc>
                <a:spcPct val="90000"/>
              </a:lnSpc>
            </a:pPr>
            <a:r>
              <a:rPr lang="tr-TR" altLang="tr-TR" sz="2800"/>
              <a:t>Dikkatin azalması</a:t>
            </a:r>
          </a:p>
          <a:p>
            <a:pPr algn="just" eaLnBrk="1" hangingPunct="1">
              <a:lnSpc>
                <a:spcPct val="90000"/>
              </a:lnSpc>
            </a:pPr>
            <a:r>
              <a:rPr lang="tr-TR" altLang="tr-TR" sz="2800"/>
              <a:t>Algılama hızının düşmesi</a:t>
            </a:r>
          </a:p>
          <a:p>
            <a:pPr algn="just" eaLnBrk="1" hangingPunct="1">
              <a:lnSpc>
                <a:spcPct val="90000"/>
              </a:lnSpc>
            </a:pPr>
            <a:r>
              <a:rPr lang="tr-TR" altLang="tr-TR" sz="2800"/>
              <a:t>Bedensel ve mental faaliyetlerde performans düşüşü.</a:t>
            </a:r>
            <a:endParaRPr lang="en-GB" altLang="tr-TR" sz="2800"/>
          </a:p>
        </p:txBody>
      </p:sp>
      <p:sp>
        <p:nvSpPr>
          <p:cNvPr id="3" name="Slayt Numarası Yer Tutucusu 2"/>
          <p:cNvSpPr>
            <a:spLocks noGrp="1"/>
          </p:cNvSpPr>
          <p:nvPr>
            <p:ph type="sldNum" sz="quarter" idx="4294967295"/>
          </p:nvPr>
        </p:nvSpPr>
        <p:spPr/>
        <p:txBody>
          <a:bodyPr/>
          <a:lstStyle/>
          <a:p>
            <a:fld id="{A427530A-A503-4F46-BAEC-AA74D2EFDD5B}" type="slidenum">
              <a:rPr lang="tr-TR" smtClean="0"/>
              <a:t>81</a:t>
            </a:fld>
            <a:endParaRPr lang="tr-TR"/>
          </a:p>
        </p:txBody>
      </p:sp>
    </p:spTree>
    <p:extLst>
      <p:ext uri="{BB962C8B-B14F-4D97-AF65-F5344CB8AC3E}">
        <p14:creationId xmlns:p14="http://schemas.microsoft.com/office/powerpoint/2010/main" val="21057500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6767" y="71409"/>
            <a:ext cx="8230467" cy="1142533"/>
          </a:xfrm>
        </p:spPr>
        <p:txBody>
          <a:bodyPr lIns="82113" tIns="41057" rIns="82113" bIns="41057" rtlCol="0">
            <a:normAutofit/>
          </a:bodyPr>
          <a:lstStyle/>
          <a:p>
            <a:pPr>
              <a:spcBef>
                <a:spcPct val="50000"/>
              </a:spcBef>
              <a:defRPr/>
            </a:pPr>
            <a:r>
              <a:rPr lang="tr-TR" sz="3600" dirty="0">
                <a:solidFill>
                  <a:srgbClr val="000066"/>
                </a:solidFill>
                <a:latin typeface="Times New Roman" pitchFamily="18" charset="0"/>
                <a:ea typeface="+mn-ea"/>
                <a:cs typeface="Arial" charset="0"/>
              </a:rPr>
              <a:t>İş Molaları</a:t>
            </a:r>
            <a:endParaRPr lang="en-GB" sz="3600" dirty="0">
              <a:solidFill>
                <a:srgbClr val="000066"/>
              </a:solidFill>
              <a:latin typeface="Times New Roman" pitchFamily="18" charset="0"/>
              <a:ea typeface="+mn-ea"/>
              <a:cs typeface="Arial" charset="0"/>
            </a:endParaRPr>
          </a:p>
        </p:txBody>
      </p:sp>
      <p:sp>
        <p:nvSpPr>
          <p:cNvPr id="74755" name="Rectangle 3"/>
          <p:cNvSpPr>
            <a:spLocks noGrp="1" noChangeArrowheads="1"/>
          </p:cNvSpPr>
          <p:nvPr>
            <p:ph idx="1"/>
          </p:nvPr>
        </p:nvSpPr>
        <p:spPr/>
        <p:txBody>
          <a:bodyPr lIns="82113" tIns="41057" rIns="82113" bIns="41057"/>
          <a:lstStyle/>
          <a:p>
            <a:pPr algn="ctr" eaLnBrk="1" hangingPunct="1">
              <a:buFontTx/>
              <a:buNone/>
            </a:pPr>
            <a:r>
              <a:rPr lang="tr-TR" altLang="tr-TR" smtClean="0"/>
              <a:t>	İşbilimimde mola;</a:t>
            </a:r>
          </a:p>
          <a:p>
            <a:pPr algn="ctr" eaLnBrk="1" hangingPunct="1">
              <a:buFontTx/>
              <a:buNone/>
            </a:pPr>
            <a:r>
              <a:rPr lang="tr-TR" altLang="tr-TR" smtClean="0"/>
              <a:t> bir vardiya süresi içerisinde işe ilişkin faaliyetlerin durdurulduğu zaman dilimi şeklinde tanımlanır. </a:t>
            </a:r>
          </a:p>
          <a:p>
            <a:pPr algn="ctr" eaLnBrk="1" hangingPunct="1">
              <a:buFontTx/>
              <a:buNone/>
            </a:pPr>
            <a:endParaRPr lang="en-GB" altLang="tr-TR" sz="3600"/>
          </a:p>
        </p:txBody>
      </p:sp>
      <p:pic>
        <p:nvPicPr>
          <p:cNvPr id="74757" name="Picture 5" descr="http://t2.gstatic.com/images?q=tbn:zoDuUi8cBckLBM:http://www.karadenizolay.com/resimler/giresun/tireboludacaylar/P1015544%2520tirebolu.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3501008"/>
            <a:ext cx="1429563" cy="190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ayt Numarası Yer Tutucusu 2"/>
          <p:cNvSpPr>
            <a:spLocks noGrp="1"/>
          </p:cNvSpPr>
          <p:nvPr>
            <p:ph type="sldNum" sz="quarter" idx="4294967295"/>
          </p:nvPr>
        </p:nvSpPr>
        <p:spPr/>
        <p:txBody>
          <a:bodyPr/>
          <a:lstStyle/>
          <a:p>
            <a:fld id="{A427530A-A503-4F46-BAEC-AA74D2EFDD5B}" type="slidenum">
              <a:rPr lang="tr-TR" smtClean="0"/>
              <a:t>82</a:t>
            </a:fld>
            <a:endParaRPr lang="tr-TR"/>
          </a:p>
        </p:txBody>
      </p:sp>
    </p:spTree>
    <p:extLst>
      <p:ext uri="{BB962C8B-B14F-4D97-AF65-F5344CB8AC3E}">
        <p14:creationId xmlns:p14="http://schemas.microsoft.com/office/powerpoint/2010/main" val="30108220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70959" y="142817"/>
            <a:ext cx="8116275" cy="725285"/>
          </a:xfrm>
        </p:spPr>
        <p:txBody>
          <a:bodyPr lIns="82113" tIns="41057" rIns="82113" bIns="41057" rtlCol="0">
            <a:normAutofit/>
          </a:bodyPr>
          <a:lstStyle/>
          <a:p>
            <a:pPr>
              <a:spcBef>
                <a:spcPct val="50000"/>
              </a:spcBef>
              <a:defRPr/>
            </a:pPr>
            <a:r>
              <a:rPr lang="tr-TR" sz="3600" dirty="0">
                <a:solidFill>
                  <a:srgbClr val="000066"/>
                </a:solidFill>
                <a:latin typeface="Times New Roman" pitchFamily="18" charset="0"/>
                <a:ea typeface="+mn-ea"/>
                <a:cs typeface="Arial" charset="0"/>
              </a:rPr>
              <a:t>Mola Türleri</a:t>
            </a:r>
            <a:endParaRPr lang="en-GB" sz="3600" dirty="0">
              <a:solidFill>
                <a:srgbClr val="000066"/>
              </a:solidFill>
              <a:latin typeface="Times New Roman" pitchFamily="18" charset="0"/>
              <a:ea typeface="+mn-ea"/>
              <a:cs typeface="Arial" charset="0"/>
            </a:endParaRPr>
          </a:p>
        </p:txBody>
      </p:sp>
      <p:sp>
        <p:nvSpPr>
          <p:cNvPr id="75781" name="Rectangle 4"/>
          <p:cNvSpPr>
            <a:spLocks noChangeArrowheads="1"/>
          </p:cNvSpPr>
          <p:nvPr/>
        </p:nvSpPr>
        <p:spPr bwMode="auto">
          <a:xfrm>
            <a:off x="179512" y="1268760"/>
            <a:ext cx="8227711" cy="5616878"/>
          </a:xfrm>
          <a:prstGeom prst="rect">
            <a:avLst/>
          </a:prstGeom>
          <a:noFill/>
          <a:ln>
            <a:noFill/>
          </a:ln>
          <a:extLst/>
        </p:spPr>
        <p:txBody>
          <a:bodyPr wrap="square" lIns="91393" tIns="45698" rIns="91393" bIns="45698">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pPr algn="just"/>
            <a:r>
              <a:rPr lang="tr-TR" altLang="tr-TR" sz="2400" dirty="0">
                <a:solidFill>
                  <a:srgbClr val="000000"/>
                </a:solidFill>
                <a:cs typeface="Times New Roman" charset="0"/>
              </a:rPr>
              <a:t>İşyerlerinde, yapılan işlerin türüne ve ağırlığına göre, yeteri kadar sıklıkta ve uzunlukta mola süreleri bilimsel olarak tespit edilmeli ve uygulanmalıdır.</a:t>
            </a:r>
          </a:p>
          <a:p>
            <a:pPr algn="just"/>
            <a:r>
              <a:rPr lang="tr-TR" altLang="tr-TR" sz="2400" b="1" dirty="0">
                <a:solidFill>
                  <a:srgbClr val="000000"/>
                </a:solidFill>
                <a:cs typeface="Times New Roman" charset="0"/>
              </a:rPr>
              <a:t>MOLALAR;</a:t>
            </a:r>
            <a:endParaRPr lang="tr-TR" altLang="tr-TR" sz="2400" dirty="0">
              <a:solidFill>
                <a:srgbClr val="000000"/>
              </a:solidFill>
              <a:cs typeface="Times New Roman" charset="0"/>
            </a:endParaRPr>
          </a:p>
          <a:p>
            <a:pPr algn="just"/>
            <a:r>
              <a:rPr lang="tr-TR" altLang="tr-TR" sz="2400" b="1" i="1" dirty="0">
                <a:solidFill>
                  <a:srgbClr val="0000FF"/>
                </a:solidFill>
                <a:cs typeface="Times New Roman" charset="0"/>
              </a:rPr>
              <a:t>Organize edilebilen molalar</a:t>
            </a:r>
            <a:r>
              <a:rPr lang="tr-TR" altLang="tr-TR" sz="2400" i="1" dirty="0">
                <a:solidFill>
                  <a:srgbClr val="000000"/>
                </a:solidFill>
                <a:cs typeface="Times New Roman" charset="0"/>
              </a:rPr>
              <a:t>; </a:t>
            </a:r>
            <a:r>
              <a:rPr lang="tr-TR" altLang="tr-TR" sz="2400" dirty="0">
                <a:solidFill>
                  <a:srgbClr val="000000"/>
                </a:solidFill>
                <a:cs typeface="Times New Roman" charset="0"/>
              </a:rPr>
              <a:t>işyeri tarafından belirlenmiş ve uygulanmaya konulmuştur. </a:t>
            </a:r>
            <a:r>
              <a:rPr lang="tr-TR" altLang="tr-TR" sz="2400" b="1" i="1" dirty="0">
                <a:solidFill>
                  <a:srgbClr val="0000FF"/>
                </a:solidFill>
                <a:cs typeface="Times New Roman" charset="0"/>
              </a:rPr>
              <a:t>Organize edilemeyen molalar</a:t>
            </a:r>
            <a:r>
              <a:rPr lang="tr-TR" altLang="tr-TR" sz="2400" i="1" dirty="0">
                <a:solidFill>
                  <a:srgbClr val="000000"/>
                </a:solidFill>
                <a:cs typeface="Times New Roman" charset="0"/>
              </a:rPr>
              <a:t> </a:t>
            </a:r>
            <a:r>
              <a:rPr lang="tr-TR" altLang="tr-TR" sz="2400" dirty="0">
                <a:solidFill>
                  <a:srgbClr val="000000"/>
                </a:solidFill>
                <a:cs typeface="Times New Roman" charset="0"/>
              </a:rPr>
              <a:t>ikiye ayrılır.</a:t>
            </a:r>
          </a:p>
          <a:p>
            <a:pPr algn="just"/>
            <a:r>
              <a:rPr lang="tr-TR" altLang="tr-TR" sz="2400" b="1" dirty="0">
                <a:solidFill>
                  <a:srgbClr val="FF0000"/>
                </a:solidFill>
                <a:cs typeface="Times New Roman" charset="0"/>
              </a:rPr>
              <a:t>Keyfi Molaları</a:t>
            </a:r>
            <a:r>
              <a:rPr lang="tr-TR" altLang="tr-TR" sz="2400" dirty="0">
                <a:solidFill>
                  <a:srgbClr val="000000"/>
                </a:solidFill>
                <a:cs typeface="Times New Roman" charset="0"/>
              </a:rPr>
              <a:t>: Dinlenme amacıyla, işçi tarafından keyfi olarak iş arasına sokulmuş molalardır. Kural olarak, uzun sürmez. Fakat ağır işlerde sıkça görülür.</a:t>
            </a:r>
          </a:p>
          <a:p>
            <a:pPr algn="just"/>
            <a:r>
              <a:rPr lang="tr-TR" altLang="tr-TR" sz="2400" b="1" dirty="0">
                <a:solidFill>
                  <a:srgbClr val="FF0000"/>
                </a:solidFill>
                <a:cs typeface="Times New Roman" charset="0"/>
              </a:rPr>
              <a:t>Gizli Molalar</a:t>
            </a:r>
            <a:r>
              <a:rPr lang="tr-TR" altLang="tr-TR" sz="2400" dirty="0">
                <a:solidFill>
                  <a:srgbClr val="000000"/>
                </a:solidFill>
                <a:cs typeface="Times New Roman" charset="0"/>
              </a:rPr>
              <a:t>: Çalışan kişi, yaptığı işten yorulduğu için, daha önemsiz 2. dereceden bir işle uğraşarak yorgunluğunu gidermeye çalışır. Kısaca çalışmayıp çalışıyor görünmekle aslında, gizli bir mola süresi meydana getirmektedir.</a:t>
            </a:r>
          </a:p>
          <a:p>
            <a:endParaRPr lang="tr-TR" altLang="tr-TR" sz="2400" dirty="0">
              <a:solidFill>
                <a:srgbClr val="000000"/>
              </a:solidFill>
              <a:cs typeface="Arial" charset="0"/>
            </a:endParaRPr>
          </a:p>
        </p:txBody>
      </p:sp>
      <p:sp>
        <p:nvSpPr>
          <p:cNvPr id="3" name="Slayt Numarası Yer Tutucusu 2"/>
          <p:cNvSpPr>
            <a:spLocks noGrp="1"/>
          </p:cNvSpPr>
          <p:nvPr>
            <p:ph type="sldNum" sz="quarter" idx="4294967295"/>
          </p:nvPr>
        </p:nvSpPr>
        <p:spPr/>
        <p:txBody>
          <a:bodyPr/>
          <a:lstStyle/>
          <a:p>
            <a:fld id="{A427530A-A503-4F46-BAEC-AA74D2EFDD5B}" type="slidenum">
              <a:rPr lang="tr-TR" smtClean="0"/>
              <a:t>83</a:t>
            </a:fld>
            <a:endParaRPr lang="tr-TR"/>
          </a:p>
        </p:txBody>
      </p:sp>
    </p:spTree>
    <p:extLst>
      <p:ext uri="{BB962C8B-B14F-4D97-AF65-F5344CB8AC3E}">
        <p14:creationId xmlns:p14="http://schemas.microsoft.com/office/powerpoint/2010/main" val="34559846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ergo"/>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bwMode="auto">
          <a:xfrm>
            <a:off x="261629" y="1523378"/>
            <a:ext cx="3982251" cy="28857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Picture 3" descr="slouchin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4833629" y="1460371"/>
            <a:ext cx="3242174" cy="355641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4"/>
          <p:cNvSpPr>
            <a:spLocks noChangeArrowheads="1"/>
          </p:cNvSpPr>
          <p:nvPr/>
        </p:nvSpPr>
        <p:spPr bwMode="auto">
          <a:xfrm>
            <a:off x="1890095" y="4552106"/>
            <a:ext cx="1987512" cy="1785209"/>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2200" b="1" dirty="0">
                <a:latin typeface="Arial" charset="0"/>
              </a:rPr>
              <a:t>Ergonomi süreçtir...</a:t>
            </a:r>
          </a:p>
          <a:p>
            <a:pPr algn="ctr"/>
            <a:r>
              <a:rPr lang="tr-TR" altLang="tr-TR" sz="2200" b="1" dirty="0">
                <a:latin typeface="Arial" charset="0"/>
              </a:rPr>
              <a:t>Temel ilke süreçte gizlidir.</a:t>
            </a:r>
          </a:p>
        </p:txBody>
      </p:sp>
      <p:sp>
        <p:nvSpPr>
          <p:cNvPr id="3" name="Slayt Numarası Yer Tutucusu 2"/>
          <p:cNvSpPr>
            <a:spLocks noGrp="1"/>
          </p:cNvSpPr>
          <p:nvPr>
            <p:ph type="sldNum" sz="quarter" idx="12"/>
          </p:nvPr>
        </p:nvSpPr>
        <p:spPr/>
        <p:txBody>
          <a:bodyPr/>
          <a:lstStyle/>
          <a:p>
            <a:pPr>
              <a:defRPr/>
            </a:pPr>
            <a:fld id="{06C8A7A1-A8D1-4BF2-AE01-66965B1344A8}" type="slidenum">
              <a:rPr lang="en-GB" smtClean="0"/>
              <a:pPr>
                <a:defRPr/>
              </a:pPr>
              <a:t>84</a:t>
            </a:fld>
            <a:r>
              <a:rPr lang="tr-TR" smtClean="0"/>
              <a:t>/46</a:t>
            </a:r>
            <a:endParaRPr lang="en-GB" dirty="0"/>
          </a:p>
        </p:txBody>
      </p:sp>
    </p:spTree>
    <p:extLst>
      <p:ext uri="{BB962C8B-B14F-4D97-AF65-F5344CB8AC3E}">
        <p14:creationId xmlns:p14="http://schemas.microsoft.com/office/powerpoint/2010/main" val="19630660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793" y="176581"/>
            <a:ext cx="5348214" cy="660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5749842" y="1133023"/>
            <a:ext cx="2970426" cy="1107530"/>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2200" b="1" dirty="0">
                <a:latin typeface="Arial" charset="0"/>
              </a:rPr>
              <a:t>Riski saptayamazsan önlem alamazsın…</a:t>
            </a:r>
          </a:p>
        </p:txBody>
      </p:sp>
      <p:sp>
        <p:nvSpPr>
          <p:cNvPr id="3" name="Slayt Numarası Yer Tutucusu 2"/>
          <p:cNvSpPr>
            <a:spLocks noGrp="1"/>
          </p:cNvSpPr>
          <p:nvPr>
            <p:ph type="sldNum" sz="quarter" idx="12"/>
          </p:nvPr>
        </p:nvSpPr>
        <p:spPr/>
        <p:txBody>
          <a:bodyPr/>
          <a:lstStyle/>
          <a:p>
            <a:fld id="{A427530A-A503-4F46-BAEC-AA74D2EFDD5B}" type="slidenum">
              <a:rPr lang="tr-TR" smtClean="0"/>
              <a:t>85</a:t>
            </a:fld>
            <a:endParaRPr lang="tr-TR"/>
          </a:p>
        </p:txBody>
      </p:sp>
    </p:spTree>
    <p:extLst>
      <p:ext uri="{BB962C8B-B14F-4D97-AF65-F5344CB8AC3E}">
        <p14:creationId xmlns:p14="http://schemas.microsoft.com/office/powerpoint/2010/main" val="557771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1934030" y="2080643"/>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90115" name="Rectangle 3"/>
          <p:cNvSpPr>
            <a:spLocks noChangeArrowheads="1"/>
          </p:cNvSpPr>
          <p:nvPr/>
        </p:nvSpPr>
        <p:spPr bwMode="auto">
          <a:xfrm>
            <a:off x="2233242" y="1005318"/>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90116" name="Rectangle 4"/>
          <p:cNvSpPr>
            <a:spLocks noChangeArrowheads="1"/>
          </p:cNvSpPr>
          <p:nvPr/>
        </p:nvSpPr>
        <p:spPr bwMode="auto">
          <a:xfrm>
            <a:off x="1934030" y="343041"/>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90117" name="Rectangle 7"/>
          <p:cNvSpPr>
            <a:spLocks noChangeArrowheads="1"/>
          </p:cNvSpPr>
          <p:nvPr/>
        </p:nvSpPr>
        <p:spPr bwMode="auto">
          <a:xfrm>
            <a:off x="0" y="3022953"/>
            <a:ext cx="9144000" cy="76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73" tIns="41036" rIns="82073" bIns="41036">
            <a:spAutoFit/>
          </a:bodyPr>
          <a:lstStyle>
            <a:lvl1pPr indent="341313">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pPr algn="just"/>
            <a:r>
              <a:rPr lang="en-US" altLang="tr-TR" sz="1100" b="1">
                <a:cs typeface="Times New Roman" charset="0"/>
              </a:rPr>
              <a:t> </a:t>
            </a:r>
            <a:endParaRPr lang="en-US" altLang="tr-TR" sz="1100">
              <a:cs typeface="Times New Roman" charset="0"/>
            </a:endParaRPr>
          </a:p>
          <a:p>
            <a:pPr algn="just"/>
            <a:r>
              <a:rPr lang="en-US" altLang="tr-TR" sz="1100">
                <a:cs typeface="Times New Roman" charset="0"/>
              </a:rPr>
              <a:t> </a:t>
            </a:r>
          </a:p>
          <a:p>
            <a:endParaRPr lang="en-US" altLang="tr-TR" sz="2200"/>
          </a:p>
        </p:txBody>
      </p:sp>
      <p:pic>
        <p:nvPicPr>
          <p:cNvPr id="90118" name="Picture 6" descr="Saddle chai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48357" y="1274148"/>
            <a:ext cx="2374896" cy="336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9" name="Picture 5" descr="Combine the saddle..."/>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052819" y="1274148"/>
            <a:ext cx="2230350" cy="336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0" name="Rectangle 9"/>
          <p:cNvSpPr>
            <a:spLocks noChangeArrowheads="1"/>
          </p:cNvSpPr>
          <p:nvPr/>
        </p:nvSpPr>
        <p:spPr bwMode="auto">
          <a:xfrm>
            <a:off x="3617995" y="2315870"/>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pic>
        <p:nvPicPr>
          <p:cNvPr id="90121"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0579" y="1208341"/>
            <a:ext cx="2937181" cy="34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2" name="Rectangle 11"/>
          <p:cNvSpPr>
            <a:spLocks noChangeArrowheads="1"/>
          </p:cNvSpPr>
          <p:nvPr/>
        </p:nvSpPr>
        <p:spPr bwMode="auto">
          <a:xfrm>
            <a:off x="3609322" y="2584702"/>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90123" name="Rectangle 13"/>
          <p:cNvSpPr>
            <a:spLocks noChangeArrowheads="1"/>
          </p:cNvSpPr>
          <p:nvPr/>
        </p:nvSpPr>
        <p:spPr bwMode="auto">
          <a:xfrm>
            <a:off x="3787114" y="2719118"/>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90124" name="Rectangle 14"/>
          <p:cNvSpPr>
            <a:spLocks noChangeArrowheads="1"/>
          </p:cNvSpPr>
          <p:nvPr/>
        </p:nvSpPr>
        <p:spPr bwMode="auto">
          <a:xfrm>
            <a:off x="310775" y="316437"/>
            <a:ext cx="2970426" cy="770090"/>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2200" b="1">
                <a:latin typeface="Arial" charset="0"/>
              </a:rPr>
              <a:t>Ergonomi stresi azaltma sanatıdır.</a:t>
            </a:r>
          </a:p>
        </p:txBody>
      </p:sp>
      <p:sp>
        <p:nvSpPr>
          <p:cNvPr id="3" name="Slayt Numarası Yer Tutucusu 2"/>
          <p:cNvSpPr>
            <a:spLocks noGrp="1"/>
          </p:cNvSpPr>
          <p:nvPr>
            <p:ph type="sldNum" sz="quarter" idx="12"/>
          </p:nvPr>
        </p:nvSpPr>
        <p:spPr/>
        <p:txBody>
          <a:bodyPr/>
          <a:lstStyle/>
          <a:p>
            <a:fld id="{A427530A-A503-4F46-BAEC-AA74D2EFDD5B}" type="slidenum">
              <a:rPr lang="tr-TR" smtClean="0"/>
              <a:t>86</a:t>
            </a:fld>
            <a:endParaRPr lang="tr-TR"/>
          </a:p>
        </p:txBody>
      </p:sp>
    </p:spTree>
    <p:extLst>
      <p:ext uri="{BB962C8B-B14F-4D97-AF65-F5344CB8AC3E}">
        <p14:creationId xmlns:p14="http://schemas.microsoft.com/office/powerpoint/2010/main" val="392598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2163859" y="1954628"/>
            <a:ext cx="9144000" cy="57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00" tIns="41050" rIns="82100" bIns="41050">
            <a:spAutoFit/>
          </a:bodyPr>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91139" name="Rectangle 3"/>
          <p:cNvSpPr>
            <a:spLocks noGrp="1" noChangeArrowheads="1"/>
          </p:cNvSpPr>
          <p:nvPr>
            <p:ph type="title"/>
          </p:nvPr>
        </p:nvSpPr>
        <p:spPr bwMode="auto">
          <a:xfrm>
            <a:off x="456767" y="824697"/>
            <a:ext cx="8230467" cy="508259"/>
          </a:xfr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378" tIns="45690" rIns="91378" bIns="45690" numCol="1" anchor="t" anchorCtr="0" compatLnSpc="1">
            <a:prstTxWarp prst="textNoShape">
              <a:avLst/>
            </a:prstTxWarp>
            <a:normAutofit fontScale="90000"/>
          </a:bodyPr>
          <a:lstStyle/>
          <a:p>
            <a:r>
              <a:rPr lang="en-US" altLang="tr-TR" sz="3700">
                <a:solidFill>
                  <a:schemeClr val="tx1"/>
                </a:solidFill>
              </a:rPr>
              <a:t>Ergonomi</a:t>
            </a:r>
            <a:r>
              <a:rPr lang="tr-TR" altLang="tr-TR" sz="3700">
                <a:solidFill>
                  <a:schemeClr val="tx1"/>
                </a:solidFill>
              </a:rPr>
              <a:t>k iyileştirme</a:t>
            </a:r>
            <a:endParaRPr lang="en-US" altLang="tr-TR" sz="3700">
              <a:solidFill>
                <a:schemeClr val="tx1"/>
              </a:solidFill>
            </a:endParaRPr>
          </a:p>
        </p:txBody>
      </p:sp>
      <p:pic>
        <p:nvPicPr>
          <p:cNvPr id="91140" name="Picture 4" descr="Eng Mech on Back 4"/>
          <p:cNvPicPr>
            <a:picLocks noGrp="1" noChangeAspect="1" noChangeArrowheads="1"/>
          </p:cNvPicPr>
          <p:nvPr>
            <p:ph sz="half" idx="1"/>
          </p:nvPr>
        </p:nvPicPr>
        <p:blipFill>
          <a:blip r:embed="rId3">
            <a:lum bright="12000"/>
            <a:extLst>
              <a:ext uri="{28A0092B-C50C-407E-A947-70E740481C1C}">
                <a14:useLocalDpi xmlns:a14="http://schemas.microsoft.com/office/drawing/2010/main" val="0"/>
              </a:ext>
            </a:extLst>
          </a:blip>
          <a:srcRect l="18645" t="21706"/>
          <a:stretch>
            <a:fillRect/>
          </a:stretch>
        </p:blipFill>
        <p:spPr bwMode="auto">
          <a:xfrm>
            <a:off x="456767" y="1569583"/>
            <a:ext cx="3589086" cy="260850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ext Box 5"/>
          <p:cNvSpPr txBox="1">
            <a:spLocks noChangeArrowheads="1"/>
          </p:cNvSpPr>
          <p:nvPr/>
        </p:nvSpPr>
        <p:spPr bwMode="auto">
          <a:xfrm>
            <a:off x="4794986" y="5898889"/>
            <a:ext cx="3089382" cy="4620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378" tIns="45690" rIns="91378" bIns="45690">
            <a:spAutoFit/>
          </a:bodyPr>
          <a:lstStyle>
            <a:lvl1pPr defTabSz="1017588">
              <a:defRPr sz="3200">
                <a:solidFill>
                  <a:schemeClr val="tx1"/>
                </a:solidFill>
                <a:latin typeface="Times New Roman" charset="0"/>
              </a:defRPr>
            </a:lvl1pPr>
            <a:lvl2pPr marL="742950" indent="-285750" defTabSz="1017588">
              <a:defRPr sz="3200">
                <a:solidFill>
                  <a:schemeClr val="tx1"/>
                </a:solidFill>
                <a:latin typeface="Times New Roman" charset="0"/>
              </a:defRPr>
            </a:lvl2pPr>
            <a:lvl3pPr marL="1143000" indent="-228600" defTabSz="1017588">
              <a:defRPr sz="3200">
                <a:solidFill>
                  <a:schemeClr val="tx1"/>
                </a:solidFill>
                <a:latin typeface="Times New Roman" charset="0"/>
              </a:defRPr>
            </a:lvl3pPr>
            <a:lvl4pPr marL="1600200" indent="-228600" defTabSz="1017588">
              <a:defRPr sz="3200">
                <a:solidFill>
                  <a:schemeClr val="tx1"/>
                </a:solidFill>
                <a:latin typeface="Times New Roman" charset="0"/>
              </a:defRPr>
            </a:lvl4pPr>
            <a:lvl5pPr marL="2057400" indent="-228600" defTabSz="1017588">
              <a:defRPr sz="3200">
                <a:solidFill>
                  <a:schemeClr val="tx1"/>
                </a:solidFill>
                <a:latin typeface="Times New Roman" charset="0"/>
              </a:defRPr>
            </a:lvl5pPr>
            <a:lvl6pPr marL="2514600" indent="-228600" defTabSz="1017588" eaLnBrk="0" fontAlgn="base" hangingPunct="0">
              <a:spcBef>
                <a:spcPct val="0"/>
              </a:spcBef>
              <a:spcAft>
                <a:spcPct val="0"/>
              </a:spcAft>
              <a:defRPr sz="3200">
                <a:solidFill>
                  <a:schemeClr val="tx1"/>
                </a:solidFill>
                <a:latin typeface="Times New Roman" charset="0"/>
              </a:defRPr>
            </a:lvl6pPr>
            <a:lvl7pPr marL="2971800" indent="-228600" defTabSz="1017588" eaLnBrk="0" fontAlgn="base" hangingPunct="0">
              <a:spcBef>
                <a:spcPct val="0"/>
              </a:spcBef>
              <a:spcAft>
                <a:spcPct val="0"/>
              </a:spcAft>
              <a:defRPr sz="3200">
                <a:solidFill>
                  <a:schemeClr val="tx1"/>
                </a:solidFill>
                <a:latin typeface="Times New Roman" charset="0"/>
              </a:defRPr>
            </a:lvl7pPr>
            <a:lvl8pPr marL="3429000" indent="-228600" defTabSz="1017588" eaLnBrk="0" fontAlgn="base" hangingPunct="0">
              <a:spcBef>
                <a:spcPct val="0"/>
              </a:spcBef>
              <a:spcAft>
                <a:spcPct val="0"/>
              </a:spcAft>
              <a:defRPr sz="3200">
                <a:solidFill>
                  <a:schemeClr val="tx1"/>
                </a:solidFill>
                <a:latin typeface="Times New Roman" charset="0"/>
              </a:defRPr>
            </a:lvl8pPr>
            <a:lvl9pPr marL="3886200" indent="-228600" defTabSz="1017588" eaLnBrk="0" fontAlgn="base" hangingPunct="0">
              <a:spcBef>
                <a:spcPct val="0"/>
              </a:spcBef>
              <a:spcAft>
                <a:spcPct val="0"/>
              </a:spcAft>
              <a:defRPr sz="3200">
                <a:solidFill>
                  <a:schemeClr val="tx1"/>
                </a:solidFill>
                <a:latin typeface="Times New Roman" charset="0"/>
              </a:defRPr>
            </a:lvl9pPr>
          </a:lstStyle>
          <a:p>
            <a:pPr algn="ctr" eaLnBrk="1" hangingPunct="1">
              <a:spcBef>
                <a:spcPct val="50000"/>
              </a:spcBef>
            </a:pPr>
            <a:r>
              <a:rPr lang="tr-TR" altLang="tr-TR" sz="2400" dirty="0">
                <a:latin typeface="Verdana" pitchFamily="34" charset="0"/>
              </a:rPr>
              <a:t>SONRA</a:t>
            </a:r>
            <a:endParaRPr lang="en-US" altLang="tr-TR" sz="2400" dirty="0">
              <a:latin typeface="Verdana" pitchFamily="34" charset="0"/>
            </a:endParaRPr>
          </a:p>
        </p:txBody>
      </p:sp>
      <p:sp>
        <p:nvSpPr>
          <p:cNvPr id="91142" name="Text Box 6"/>
          <p:cNvSpPr txBox="1">
            <a:spLocks noChangeArrowheads="1"/>
          </p:cNvSpPr>
          <p:nvPr/>
        </p:nvSpPr>
        <p:spPr bwMode="auto">
          <a:xfrm>
            <a:off x="1032061" y="5844282"/>
            <a:ext cx="2515106" cy="4620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78" tIns="45690" rIns="91378" bIns="45690">
            <a:spAutoFit/>
          </a:bodyPr>
          <a:lstStyle>
            <a:lvl1pPr defTabSz="1017588">
              <a:defRPr sz="3200">
                <a:solidFill>
                  <a:schemeClr val="tx1"/>
                </a:solidFill>
                <a:latin typeface="Times New Roman" charset="0"/>
              </a:defRPr>
            </a:lvl1pPr>
            <a:lvl2pPr marL="742950" indent="-285750" defTabSz="1017588">
              <a:defRPr sz="3200">
                <a:solidFill>
                  <a:schemeClr val="tx1"/>
                </a:solidFill>
                <a:latin typeface="Times New Roman" charset="0"/>
              </a:defRPr>
            </a:lvl2pPr>
            <a:lvl3pPr marL="1143000" indent="-228600" defTabSz="1017588">
              <a:defRPr sz="3200">
                <a:solidFill>
                  <a:schemeClr val="tx1"/>
                </a:solidFill>
                <a:latin typeface="Times New Roman" charset="0"/>
              </a:defRPr>
            </a:lvl3pPr>
            <a:lvl4pPr marL="1600200" indent="-228600" defTabSz="1017588">
              <a:defRPr sz="3200">
                <a:solidFill>
                  <a:schemeClr val="tx1"/>
                </a:solidFill>
                <a:latin typeface="Times New Roman" charset="0"/>
              </a:defRPr>
            </a:lvl4pPr>
            <a:lvl5pPr marL="2057400" indent="-228600" defTabSz="1017588">
              <a:defRPr sz="3200">
                <a:solidFill>
                  <a:schemeClr val="tx1"/>
                </a:solidFill>
                <a:latin typeface="Times New Roman" charset="0"/>
              </a:defRPr>
            </a:lvl5pPr>
            <a:lvl6pPr marL="2514600" indent="-228600" defTabSz="1017588" eaLnBrk="0" fontAlgn="base" hangingPunct="0">
              <a:spcBef>
                <a:spcPct val="0"/>
              </a:spcBef>
              <a:spcAft>
                <a:spcPct val="0"/>
              </a:spcAft>
              <a:defRPr sz="3200">
                <a:solidFill>
                  <a:schemeClr val="tx1"/>
                </a:solidFill>
                <a:latin typeface="Times New Roman" charset="0"/>
              </a:defRPr>
            </a:lvl6pPr>
            <a:lvl7pPr marL="2971800" indent="-228600" defTabSz="1017588" eaLnBrk="0" fontAlgn="base" hangingPunct="0">
              <a:spcBef>
                <a:spcPct val="0"/>
              </a:spcBef>
              <a:spcAft>
                <a:spcPct val="0"/>
              </a:spcAft>
              <a:defRPr sz="3200">
                <a:solidFill>
                  <a:schemeClr val="tx1"/>
                </a:solidFill>
                <a:latin typeface="Times New Roman" charset="0"/>
              </a:defRPr>
            </a:lvl7pPr>
            <a:lvl8pPr marL="3429000" indent="-228600" defTabSz="1017588" eaLnBrk="0" fontAlgn="base" hangingPunct="0">
              <a:spcBef>
                <a:spcPct val="0"/>
              </a:spcBef>
              <a:spcAft>
                <a:spcPct val="0"/>
              </a:spcAft>
              <a:defRPr sz="3200">
                <a:solidFill>
                  <a:schemeClr val="tx1"/>
                </a:solidFill>
                <a:latin typeface="Times New Roman" charset="0"/>
              </a:defRPr>
            </a:lvl8pPr>
            <a:lvl9pPr marL="3886200" indent="-228600" defTabSz="1017588" eaLnBrk="0" fontAlgn="base" hangingPunct="0">
              <a:spcBef>
                <a:spcPct val="0"/>
              </a:spcBef>
              <a:spcAft>
                <a:spcPct val="0"/>
              </a:spcAft>
              <a:defRPr sz="3200">
                <a:solidFill>
                  <a:schemeClr val="tx1"/>
                </a:solidFill>
                <a:latin typeface="Times New Roman" charset="0"/>
              </a:defRPr>
            </a:lvl9pPr>
          </a:lstStyle>
          <a:p>
            <a:pPr algn="ctr" eaLnBrk="1" hangingPunct="1">
              <a:spcBef>
                <a:spcPct val="50000"/>
              </a:spcBef>
            </a:pPr>
            <a:r>
              <a:rPr lang="tr-TR" altLang="tr-TR" sz="2400">
                <a:latin typeface="Verdana" pitchFamily="34" charset="0"/>
              </a:rPr>
              <a:t>ÖNCE</a:t>
            </a:r>
            <a:endParaRPr lang="en-US" altLang="tr-TR" sz="2400">
              <a:latin typeface="Verdana" pitchFamily="34" charset="0"/>
            </a:endParaRPr>
          </a:p>
        </p:txBody>
      </p:sp>
      <p:pic>
        <p:nvPicPr>
          <p:cNvPr id="91143" name="Picture 7" descr="Eng Mech and Creeper w glasses"/>
          <p:cNvPicPr>
            <a:picLocks noChangeAspect="1" noChangeArrowheads="1"/>
          </p:cNvPicPr>
          <p:nvPr/>
        </p:nvPicPr>
        <p:blipFill>
          <a:blip r:embed="rId4">
            <a:extLst>
              <a:ext uri="{28A0092B-C50C-407E-A947-70E740481C1C}">
                <a14:useLocalDpi xmlns:a14="http://schemas.microsoft.com/office/drawing/2010/main" val="0"/>
              </a:ext>
            </a:extLst>
          </a:blip>
          <a:srcRect t="18770" r="15070" b="13655"/>
          <a:stretch>
            <a:fillRect/>
          </a:stretch>
        </p:blipFill>
        <p:spPr bwMode="auto">
          <a:xfrm>
            <a:off x="4572000" y="1715201"/>
            <a:ext cx="4162934" cy="2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4" name="Line 8"/>
          <p:cNvSpPr>
            <a:spLocks noChangeShapeType="1"/>
          </p:cNvSpPr>
          <p:nvPr/>
        </p:nvSpPr>
        <p:spPr bwMode="auto">
          <a:xfrm>
            <a:off x="6212600" y="4987382"/>
            <a:ext cx="331012" cy="161019"/>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45" name="Line 9"/>
          <p:cNvSpPr>
            <a:spLocks noChangeShapeType="1"/>
          </p:cNvSpPr>
          <p:nvPr/>
        </p:nvSpPr>
        <p:spPr bwMode="auto">
          <a:xfrm>
            <a:off x="6543612" y="5148401"/>
            <a:ext cx="416293"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46" name="Line 10"/>
          <p:cNvSpPr>
            <a:spLocks noChangeShapeType="1"/>
          </p:cNvSpPr>
          <p:nvPr/>
        </p:nvSpPr>
        <p:spPr bwMode="auto">
          <a:xfrm flipV="1">
            <a:off x="6959906" y="5067192"/>
            <a:ext cx="0" cy="81209"/>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47" name="Line 11"/>
          <p:cNvSpPr>
            <a:spLocks noChangeShapeType="1"/>
          </p:cNvSpPr>
          <p:nvPr/>
        </p:nvSpPr>
        <p:spPr bwMode="auto">
          <a:xfrm flipV="1">
            <a:off x="6377384" y="4907573"/>
            <a:ext cx="166229" cy="159619"/>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48" name="Line 12"/>
          <p:cNvSpPr>
            <a:spLocks noChangeShapeType="1"/>
          </p:cNvSpPr>
          <p:nvPr/>
        </p:nvSpPr>
        <p:spPr bwMode="auto">
          <a:xfrm>
            <a:off x="6127319" y="4987382"/>
            <a:ext cx="416293" cy="242229"/>
          </a:xfrm>
          <a:prstGeom prst="line">
            <a:avLst/>
          </a:prstGeom>
          <a:noFill/>
          <a:ln w="38100">
            <a:solidFill>
              <a:srgbClr val="FFFF66"/>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49" name="Line 13"/>
          <p:cNvSpPr>
            <a:spLocks noChangeShapeType="1"/>
          </p:cNvSpPr>
          <p:nvPr/>
        </p:nvSpPr>
        <p:spPr bwMode="auto">
          <a:xfrm>
            <a:off x="6543612" y="5229610"/>
            <a:ext cx="416293" cy="0"/>
          </a:xfrm>
          <a:prstGeom prst="line">
            <a:avLst/>
          </a:prstGeom>
          <a:noFill/>
          <a:ln w="38100">
            <a:solidFill>
              <a:srgbClr val="FFFF66"/>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50" name="Line 14"/>
          <p:cNvSpPr>
            <a:spLocks noChangeShapeType="1"/>
          </p:cNvSpPr>
          <p:nvPr/>
        </p:nvSpPr>
        <p:spPr bwMode="auto">
          <a:xfrm>
            <a:off x="6127319" y="4987382"/>
            <a:ext cx="167674" cy="323438"/>
          </a:xfrm>
          <a:prstGeom prst="line">
            <a:avLst/>
          </a:prstGeom>
          <a:noFill/>
          <a:ln w="38100">
            <a:solidFill>
              <a:srgbClr val="FFFF66"/>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51" name="Line 15"/>
          <p:cNvSpPr>
            <a:spLocks noChangeShapeType="1"/>
          </p:cNvSpPr>
          <p:nvPr/>
        </p:nvSpPr>
        <p:spPr bwMode="auto">
          <a:xfrm>
            <a:off x="6294993" y="5310820"/>
            <a:ext cx="664913" cy="0"/>
          </a:xfrm>
          <a:prstGeom prst="line">
            <a:avLst/>
          </a:prstGeom>
          <a:noFill/>
          <a:ln w="38100">
            <a:solidFill>
              <a:srgbClr val="FFFF66"/>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52" name="Line 16"/>
          <p:cNvSpPr>
            <a:spLocks noChangeShapeType="1"/>
          </p:cNvSpPr>
          <p:nvPr/>
        </p:nvSpPr>
        <p:spPr bwMode="auto">
          <a:xfrm>
            <a:off x="6959906" y="5229611"/>
            <a:ext cx="0" cy="81209"/>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53" name="Oval 17"/>
          <p:cNvSpPr>
            <a:spLocks noChangeArrowheads="1"/>
          </p:cNvSpPr>
          <p:nvPr/>
        </p:nvSpPr>
        <p:spPr bwMode="auto">
          <a:xfrm>
            <a:off x="6294993" y="5310820"/>
            <a:ext cx="82391" cy="79809"/>
          </a:xfrm>
          <a:prstGeom prst="ellipse">
            <a:avLst/>
          </a:prstGeom>
          <a:solidFill>
            <a:srgbClr val="333333"/>
          </a:solidFill>
          <a:ln w="38100">
            <a:solidFill>
              <a:schemeClr val="bg1"/>
            </a:solidFill>
            <a:round/>
            <a:headEnd/>
            <a:tailEnd/>
          </a:ln>
        </p:spPr>
        <p:txBody>
          <a:bodyPr lIns="82100" tIns="41050" rIns="82100" bIns="41050"/>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91154" name="Oval 18"/>
          <p:cNvSpPr>
            <a:spLocks noChangeArrowheads="1"/>
          </p:cNvSpPr>
          <p:nvPr/>
        </p:nvSpPr>
        <p:spPr bwMode="auto">
          <a:xfrm>
            <a:off x="6877514" y="5310820"/>
            <a:ext cx="82392" cy="79809"/>
          </a:xfrm>
          <a:prstGeom prst="ellipse">
            <a:avLst/>
          </a:prstGeom>
          <a:solidFill>
            <a:srgbClr val="333333"/>
          </a:solidFill>
          <a:ln w="38100">
            <a:solidFill>
              <a:schemeClr val="bg1"/>
            </a:solidFill>
            <a:round/>
            <a:headEnd/>
            <a:tailEnd/>
          </a:ln>
        </p:spPr>
        <p:txBody>
          <a:bodyPr lIns="82100" tIns="41050" rIns="82100" bIns="41050"/>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91155" name="Oval 19"/>
          <p:cNvSpPr>
            <a:spLocks noChangeArrowheads="1"/>
          </p:cNvSpPr>
          <p:nvPr/>
        </p:nvSpPr>
        <p:spPr bwMode="auto">
          <a:xfrm>
            <a:off x="6053600" y="4826364"/>
            <a:ext cx="250066" cy="161018"/>
          </a:xfrm>
          <a:prstGeom prst="ellipse">
            <a:avLst/>
          </a:prstGeom>
          <a:gradFill rotWithShape="0">
            <a:gsLst>
              <a:gs pos="0">
                <a:srgbClr val="00CCFF"/>
              </a:gs>
              <a:gs pos="100000">
                <a:srgbClr val="006E8A"/>
              </a:gs>
            </a:gsLst>
            <a:path path="shape">
              <a:fillToRect l="50000" t="50000" r="50000" b="50000"/>
            </a:path>
          </a:gradFill>
          <a:ln w="38100">
            <a:solidFill>
              <a:schemeClr val="bg1"/>
            </a:solidFill>
            <a:round/>
            <a:headEnd/>
            <a:tailEnd/>
          </a:ln>
        </p:spPr>
        <p:txBody>
          <a:bodyPr lIns="82100" tIns="41050" rIns="82100" bIns="41050"/>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91156" name="Line 20"/>
          <p:cNvSpPr>
            <a:spLocks noChangeShapeType="1"/>
          </p:cNvSpPr>
          <p:nvPr/>
        </p:nvSpPr>
        <p:spPr bwMode="auto">
          <a:xfrm>
            <a:off x="1961494" y="5027987"/>
            <a:ext cx="208147" cy="25483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57" name="Line 21"/>
          <p:cNvSpPr>
            <a:spLocks noChangeShapeType="1"/>
          </p:cNvSpPr>
          <p:nvPr/>
        </p:nvSpPr>
        <p:spPr bwMode="auto">
          <a:xfrm>
            <a:off x="2169641" y="5282817"/>
            <a:ext cx="416293"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58" name="Line 22"/>
          <p:cNvSpPr>
            <a:spLocks noChangeShapeType="1"/>
          </p:cNvSpPr>
          <p:nvPr/>
        </p:nvSpPr>
        <p:spPr bwMode="auto">
          <a:xfrm flipV="1">
            <a:off x="2585934" y="5201608"/>
            <a:ext cx="0" cy="81209"/>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59" name="Line 23"/>
          <p:cNvSpPr>
            <a:spLocks noChangeShapeType="1"/>
          </p:cNvSpPr>
          <p:nvPr/>
        </p:nvSpPr>
        <p:spPr bwMode="auto">
          <a:xfrm flipV="1">
            <a:off x="2030876" y="4893571"/>
            <a:ext cx="277529" cy="268831"/>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lIns="82100" tIns="41050" rIns="82100" bIns="41050"/>
          <a:lstStyle/>
          <a:p>
            <a:endParaRPr lang="tr-TR"/>
          </a:p>
        </p:txBody>
      </p:sp>
      <p:sp>
        <p:nvSpPr>
          <p:cNvPr id="91160" name="Oval 24"/>
          <p:cNvSpPr>
            <a:spLocks noChangeArrowheads="1"/>
          </p:cNvSpPr>
          <p:nvPr/>
        </p:nvSpPr>
        <p:spPr bwMode="auto">
          <a:xfrm>
            <a:off x="1751902" y="4893571"/>
            <a:ext cx="251511" cy="161018"/>
          </a:xfrm>
          <a:prstGeom prst="ellipse">
            <a:avLst/>
          </a:prstGeom>
          <a:solidFill>
            <a:schemeClr val="folHlink"/>
          </a:solidFill>
          <a:ln w="38100">
            <a:solidFill>
              <a:schemeClr val="bg1"/>
            </a:solidFill>
            <a:round/>
            <a:headEnd/>
            <a:tailEnd/>
          </a:ln>
        </p:spPr>
        <p:txBody>
          <a:bodyPr lIns="82100" tIns="41050" rIns="82100" bIns="41050"/>
          <a:lstStyle>
            <a:lvl1pPr>
              <a:defRPr sz="3200">
                <a:solidFill>
                  <a:schemeClr val="tx1"/>
                </a:solidFill>
                <a:latin typeface="Times New Roman" charset="0"/>
              </a:defRPr>
            </a:lvl1pPr>
            <a:lvl2pPr marL="742950" indent="-285750">
              <a:defRPr sz="3200">
                <a:solidFill>
                  <a:schemeClr val="tx1"/>
                </a:solidFill>
                <a:latin typeface="Times New Roman" charset="0"/>
              </a:defRPr>
            </a:lvl2pPr>
            <a:lvl3pPr marL="1143000" indent="-228600">
              <a:defRPr sz="3200">
                <a:solidFill>
                  <a:schemeClr val="tx1"/>
                </a:solidFill>
                <a:latin typeface="Times New Roman" charset="0"/>
              </a:defRPr>
            </a:lvl3pPr>
            <a:lvl4pPr marL="1600200" indent="-228600">
              <a:defRPr sz="3200">
                <a:solidFill>
                  <a:schemeClr val="tx1"/>
                </a:solidFill>
                <a:latin typeface="Times New Roman" charset="0"/>
              </a:defRPr>
            </a:lvl4pPr>
            <a:lvl5pPr marL="2057400" indent="-228600">
              <a:defRPr sz="3200">
                <a:solidFill>
                  <a:schemeClr val="tx1"/>
                </a:solidFill>
                <a:latin typeface="Times New Roman" charset="0"/>
              </a:defRPr>
            </a:lvl5pPr>
            <a:lvl6pPr marL="2514600" indent="-228600" eaLnBrk="0" fontAlgn="base" hangingPunct="0">
              <a:spcBef>
                <a:spcPct val="0"/>
              </a:spcBef>
              <a:spcAft>
                <a:spcPct val="0"/>
              </a:spcAft>
              <a:defRPr sz="3200">
                <a:solidFill>
                  <a:schemeClr val="tx1"/>
                </a:solidFill>
                <a:latin typeface="Times New Roman" charset="0"/>
              </a:defRPr>
            </a:lvl6pPr>
            <a:lvl7pPr marL="2971800" indent="-228600" eaLnBrk="0" fontAlgn="base" hangingPunct="0">
              <a:spcBef>
                <a:spcPct val="0"/>
              </a:spcBef>
              <a:spcAft>
                <a:spcPct val="0"/>
              </a:spcAft>
              <a:defRPr sz="3200">
                <a:solidFill>
                  <a:schemeClr val="tx1"/>
                </a:solidFill>
                <a:latin typeface="Times New Roman" charset="0"/>
              </a:defRPr>
            </a:lvl7pPr>
            <a:lvl8pPr marL="3429000" indent="-228600" eaLnBrk="0" fontAlgn="base" hangingPunct="0">
              <a:spcBef>
                <a:spcPct val="0"/>
              </a:spcBef>
              <a:spcAft>
                <a:spcPct val="0"/>
              </a:spcAft>
              <a:defRPr sz="3200">
                <a:solidFill>
                  <a:schemeClr val="tx1"/>
                </a:solidFill>
                <a:latin typeface="Times New Roman" charset="0"/>
              </a:defRPr>
            </a:lvl8pPr>
            <a:lvl9pPr marL="3886200" indent="-228600" eaLnBrk="0" fontAlgn="base" hangingPunct="0">
              <a:spcBef>
                <a:spcPct val="0"/>
              </a:spcBef>
              <a:spcAft>
                <a:spcPct val="0"/>
              </a:spcAft>
              <a:defRPr sz="3200">
                <a:solidFill>
                  <a:schemeClr val="tx1"/>
                </a:solidFill>
                <a:latin typeface="Times New Roman" charset="0"/>
              </a:defRPr>
            </a:lvl9pPr>
          </a:lstStyle>
          <a:p>
            <a:endParaRPr lang="tr-TR" altLang="tr-TR"/>
          </a:p>
        </p:txBody>
      </p:sp>
      <p:sp>
        <p:nvSpPr>
          <p:cNvPr id="91161" name="Line 25"/>
          <p:cNvSpPr>
            <a:spLocks noChangeShapeType="1"/>
          </p:cNvSpPr>
          <p:nvPr/>
        </p:nvSpPr>
        <p:spPr bwMode="auto">
          <a:xfrm>
            <a:off x="1892112" y="4826363"/>
            <a:ext cx="55650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82100" tIns="41050" rIns="82100" bIns="41050" anchor="ctr"/>
          <a:lstStyle/>
          <a:p>
            <a:endParaRPr lang="tr-TR"/>
          </a:p>
        </p:txBody>
      </p:sp>
      <p:sp>
        <p:nvSpPr>
          <p:cNvPr id="91162" name="Line 26"/>
          <p:cNvSpPr>
            <a:spLocks noChangeShapeType="1"/>
          </p:cNvSpPr>
          <p:nvPr/>
        </p:nvSpPr>
        <p:spPr bwMode="auto">
          <a:xfrm>
            <a:off x="6404848" y="4893571"/>
            <a:ext cx="555058"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lIns="82100" tIns="41050" rIns="82100" bIns="41050" anchor="ctr"/>
          <a:lstStyle/>
          <a:p>
            <a:endParaRPr lang="tr-TR"/>
          </a:p>
        </p:txBody>
      </p:sp>
      <p:sp>
        <p:nvSpPr>
          <p:cNvPr id="91163" name="Freeform 27" descr="Geniş yukarı köşegen"/>
          <p:cNvSpPr>
            <a:spLocks/>
          </p:cNvSpPr>
          <p:nvPr/>
        </p:nvSpPr>
        <p:spPr bwMode="auto">
          <a:xfrm>
            <a:off x="6146109" y="5018186"/>
            <a:ext cx="786332" cy="317838"/>
          </a:xfrm>
          <a:custGeom>
            <a:avLst/>
            <a:gdLst>
              <a:gd name="T0" fmla="*/ 0 w 544"/>
              <a:gd name="T1" fmla="*/ 0 h 227"/>
              <a:gd name="T2" fmla="*/ 2147483647 w 544"/>
              <a:gd name="T3" fmla="*/ 2147483647 h 227"/>
              <a:gd name="T4" fmla="*/ 2147483647 w 544"/>
              <a:gd name="T5" fmla="*/ 2147483647 h 227"/>
              <a:gd name="T6" fmla="*/ 2147483647 w 544"/>
              <a:gd name="T7" fmla="*/ 2147483647 h 227"/>
              <a:gd name="T8" fmla="*/ 2147483647 w 544"/>
              <a:gd name="T9" fmla="*/ 2147483647 h 227"/>
              <a:gd name="T10" fmla="*/ 0 w 544"/>
              <a:gd name="T11" fmla="*/ 0 h 227"/>
              <a:gd name="T12" fmla="*/ 0 60000 65536"/>
              <a:gd name="T13" fmla="*/ 0 60000 65536"/>
              <a:gd name="T14" fmla="*/ 0 60000 65536"/>
              <a:gd name="T15" fmla="*/ 0 60000 65536"/>
              <a:gd name="T16" fmla="*/ 0 60000 65536"/>
              <a:gd name="T17" fmla="*/ 0 60000 65536"/>
              <a:gd name="T18" fmla="*/ 0 w 544"/>
              <a:gd name="T19" fmla="*/ 0 h 227"/>
              <a:gd name="T20" fmla="*/ 544 w 544"/>
              <a:gd name="T21" fmla="*/ 227 h 227"/>
            </a:gdLst>
            <a:ahLst/>
            <a:cxnLst>
              <a:cxn ang="T12">
                <a:pos x="T0" y="T1"/>
              </a:cxn>
              <a:cxn ang="T13">
                <a:pos x="T2" y="T3"/>
              </a:cxn>
              <a:cxn ang="T14">
                <a:pos x="T4" y="T5"/>
              </a:cxn>
              <a:cxn ang="T15">
                <a:pos x="T6" y="T7"/>
              </a:cxn>
              <a:cxn ang="T16">
                <a:pos x="T8" y="T9"/>
              </a:cxn>
              <a:cxn ang="T17">
                <a:pos x="T10" y="T11"/>
              </a:cxn>
            </a:cxnLst>
            <a:rect l="T18" t="T19" r="T20" b="T21"/>
            <a:pathLst>
              <a:path w="544" h="227">
                <a:moveTo>
                  <a:pt x="0" y="0"/>
                </a:moveTo>
                <a:lnTo>
                  <a:pt x="272" y="136"/>
                </a:lnTo>
                <a:lnTo>
                  <a:pt x="544" y="136"/>
                </a:lnTo>
                <a:lnTo>
                  <a:pt x="544" y="227"/>
                </a:lnTo>
                <a:lnTo>
                  <a:pt x="90" y="227"/>
                </a:lnTo>
                <a:lnTo>
                  <a:pt x="0" y="0"/>
                </a:lnTo>
                <a:close/>
              </a:path>
            </a:pathLst>
          </a:custGeom>
          <a:pattFill prst="wdUpDiag">
            <a:fgClr>
              <a:srgbClr val="FFFF00">
                <a:alpha val="59999"/>
              </a:srgbClr>
            </a:fgClr>
            <a:bgClr>
              <a:srgbClr val="FF0000">
                <a:alpha val="59999"/>
              </a:srgbClr>
            </a:bgClr>
          </a:pattFill>
          <a:ln w="9525" cap="flat" cmpd="sng">
            <a:solidFill>
              <a:schemeClr val="tx1"/>
            </a:solidFill>
            <a:prstDash val="solid"/>
            <a:round/>
            <a:headEnd/>
            <a:tailEnd/>
          </a:ln>
        </p:spPr>
        <p:txBody>
          <a:bodyPr lIns="82100" tIns="41050" rIns="82100" bIns="41050"/>
          <a:lstStyle/>
          <a:p>
            <a:endParaRPr lang="tr-TR"/>
          </a:p>
        </p:txBody>
      </p:sp>
      <p:sp>
        <p:nvSpPr>
          <p:cNvPr id="91164" name="Rectangle 28"/>
          <p:cNvSpPr>
            <a:spLocks noChangeArrowheads="1"/>
          </p:cNvSpPr>
          <p:nvPr/>
        </p:nvSpPr>
        <p:spPr bwMode="auto">
          <a:xfrm>
            <a:off x="5054061" y="588070"/>
            <a:ext cx="2970427" cy="770090"/>
          </a:xfrm>
          <a:prstGeom prst="rect">
            <a:avLst/>
          </a:prstGeom>
          <a:solidFill>
            <a:schemeClr val="bg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bg1"/>
            </a:extrusionClr>
          </a:sp3d>
        </p:spPr>
        <p:txBody>
          <a:bodyPr lIns="91378" tIns="45690" rIns="91378" bIns="45690">
            <a:spAutoFit/>
            <a:flatTx/>
          </a:bodyPr>
          <a:lstStyle>
            <a:lvl1pPr defTabSz="1016000">
              <a:defRPr sz="3200">
                <a:solidFill>
                  <a:schemeClr val="tx1"/>
                </a:solidFill>
                <a:latin typeface="Times New Roman" charset="0"/>
              </a:defRPr>
            </a:lvl1pPr>
            <a:lvl2pPr marL="742950" indent="-285750" defTabSz="1016000">
              <a:defRPr sz="3200">
                <a:solidFill>
                  <a:schemeClr val="tx1"/>
                </a:solidFill>
                <a:latin typeface="Times New Roman" charset="0"/>
              </a:defRPr>
            </a:lvl2pPr>
            <a:lvl3pPr marL="1143000" indent="-228600" defTabSz="1016000">
              <a:defRPr sz="3200">
                <a:solidFill>
                  <a:schemeClr val="tx1"/>
                </a:solidFill>
                <a:latin typeface="Times New Roman" charset="0"/>
              </a:defRPr>
            </a:lvl3pPr>
            <a:lvl4pPr marL="1600200" indent="-228600" defTabSz="1016000">
              <a:defRPr sz="3200">
                <a:solidFill>
                  <a:schemeClr val="tx1"/>
                </a:solidFill>
                <a:latin typeface="Times New Roman" charset="0"/>
              </a:defRPr>
            </a:lvl4pPr>
            <a:lvl5pPr marL="2057400" indent="-228600" defTabSz="1016000">
              <a:defRPr sz="3200">
                <a:solidFill>
                  <a:schemeClr val="tx1"/>
                </a:solidFill>
                <a:latin typeface="Times New Roman" charset="0"/>
              </a:defRPr>
            </a:lvl5pPr>
            <a:lvl6pPr marL="2514600" indent="-228600" defTabSz="1016000" eaLnBrk="0" fontAlgn="base" hangingPunct="0">
              <a:spcBef>
                <a:spcPct val="0"/>
              </a:spcBef>
              <a:spcAft>
                <a:spcPct val="0"/>
              </a:spcAft>
              <a:defRPr sz="3200">
                <a:solidFill>
                  <a:schemeClr val="tx1"/>
                </a:solidFill>
                <a:latin typeface="Times New Roman" charset="0"/>
              </a:defRPr>
            </a:lvl6pPr>
            <a:lvl7pPr marL="2971800" indent="-228600" defTabSz="1016000" eaLnBrk="0" fontAlgn="base" hangingPunct="0">
              <a:spcBef>
                <a:spcPct val="0"/>
              </a:spcBef>
              <a:spcAft>
                <a:spcPct val="0"/>
              </a:spcAft>
              <a:defRPr sz="3200">
                <a:solidFill>
                  <a:schemeClr val="tx1"/>
                </a:solidFill>
                <a:latin typeface="Times New Roman" charset="0"/>
              </a:defRPr>
            </a:lvl7pPr>
            <a:lvl8pPr marL="3429000" indent="-228600" defTabSz="1016000" eaLnBrk="0" fontAlgn="base" hangingPunct="0">
              <a:spcBef>
                <a:spcPct val="0"/>
              </a:spcBef>
              <a:spcAft>
                <a:spcPct val="0"/>
              </a:spcAft>
              <a:defRPr sz="3200">
                <a:solidFill>
                  <a:schemeClr val="tx1"/>
                </a:solidFill>
                <a:latin typeface="Times New Roman" charset="0"/>
              </a:defRPr>
            </a:lvl8pPr>
            <a:lvl9pPr marL="3886200" indent="-228600" defTabSz="1016000" eaLnBrk="0" fontAlgn="base" hangingPunct="0">
              <a:spcBef>
                <a:spcPct val="0"/>
              </a:spcBef>
              <a:spcAft>
                <a:spcPct val="0"/>
              </a:spcAft>
              <a:defRPr sz="3200">
                <a:solidFill>
                  <a:schemeClr val="tx1"/>
                </a:solidFill>
                <a:latin typeface="Times New Roman" charset="0"/>
              </a:defRPr>
            </a:lvl9pPr>
          </a:lstStyle>
          <a:p>
            <a:pPr algn="ctr"/>
            <a:r>
              <a:rPr lang="tr-TR" altLang="tr-TR" sz="2200" b="1" dirty="0">
                <a:latin typeface="Arial" charset="0"/>
              </a:rPr>
              <a:t>Ergonomi stresi azaltma sanatıdır.</a:t>
            </a:r>
          </a:p>
        </p:txBody>
      </p:sp>
      <p:sp>
        <p:nvSpPr>
          <p:cNvPr id="3" name="Slayt Numarası Yer Tutucusu 2"/>
          <p:cNvSpPr>
            <a:spLocks noGrp="1"/>
          </p:cNvSpPr>
          <p:nvPr>
            <p:ph type="sldNum" sz="quarter" idx="12"/>
          </p:nvPr>
        </p:nvSpPr>
        <p:spPr/>
        <p:txBody>
          <a:bodyPr/>
          <a:lstStyle/>
          <a:p>
            <a:fld id="{A427530A-A503-4F46-BAEC-AA74D2EFDD5B}" type="slidenum">
              <a:rPr lang="tr-TR" smtClean="0"/>
              <a:t>87</a:t>
            </a:fld>
            <a:endParaRPr lang="tr-TR"/>
          </a:p>
        </p:txBody>
      </p:sp>
    </p:spTree>
    <p:extLst>
      <p:ext uri="{BB962C8B-B14F-4D97-AF65-F5344CB8AC3E}">
        <p14:creationId xmlns:p14="http://schemas.microsoft.com/office/powerpoint/2010/main" val="4194071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769559" y="693682"/>
            <a:ext cx="7618410" cy="5565939"/>
          </a:xfrm>
          <a:prstGeom prst="rect">
            <a:avLst/>
          </a:prstGeom>
        </p:spPr>
      </p:pic>
    </p:spTree>
    <p:extLst>
      <p:ext uri="{BB962C8B-B14F-4D97-AF65-F5344CB8AC3E}">
        <p14:creationId xmlns:p14="http://schemas.microsoft.com/office/powerpoint/2010/main" val="219412713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Yeşil Sarı">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TotalTime>
  <Words>3644</Words>
  <Application>Microsoft Office PowerPoint</Application>
  <PresentationFormat>Ekran Gösterisi (4:3)</PresentationFormat>
  <Paragraphs>772</Paragraphs>
  <Slides>87</Slides>
  <Notes>49</Notes>
  <HiddenSlides>0</HiddenSlides>
  <MMClips>0</MMClips>
  <ScaleCrop>false</ScaleCrop>
  <HeadingPairs>
    <vt:vector size="6" baseType="variant">
      <vt:variant>
        <vt:lpstr>Kullanılan Yazı Tipleri</vt:lpstr>
      </vt:variant>
      <vt:variant>
        <vt:i4>12</vt:i4>
      </vt:variant>
      <vt:variant>
        <vt:lpstr>Tema</vt:lpstr>
      </vt:variant>
      <vt:variant>
        <vt:i4>1</vt:i4>
      </vt:variant>
      <vt:variant>
        <vt:lpstr>Slayt Başlıkları</vt:lpstr>
      </vt:variant>
      <vt:variant>
        <vt:i4>87</vt:i4>
      </vt:variant>
    </vt:vector>
  </HeadingPairs>
  <TitlesOfParts>
    <vt:vector size="100" baseType="lpstr">
      <vt:lpstr>SimSun</vt:lpstr>
      <vt:lpstr>Agency FB</vt:lpstr>
      <vt:lpstr>Arial</vt:lpstr>
      <vt:lpstr>Calibri</vt:lpstr>
      <vt:lpstr>Calibri Light</vt:lpstr>
      <vt:lpstr>Cambria</vt:lpstr>
      <vt:lpstr>Comic Sans MS</vt:lpstr>
      <vt:lpstr>等线</vt:lpstr>
      <vt:lpstr>News Gothic</vt:lpstr>
      <vt:lpstr>Times New Roman</vt:lpstr>
      <vt:lpstr>Verdana</vt:lpstr>
      <vt:lpstr>Wingdings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Yorgunluk</vt:lpstr>
      <vt:lpstr>PowerPoint Sunusu</vt:lpstr>
      <vt:lpstr>İşyerinde Yorgunluk</vt:lpstr>
      <vt:lpstr>İş Molaları</vt:lpstr>
      <vt:lpstr>Mola Türleri</vt:lpstr>
      <vt:lpstr>PowerPoint Sunusu</vt:lpstr>
      <vt:lpstr>PowerPoint Sunusu</vt:lpstr>
      <vt:lpstr>PowerPoint Sunusu</vt:lpstr>
      <vt:lpstr>Ergonomik iyileştirme</vt:lpstr>
    </vt:vector>
  </TitlesOfParts>
  <Company>Silentall Unattended Installer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Windows User</dc:creator>
  <cp:lastModifiedBy>Windows User</cp:lastModifiedBy>
  <cp:revision>2</cp:revision>
  <dcterms:created xsi:type="dcterms:W3CDTF">2020-12-27T16:57:45Z</dcterms:created>
  <dcterms:modified xsi:type="dcterms:W3CDTF">2020-12-27T17:06:45Z</dcterms:modified>
</cp:coreProperties>
</file>